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20"/>
  </p:notesMasterIdLst>
  <p:handoutMasterIdLst>
    <p:handoutMasterId r:id="rId21"/>
  </p:handoutMasterIdLst>
  <p:sldIdLst>
    <p:sldId id="307" r:id="rId3"/>
    <p:sldId id="327" r:id="rId4"/>
    <p:sldId id="337" r:id="rId5"/>
    <p:sldId id="338" r:id="rId6"/>
    <p:sldId id="336" r:id="rId7"/>
    <p:sldId id="341" r:id="rId8"/>
    <p:sldId id="342" r:id="rId9"/>
    <p:sldId id="343" r:id="rId10"/>
    <p:sldId id="344" r:id="rId11"/>
    <p:sldId id="345" r:id="rId12"/>
    <p:sldId id="340" r:id="rId13"/>
    <p:sldId id="329" r:id="rId14"/>
    <p:sldId id="335" r:id="rId15"/>
    <p:sldId id="339" r:id="rId16"/>
    <p:sldId id="332" r:id="rId17"/>
    <p:sldId id="333" r:id="rId18"/>
    <p:sldId id="330" r:id="rId19"/>
  </p:sldIdLst>
  <p:sldSz cx="9144000" cy="6858000" type="screen4x3"/>
  <p:notesSz cx="7315200" cy="9601200"/>
  <p:defaultTextStyle>
    <a:defPPr>
      <a:defRPr lang="en-US"/>
    </a:defPPr>
    <a:lvl1pPr algn="ctr" rtl="0" eaLnBrk="0" fontAlgn="base" hangingPunct="0">
      <a:spcBef>
        <a:spcPct val="0"/>
      </a:spcBef>
      <a:spcAft>
        <a:spcPct val="0"/>
      </a:spcAft>
      <a:defRPr sz="3000" kern="1200">
        <a:solidFill>
          <a:schemeClr val="tx2"/>
        </a:solidFill>
        <a:latin typeface="Arial" charset="0"/>
        <a:ea typeface="+mn-ea"/>
        <a:cs typeface="+mn-cs"/>
      </a:defRPr>
    </a:lvl1pPr>
    <a:lvl2pPr marL="457200" algn="ctr" rtl="0" eaLnBrk="0" fontAlgn="base" hangingPunct="0">
      <a:spcBef>
        <a:spcPct val="0"/>
      </a:spcBef>
      <a:spcAft>
        <a:spcPct val="0"/>
      </a:spcAft>
      <a:defRPr sz="3000" kern="1200">
        <a:solidFill>
          <a:schemeClr val="tx2"/>
        </a:solidFill>
        <a:latin typeface="Arial" charset="0"/>
        <a:ea typeface="+mn-ea"/>
        <a:cs typeface="+mn-cs"/>
      </a:defRPr>
    </a:lvl2pPr>
    <a:lvl3pPr marL="914400" algn="ctr" rtl="0" eaLnBrk="0" fontAlgn="base" hangingPunct="0">
      <a:spcBef>
        <a:spcPct val="0"/>
      </a:spcBef>
      <a:spcAft>
        <a:spcPct val="0"/>
      </a:spcAft>
      <a:defRPr sz="3000" kern="1200">
        <a:solidFill>
          <a:schemeClr val="tx2"/>
        </a:solidFill>
        <a:latin typeface="Arial" charset="0"/>
        <a:ea typeface="+mn-ea"/>
        <a:cs typeface="+mn-cs"/>
      </a:defRPr>
    </a:lvl3pPr>
    <a:lvl4pPr marL="1371600" algn="ctr" rtl="0" eaLnBrk="0" fontAlgn="base" hangingPunct="0">
      <a:spcBef>
        <a:spcPct val="0"/>
      </a:spcBef>
      <a:spcAft>
        <a:spcPct val="0"/>
      </a:spcAft>
      <a:defRPr sz="3000" kern="1200">
        <a:solidFill>
          <a:schemeClr val="tx2"/>
        </a:solidFill>
        <a:latin typeface="Arial" charset="0"/>
        <a:ea typeface="+mn-ea"/>
        <a:cs typeface="+mn-cs"/>
      </a:defRPr>
    </a:lvl4pPr>
    <a:lvl5pPr marL="1828800" algn="ctr" rtl="0" eaLnBrk="0" fontAlgn="base" hangingPunct="0">
      <a:spcBef>
        <a:spcPct val="0"/>
      </a:spcBef>
      <a:spcAft>
        <a:spcPct val="0"/>
      </a:spcAft>
      <a:defRPr sz="3000" kern="1200">
        <a:solidFill>
          <a:schemeClr val="tx2"/>
        </a:solidFill>
        <a:latin typeface="Arial" charset="0"/>
        <a:ea typeface="+mn-ea"/>
        <a:cs typeface="+mn-cs"/>
      </a:defRPr>
    </a:lvl5pPr>
    <a:lvl6pPr marL="2286000" algn="l" defTabSz="914400" rtl="0" eaLnBrk="1" latinLnBrk="0" hangingPunct="1">
      <a:defRPr sz="3000" kern="1200">
        <a:solidFill>
          <a:schemeClr val="tx2"/>
        </a:solidFill>
        <a:latin typeface="Arial" charset="0"/>
        <a:ea typeface="+mn-ea"/>
        <a:cs typeface="+mn-cs"/>
      </a:defRPr>
    </a:lvl6pPr>
    <a:lvl7pPr marL="2743200" algn="l" defTabSz="914400" rtl="0" eaLnBrk="1" latinLnBrk="0" hangingPunct="1">
      <a:defRPr sz="3000" kern="1200">
        <a:solidFill>
          <a:schemeClr val="tx2"/>
        </a:solidFill>
        <a:latin typeface="Arial" charset="0"/>
        <a:ea typeface="+mn-ea"/>
        <a:cs typeface="+mn-cs"/>
      </a:defRPr>
    </a:lvl7pPr>
    <a:lvl8pPr marL="3200400" algn="l" defTabSz="914400" rtl="0" eaLnBrk="1" latinLnBrk="0" hangingPunct="1">
      <a:defRPr sz="3000" kern="1200">
        <a:solidFill>
          <a:schemeClr val="tx2"/>
        </a:solidFill>
        <a:latin typeface="Arial" charset="0"/>
        <a:ea typeface="+mn-ea"/>
        <a:cs typeface="+mn-cs"/>
      </a:defRPr>
    </a:lvl8pPr>
    <a:lvl9pPr marL="3657600" algn="l" defTabSz="914400" rtl="0" eaLnBrk="1" latinLnBrk="0" hangingPunct="1">
      <a:defRPr sz="30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2F8F"/>
    <a:srgbClr val="3366CC"/>
    <a:srgbClr val="990033"/>
    <a:srgbClr val="0066CC"/>
    <a:srgbClr val="CCFF99"/>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89009" autoAdjust="0"/>
  </p:normalViewPr>
  <p:slideViewPr>
    <p:cSldViewPr>
      <p:cViewPr>
        <p:scale>
          <a:sx n="66" d="100"/>
          <a:sy n="66" d="100"/>
        </p:scale>
        <p:origin x="-1674"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39" tIns="48320" rIns="96639" bIns="48320" numCol="1" anchor="t" anchorCtr="0" compatLnSpc="1">
            <a:prstTxWarp prst="textNoShape">
              <a:avLst/>
            </a:prstTxWarp>
          </a:bodyPr>
          <a:lstStyle>
            <a:lvl1pPr algn="l" defTabSz="966788">
              <a:defRPr sz="1200" dirty="0">
                <a:solidFill>
                  <a:schemeClr val="tx1"/>
                </a:solidFill>
                <a:latin typeface="Times" pitchFamily="18" charset="0"/>
              </a:defRPr>
            </a:lvl1pPr>
          </a:lstStyle>
          <a:p>
            <a:pPr>
              <a:defRPr/>
            </a:pPr>
            <a:endParaRPr lang="en-US" dirty="0"/>
          </a:p>
        </p:txBody>
      </p:sp>
      <p:sp>
        <p:nvSpPr>
          <p:cNvPr id="38915"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39" tIns="48320" rIns="96639" bIns="48320" numCol="1" anchor="t" anchorCtr="0" compatLnSpc="1">
            <a:prstTxWarp prst="textNoShape">
              <a:avLst/>
            </a:prstTxWarp>
          </a:bodyPr>
          <a:lstStyle>
            <a:lvl1pPr algn="r" defTabSz="966788">
              <a:defRPr sz="1200" dirty="0">
                <a:solidFill>
                  <a:schemeClr val="tx1"/>
                </a:solidFill>
                <a:latin typeface="Times" pitchFamily="18" charset="0"/>
              </a:defRPr>
            </a:lvl1pPr>
          </a:lstStyle>
          <a:p>
            <a:pPr>
              <a:defRPr/>
            </a:pPr>
            <a:endParaRPr lang="en-US" dirty="0"/>
          </a:p>
        </p:txBody>
      </p:sp>
      <p:sp>
        <p:nvSpPr>
          <p:cNvPr id="38916"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6639" tIns="48320" rIns="96639" bIns="48320" numCol="1" anchor="b" anchorCtr="0" compatLnSpc="1">
            <a:prstTxWarp prst="textNoShape">
              <a:avLst/>
            </a:prstTxWarp>
          </a:bodyPr>
          <a:lstStyle>
            <a:lvl1pPr algn="l" defTabSz="966788">
              <a:defRPr sz="1200" dirty="0">
                <a:solidFill>
                  <a:schemeClr val="tx1"/>
                </a:solidFill>
                <a:latin typeface="Times" pitchFamily="18" charset="0"/>
              </a:defRPr>
            </a:lvl1pPr>
          </a:lstStyle>
          <a:p>
            <a:pPr>
              <a:defRPr/>
            </a:pPr>
            <a:endParaRPr lang="en-US" dirty="0"/>
          </a:p>
        </p:txBody>
      </p:sp>
      <p:sp>
        <p:nvSpPr>
          <p:cNvPr id="38917"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39" tIns="48320" rIns="96639" bIns="48320" numCol="1" anchor="b" anchorCtr="0" compatLnSpc="1">
            <a:prstTxWarp prst="textNoShape">
              <a:avLst/>
            </a:prstTxWarp>
          </a:bodyPr>
          <a:lstStyle>
            <a:lvl1pPr algn="r" defTabSz="966788">
              <a:defRPr sz="1200">
                <a:solidFill>
                  <a:schemeClr val="tx1"/>
                </a:solidFill>
                <a:latin typeface="Times" pitchFamily="18" charset="0"/>
              </a:defRPr>
            </a:lvl1pPr>
          </a:lstStyle>
          <a:p>
            <a:pPr>
              <a:defRPr/>
            </a:pPr>
            <a:fld id="{0030F4C4-B6F6-451C-BE0C-BEAEE773023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39" tIns="48320" rIns="96639" bIns="48320" numCol="1" anchor="t" anchorCtr="0" compatLnSpc="1">
            <a:prstTxWarp prst="textNoShape">
              <a:avLst/>
            </a:prstTxWarp>
          </a:bodyPr>
          <a:lstStyle>
            <a:lvl1pPr algn="l" defTabSz="966788">
              <a:defRPr sz="1200" dirty="0"/>
            </a:lvl1pPr>
          </a:lstStyle>
          <a:p>
            <a:pPr>
              <a:defRPr/>
            </a:pPr>
            <a:endParaRPr lang="en-US" dirty="0"/>
          </a:p>
        </p:txBody>
      </p:sp>
      <p:sp>
        <p:nvSpPr>
          <p:cNvPr id="7171"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6639" tIns="48320" rIns="96639" bIns="48320" numCol="1" anchor="t" anchorCtr="0" compatLnSpc="1">
            <a:prstTxWarp prst="textNoShape">
              <a:avLst/>
            </a:prstTxWarp>
          </a:bodyPr>
          <a:lstStyle>
            <a:lvl1pPr algn="r" defTabSz="966788">
              <a:defRPr sz="1200" dirty="0"/>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76313" y="4560888"/>
            <a:ext cx="5362575" cy="4321175"/>
          </a:xfrm>
          <a:prstGeom prst="rect">
            <a:avLst/>
          </a:prstGeom>
          <a:noFill/>
          <a:ln w="9525">
            <a:noFill/>
            <a:miter lim="800000"/>
            <a:headEnd/>
            <a:tailEnd/>
          </a:ln>
          <a:effectLst/>
        </p:spPr>
        <p:txBody>
          <a:bodyPr vert="horz" wrap="square" lIns="96639" tIns="48320" rIns="96639" bIns="483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639" tIns="48320" rIns="96639" bIns="48320" numCol="1" anchor="b" anchorCtr="0" compatLnSpc="1">
            <a:prstTxWarp prst="textNoShape">
              <a:avLst/>
            </a:prstTxWarp>
          </a:bodyPr>
          <a:lstStyle>
            <a:lvl1pPr algn="l" defTabSz="966788">
              <a:defRPr sz="1200" dirty="0"/>
            </a:lvl1pPr>
          </a:lstStyle>
          <a:p>
            <a:pPr>
              <a:defRPr/>
            </a:pPr>
            <a:endParaRPr lang="en-US" dirty="0"/>
          </a:p>
        </p:txBody>
      </p:sp>
      <p:sp>
        <p:nvSpPr>
          <p:cNvPr id="7175"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6639" tIns="48320" rIns="96639" bIns="48320" numCol="1" anchor="b" anchorCtr="0" compatLnSpc="1">
            <a:prstTxWarp prst="textNoShape">
              <a:avLst/>
            </a:prstTxWarp>
          </a:bodyPr>
          <a:lstStyle>
            <a:lvl1pPr algn="r" defTabSz="966788">
              <a:defRPr sz="1200"/>
            </a:lvl1pPr>
          </a:lstStyle>
          <a:p>
            <a:pPr>
              <a:defRPr/>
            </a:pPr>
            <a:fld id="{86D70375-8AD9-4252-8620-60EA4B2B1DE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DBC929A-30BC-4F84-944B-67F104F988C7}" type="slidenum">
              <a:rPr lang="en-US" smtClean="0"/>
              <a:pPr/>
              <a:t>1</a:t>
            </a:fld>
            <a:endParaRPr 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F62A23C-A387-4EB4-A0EB-E263EC79AD93}" type="slidenum">
              <a:rPr lang="en-US" smtClean="0"/>
              <a:pPr/>
              <a:t>17</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18CE61B5-86FA-41C3-998B-6CEB5A4B85EB}" type="slidenum">
              <a:rPr lang="en-US" smtClean="0"/>
              <a:pPr/>
              <a:t>2</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1026"/>
          <p:cNvSpPr>
            <a:spLocks noGrp="1" noRot="1" noChangeAspect="1" noChangeArrowheads="1" noTextEdit="1"/>
          </p:cNvSpPr>
          <p:nvPr>
            <p:ph type="sldImg"/>
          </p:nvPr>
        </p:nvSpPr>
        <p:spPr>
          <a:xfrm>
            <a:off x="937342" y="720416"/>
            <a:ext cx="5440516" cy="3600450"/>
          </a:xfrm>
          <a:ln/>
        </p:spPr>
      </p:sp>
      <p:sp>
        <p:nvSpPr>
          <p:cNvPr id="366595" name="Rectangle 1027"/>
          <p:cNvSpPr>
            <a:spLocks noGrp="1" noChangeArrowheads="1"/>
          </p:cNvSpPr>
          <p:nvPr>
            <p:ph type="body" idx="1"/>
          </p:nvPr>
        </p:nvSpPr>
        <p:spPr>
          <a:noFill/>
          <a:ln/>
        </p:spPr>
        <p:txBody>
          <a:bodyPr/>
          <a:lstStyle/>
          <a:p>
            <a:pPr algn="l"/>
            <a:r>
              <a:rPr lang="en-US" dirty="0" smtClean="0">
                <a:latin typeface="Arial" pitchFamily="29" charset="0"/>
                <a:ea typeface="ＭＳ Ｐゴシック" pitchFamily="29" charset="-128"/>
                <a:cs typeface="ＭＳ Ｐゴシック" pitchFamily="29" charset="-128"/>
              </a:rPr>
              <a:t>FYI, The FHWA initiated the LTBP in April of 2008</a:t>
            </a:r>
            <a:r>
              <a:rPr lang="en-US" baseline="0" dirty="0" smtClean="0">
                <a:latin typeface="Arial" pitchFamily="29" charset="0"/>
                <a:ea typeface="ＭＳ Ｐゴシック" pitchFamily="29" charset="-128"/>
                <a:cs typeface="ＭＳ Ｐゴシック" pitchFamily="29" charset="-128"/>
              </a:rPr>
              <a:t> with the objective of developing a HQ Quantitative bridge database from a representative sample of bridges through detailed inspection and monitoring….</a:t>
            </a:r>
          </a:p>
          <a:p>
            <a:pPr algn="l"/>
            <a:r>
              <a:rPr lang="en-US" baseline="0" dirty="0" smtClean="0">
                <a:latin typeface="Arial" pitchFamily="29" charset="0"/>
                <a:ea typeface="ＭＳ Ｐゴシック" pitchFamily="29" charset="-128"/>
                <a:cs typeface="ＭＳ Ｐゴシック" pitchFamily="29" charset="-128"/>
              </a:rPr>
              <a:t>Through a competitive process, Rutgers/CAIT was awarded a contract to </a:t>
            </a:r>
          </a:p>
          <a:p>
            <a:pPr algn="l"/>
            <a:endParaRPr lang="en-US" baseline="0" dirty="0" smtClean="0">
              <a:latin typeface="Arial" pitchFamily="29" charset="0"/>
              <a:ea typeface="ＭＳ Ｐゴシック" pitchFamily="29" charset="-128"/>
              <a:cs typeface="ＭＳ Ｐゴシック" pitchFamily="29" charset="-128"/>
            </a:endParaRPr>
          </a:p>
          <a:p>
            <a:pPr algn="l"/>
            <a:r>
              <a:rPr lang="en-US" dirty="0" smtClean="0">
                <a:latin typeface="Arial" pitchFamily="29" charset="0"/>
                <a:ea typeface="ＭＳ Ｐゴシック" pitchFamily="29" charset="-128"/>
                <a:cs typeface="ＭＳ Ｐゴシック" pitchFamily="29" charset="-128"/>
              </a:rPr>
              <a:t>The program has two phases</a:t>
            </a:r>
          </a:p>
          <a:p>
            <a:pPr algn="l"/>
            <a:r>
              <a:rPr lang="en-US" baseline="0" dirty="0" smtClean="0">
                <a:latin typeface="Arial" pitchFamily="29" charset="0"/>
                <a:ea typeface="ＭＳ Ｐゴシック" pitchFamily="29" charset="-128"/>
                <a:cs typeface="ＭＳ Ｐゴシック" pitchFamily="29" charset="-128"/>
              </a:rPr>
              <a:t>The blue shaded boxes show the Developmental phase activities and the black box shows the execution phase …..</a:t>
            </a:r>
          </a:p>
          <a:p>
            <a:pPr algn="l"/>
            <a:endParaRPr lang="en-US" baseline="0" dirty="0" smtClean="0">
              <a:latin typeface="Arial" pitchFamily="29" charset="0"/>
              <a:ea typeface="ＭＳ Ｐゴシック" pitchFamily="29" charset="-128"/>
              <a:cs typeface="ＭＳ Ｐゴシック" pitchFamily="29" charset="-128"/>
            </a:endParaRPr>
          </a:p>
          <a:p>
            <a:pPr algn="l"/>
            <a:endParaRPr lang="en-US" dirty="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7342" y="720416"/>
            <a:ext cx="5440516"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81A54B-1025-4E45-9C57-BE5D1258916F}"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7342" y="720416"/>
            <a:ext cx="5440516"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81A54B-1025-4E45-9C57-BE5D1258916F}"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7342" y="720416"/>
            <a:ext cx="5440516"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81A54B-1025-4E45-9C57-BE5D1258916F}"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A84C1AC2-6E70-4C92-9E39-2700985F8021}" type="slidenum">
              <a:rPr lang="en-US" smtClean="0"/>
              <a:pPr/>
              <a:t>12</a:t>
            </a:fld>
            <a:endParaRPr lang="en-US" dirty="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36F3540B-D8C6-41FE-91D2-1AFA041683E4}" type="slidenum">
              <a:rPr lang="en-US" smtClean="0"/>
              <a:pPr/>
              <a:t>15</a:t>
            </a:fld>
            <a:endParaRPr lang="en-US" dirty="0" smtClean="0"/>
          </a:p>
        </p:txBody>
      </p:sp>
      <p:sp>
        <p:nvSpPr>
          <p:cNvPr id="14339" name="Rectangle 2"/>
          <p:cNvSpPr>
            <a:spLocks noGrp="1" noRot="1" noChangeAspect="1" noChangeArrowheads="1" noTextEdit="1"/>
          </p:cNvSpPr>
          <p:nvPr>
            <p:ph type="sldImg"/>
          </p:nvPr>
        </p:nvSpPr>
        <p:spPr>
          <a:xfrm>
            <a:off x="1258888" y="720725"/>
            <a:ext cx="4799012" cy="3598863"/>
          </a:xfrm>
          <a:ln w="12700" cap="flat">
            <a:solidFill>
              <a:schemeClr val="tx1"/>
            </a:solidFill>
          </a:ln>
        </p:spPr>
      </p:sp>
      <p:sp>
        <p:nvSpPr>
          <p:cNvPr id="14340" name="Rectangle 3"/>
          <p:cNvSpPr>
            <a:spLocks noGrp="1" noChangeArrowheads="1"/>
          </p:cNvSpPr>
          <p:nvPr>
            <p:ph type="body" idx="1"/>
          </p:nvPr>
        </p:nvSpPr>
        <p:spPr>
          <a:xfrm>
            <a:off x="974725" y="4560888"/>
            <a:ext cx="5365750" cy="4321175"/>
          </a:xfrm>
          <a:noFill/>
          <a:ln/>
        </p:spPr>
        <p:txBody>
          <a:bodyPr lIns="97246" tIns="48624" rIns="97246" bIns="48624"/>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33AD45A7-EABD-4C5C-84DD-4B8FED2EE824}" type="slidenum">
              <a:rPr lang="en-US" smtClean="0"/>
              <a:pPr/>
              <a:t>16</a:t>
            </a:fld>
            <a:endParaRPr lang="en-US" dirty="0" smtClean="0"/>
          </a:p>
        </p:txBody>
      </p:sp>
      <p:sp>
        <p:nvSpPr>
          <p:cNvPr id="15363" name="Rectangle 2"/>
          <p:cNvSpPr>
            <a:spLocks noGrp="1" noRot="1" noChangeAspect="1" noChangeArrowheads="1" noTextEdit="1"/>
          </p:cNvSpPr>
          <p:nvPr>
            <p:ph type="sldImg"/>
          </p:nvPr>
        </p:nvSpPr>
        <p:spPr>
          <a:xfrm>
            <a:off x="1258888" y="720725"/>
            <a:ext cx="4799012" cy="3598863"/>
          </a:xfrm>
          <a:ln w="12700" cap="flat">
            <a:solidFill>
              <a:schemeClr val="tx1"/>
            </a:solidFill>
          </a:ln>
        </p:spPr>
      </p:sp>
      <p:sp>
        <p:nvSpPr>
          <p:cNvPr id="15364" name="Rectangle 3"/>
          <p:cNvSpPr>
            <a:spLocks noGrp="1" noChangeArrowheads="1"/>
          </p:cNvSpPr>
          <p:nvPr>
            <p:ph type="body" idx="1"/>
          </p:nvPr>
        </p:nvSpPr>
        <p:spPr>
          <a:xfrm>
            <a:off x="974725" y="4560888"/>
            <a:ext cx="5365750" cy="4321175"/>
          </a:xfrm>
          <a:noFill/>
          <a:ln/>
        </p:spPr>
        <p:txBody>
          <a:bodyPr lIns="97246" tIns="48624" rIns="97246" bIns="48624"/>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34100" y="9144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9144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txBox="1">
            <a:spLocks/>
          </p:cNvSpPr>
          <p:nvPr userDrawn="1"/>
        </p:nvSpPr>
        <p:spPr bwMode="auto">
          <a:xfrm>
            <a:off x="493889" y="1381129"/>
            <a:ext cx="6855178" cy="930275"/>
          </a:xfrm>
          <a:prstGeom prst="rect">
            <a:avLst/>
          </a:prstGeom>
          <a:noFill/>
          <a:ln w="9525">
            <a:noFill/>
            <a:miter lim="800000"/>
            <a:headEnd/>
            <a:tailEnd/>
          </a:ln>
        </p:spPr>
        <p:txBody>
          <a:bodyPr lIns="0" tIns="0" rIns="0" bIns="0"/>
          <a:lstStyle/>
          <a:p>
            <a:pPr algn="l">
              <a:lnSpc>
                <a:spcPct val="90000"/>
              </a:lnSpc>
              <a:defRPr/>
            </a:pPr>
            <a:r>
              <a:rPr lang="en-US" sz="2400" b="1" dirty="0">
                <a:solidFill>
                  <a:srgbClr val="998B7D"/>
                </a:solidFill>
                <a:latin typeface="Calibri" pitchFamily="34" charset="0"/>
                <a:ea typeface="ＭＳ Ｐゴシック" pitchFamily="-106" charset="-128"/>
              </a:rPr>
              <a:t>Federal Highway Administration</a:t>
            </a:r>
          </a:p>
          <a:p>
            <a:pPr algn="l">
              <a:lnSpc>
                <a:spcPct val="90000"/>
              </a:lnSpc>
              <a:defRPr/>
            </a:pPr>
            <a:r>
              <a:rPr lang="en-US" b="1" dirty="0">
                <a:solidFill>
                  <a:srgbClr val="998B7D"/>
                </a:solidFill>
                <a:latin typeface="Calibri" pitchFamily="34" charset="0"/>
                <a:ea typeface="ＭＳ Ｐゴシック" pitchFamily="-106" charset="-128"/>
              </a:rPr>
              <a:t>Long-Term Bridge Performance Program</a:t>
            </a:r>
          </a:p>
          <a:p>
            <a:pPr algn="l">
              <a:lnSpc>
                <a:spcPct val="90000"/>
              </a:lnSpc>
              <a:defRPr/>
            </a:pPr>
            <a:r>
              <a:rPr lang="en-US" sz="2000" b="1" dirty="0">
                <a:solidFill>
                  <a:srgbClr val="998B7D"/>
                </a:solidFill>
                <a:latin typeface="Calibri" pitchFamily="34" charset="0"/>
                <a:ea typeface="ＭＳ Ｐゴシック" pitchFamily="-106" charset="-128"/>
              </a:rPr>
              <a:t/>
            </a:r>
            <a:br>
              <a:rPr lang="en-US" sz="2000" b="1" dirty="0">
                <a:solidFill>
                  <a:srgbClr val="998B7D"/>
                </a:solidFill>
                <a:latin typeface="Calibri" pitchFamily="34" charset="0"/>
                <a:ea typeface="ＭＳ Ｐゴシック" pitchFamily="-106" charset="-128"/>
              </a:rPr>
            </a:br>
            <a:r>
              <a:rPr lang="en-US" sz="2000" b="1" dirty="0">
                <a:solidFill>
                  <a:srgbClr val="998B7D"/>
                </a:solidFill>
                <a:latin typeface="Calibri" pitchFamily="34" charset="0"/>
                <a:ea typeface="ＭＳ Ｐゴシック" pitchFamily="-106" charset="-128"/>
              </a:rPr>
              <a:t/>
            </a:r>
            <a:br>
              <a:rPr lang="en-US" sz="2000" b="1" dirty="0">
                <a:solidFill>
                  <a:srgbClr val="998B7D"/>
                </a:solidFill>
                <a:latin typeface="Calibri" pitchFamily="34" charset="0"/>
                <a:ea typeface="ＭＳ Ｐゴシック" pitchFamily="-106" charset="-128"/>
              </a:rPr>
            </a:br>
            <a:endParaRPr lang="en-US" sz="2000" b="1" dirty="0">
              <a:solidFill>
                <a:srgbClr val="998B7D"/>
              </a:solidFill>
              <a:latin typeface="Calibri" pitchFamily="34" charset="0"/>
              <a:ea typeface="ＭＳ Ｐゴシック" pitchFamily="-106" charset="-128"/>
            </a:endParaRPr>
          </a:p>
        </p:txBody>
      </p:sp>
      <p:sp>
        <p:nvSpPr>
          <p:cNvPr id="5" name="Rectangle 205"/>
          <p:cNvSpPr>
            <a:spLocks noChangeArrowheads="1"/>
          </p:cNvSpPr>
          <p:nvPr userDrawn="1"/>
        </p:nvSpPr>
        <p:spPr bwMode="auto">
          <a:xfrm>
            <a:off x="1222022" y="2635267"/>
            <a:ext cx="22578" cy="1558925"/>
          </a:xfrm>
          <a:prstGeom prst="rect">
            <a:avLst/>
          </a:prstGeom>
          <a:solidFill>
            <a:srgbClr val="968C7F"/>
          </a:solidFill>
          <a:ln w="9525">
            <a:noFill/>
            <a:miter lim="800000"/>
            <a:headEnd/>
            <a:tailEnd/>
          </a:ln>
        </p:spPr>
        <p:txBody>
          <a:bodyPr/>
          <a:lstStyle/>
          <a:p>
            <a:pPr algn="l" eaLnBrk="1" hangingPunct="1">
              <a:defRPr/>
            </a:pPr>
            <a:endParaRPr lang="en-US" sz="1800" dirty="0">
              <a:solidFill>
                <a:srgbClr val="968C7F"/>
              </a:solidFill>
              <a:ea typeface="ＭＳ Ｐゴシック" pitchFamily="-106" charset="-128"/>
            </a:endParaRPr>
          </a:p>
        </p:txBody>
      </p:sp>
      <p:sp>
        <p:nvSpPr>
          <p:cNvPr id="3" name="Text Placeholder 2"/>
          <p:cNvSpPr>
            <a:spLocks noGrp="1"/>
          </p:cNvSpPr>
          <p:nvPr>
            <p:ph type="body" idx="1"/>
          </p:nvPr>
        </p:nvSpPr>
        <p:spPr>
          <a:xfrm>
            <a:off x="1364545" y="2665430"/>
            <a:ext cx="6908800" cy="534987"/>
          </a:xfrm>
        </p:spPr>
        <p:txBody>
          <a:bodyPr anchor="b"/>
          <a:lstStyle>
            <a:lvl1pPr marL="0" indent="0">
              <a:buNone/>
              <a:defRPr sz="2800">
                <a:latin typeface="Arial"/>
                <a:cs typeface="Aria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Text Placeholder 2"/>
          <p:cNvSpPr>
            <a:spLocks noGrp="1"/>
          </p:cNvSpPr>
          <p:nvPr>
            <p:ph type="body" idx="10"/>
          </p:nvPr>
        </p:nvSpPr>
        <p:spPr>
          <a:xfrm>
            <a:off x="1364553" y="3211513"/>
            <a:ext cx="6808611" cy="534987"/>
          </a:xfrm>
        </p:spPr>
        <p:txBody>
          <a:bodyPr anchor="b"/>
          <a:lstStyle>
            <a:lvl1pPr marL="0" indent="0">
              <a:buFont typeface="Arial"/>
              <a:buNone/>
              <a:defRPr sz="2000">
                <a:latin typeface="Arial"/>
                <a:cs typeface="Arial"/>
              </a:defRPr>
            </a:lvl1pPr>
            <a:lvl2pPr marL="457200" indent="0">
              <a:buFont typeface="Arial"/>
              <a:buChar char="•"/>
              <a:defRPr sz="1800">
                <a:latin typeface="Arial"/>
                <a:cs typeface="Arial"/>
              </a:defRPr>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26156" y="2087563"/>
            <a:ext cx="7902222" cy="3268662"/>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8248" y="923113"/>
            <a:ext cx="7413608" cy="654876"/>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970845" y="1993788"/>
            <a:ext cx="3036711" cy="3543412"/>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177229" y="2013032"/>
            <a:ext cx="3036711" cy="3549568"/>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0" y="851968"/>
            <a:ext cx="7315200" cy="68755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06400" y="1535113"/>
            <a:ext cx="359127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06400" y="2174875"/>
            <a:ext cx="35912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128920" y="1535113"/>
            <a:ext cx="35926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28920" y="2174875"/>
            <a:ext cx="35926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0580" y="876300"/>
            <a:ext cx="6208889" cy="457200"/>
          </a:xfrm>
        </p:spPr>
        <p:txBody>
          <a:bodyPr anchor="b"/>
          <a:lstStyle>
            <a:lvl1pPr algn="l">
              <a:defRPr sz="3000" b="1"/>
            </a:lvl1pPr>
          </a:lstStyle>
          <a:p>
            <a:r>
              <a:rPr lang="en-US" dirty="0" smtClean="0"/>
              <a:t>Click to edit Master title style</a:t>
            </a:r>
            <a:endParaRPr lang="en-US" dirty="0"/>
          </a:p>
        </p:txBody>
      </p:sp>
      <p:sp>
        <p:nvSpPr>
          <p:cNvPr id="3" name="Content Placeholder 2"/>
          <p:cNvSpPr>
            <a:spLocks noGrp="1"/>
          </p:cNvSpPr>
          <p:nvPr>
            <p:ph idx="1"/>
          </p:nvPr>
        </p:nvSpPr>
        <p:spPr>
          <a:xfrm>
            <a:off x="3500067" y="1651000"/>
            <a:ext cx="5339134" cy="4953000"/>
          </a:xfrm>
        </p:spPr>
        <p:txBody>
          <a:bodyPr/>
          <a:lstStyle>
            <a:lvl1pPr>
              <a:defRPr sz="24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53160" y="1638308"/>
            <a:ext cx="2674056" cy="410211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2"/>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168400" y="3886200"/>
            <a:ext cx="6400800" cy="1752600"/>
          </a:xfr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0567" y="922338"/>
            <a:ext cx="8655756"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527756" y="2011363"/>
            <a:ext cx="7902222" cy="3268662"/>
          </a:xfrm>
        </p:spPr>
        <p:txBody>
          <a:bodyPr/>
          <a:lstStyle/>
          <a:p>
            <a:pPr lvl="0"/>
            <a:endParaRPr lang="en-US"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0042" y="922338"/>
            <a:ext cx="8656637"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27050" y="2011371"/>
            <a:ext cx="3875088" cy="1557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54542" y="2011371"/>
            <a:ext cx="3875087" cy="1557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7050" y="3721108"/>
            <a:ext cx="3875088" cy="155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54542" y="3721108"/>
            <a:ext cx="3875087" cy="155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0041" y="922338"/>
            <a:ext cx="8656637"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27053" y="2011363"/>
            <a:ext cx="7902575" cy="3268662"/>
          </a:xfrm>
        </p:spPr>
        <p:txBody>
          <a:bodyPr/>
          <a:lstStyle/>
          <a:p>
            <a:pPr lvl="0"/>
            <a:endParaRPr 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1"/>
          <p:cNvPicPr>
            <a:picLocks noChangeAspect="1" noChangeArrowheads="1"/>
          </p:cNvPicPr>
          <p:nvPr userDrawn="1"/>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3075" name="Rectangle 2"/>
          <p:cNvSpPr>
            <a:spLocks noGrp="1" noChangeArrowheads="1"/>
          </p:cNvSpPr>
          <p:nvPr>
            <p:ph type="title"/>
          </p:nvPr>
        </p:nvSpPr>
        <p:spPr bwMode="auto">
          <a:xfrm>
            <a:off x="304800" y="9144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304800" y="17526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500" b="1">
          <a:solidFill>
            <a:srgbClr val="192F8F"/>
          </a:solidFill>
          <a:latin typeface="+mj-lt"/>
          <a:ea typeface="+mj-ea"/>
          <a:cs typeface="+mj-cs"/>
        </a:defRPr>
      </a:lvl1pPr>
      <a:lvl2pPr algn="l" rtl="0" eaLnBrk="0" fontAlgn="base" hangingPunct="0">
        <a:spcBef>
          <a:spcPct val="0"/>
        </a:spcBef>
        <a:spcAft>
          <a:spcPct val="0"/>
        </a:spcAft>
        <a:defRPr sz="2500" b="1">
          <a:solidFill>
            <a:srgbClr val="192F8F"/>
          </a:solidFill>
          <a:latin typeface="Arial" charset="0"/>
        </a:defRPr>
      </a:lvl2pPr>
      <a:lvl3pPr algn="l" rtl="0" eaLnBrk="0" fontAlgn="base" hangingPunct="0">
        <a:spcBef>
          <a:spcPct val="0"/>
        </a:spcBef>
        <a:spcAft>
          <a:spcPct val="0"/>
        </a:spcAft>
        <a:defRPr sz="2500" b="1">
          <a:solidFill>
            <a:srgbClr val="192F8F"/>
          </a:solidFill>
          <a:latin typeface="Arial" charset="0"/>
        </a:defRPr>
      </a:lvl3pPr>
      <a:lvl4pPr algn="l" rtl="0" eaLnBrk="0" fontAlgn="base" hangingPunct="0">
        <a:spcBef>
          <a:spcPct val="0"/>
        </a:spcBef>
        <a:spcAft>
          <a:spcPct val="0"/>
        </a:spcAft>
        <a:defRPr sz="2500" b="1">
          <a:solidFill>
            <a:srgbClr val="192F8F"/>
          </a:solidFill>
          <a:latin typeface="Arial" charset="0"/>
        </a:defRPr>
      </a:lvl4pPr>
      <a:lvl5pPr algn="l" rtl="0" eaLnBrk="0" fontAlgn="base" hangingPunct="0">
        <a:spcBef>
          <a:spcPct val="0"/>
        </a:spcBef>
        <a:spcAft>
          <a:spcPct val="0"/>
        </a:spcAft>
        <a:defRPr sz="2500" b="1">
          <a:solidFill>
            <a:srgbClr val="192F8F"/>
          </a:solidFill>
          <a:latin typeface="Arial" charset="0"/>
        </a:defRPr>
      </a:lvl5pPr>
      <a:lvl6pPr marL="457200" algn="l" rtl="0" eaLnBrk="0" fontAlgn="base" hangingPunct="0">
        <a:spcBef>
          <a:spcPct val="0"/>
        </a:spcBef>
        <a:spcAft>
          <a:spcPct val="0"/>
        </a:spcAft>
        <a:defRPr sz="2500" b="1">
          <a:solidFill>
            <a:srgbClr val="192F8F"/>
          </a:solidFill>
          <a:latin typeface="Arial" charset="0"/>
        </a:defRPr>
      </a:lvl6pPr>
      <a:lvl7pPr marL="914400" algn="l" rtl="0" eaLnBrk="0" fontAlgn="base" hangingPunct="0">
        <a:spcBef>
          <a:spcPct val="0"/>
        </a:spcBef>
        <a:spcAft>
          <a:spcPct val="0"/>
        </a:spcAft>
        <a:defRPr sz="2500" b="1">
          <a:solidFill>
            <a:srgbClr val="192F8F"/>
          </a:solidFill>
          <a:latin typeface="Arial" charset="0"/>
        </a:defRPr>
      </a:lvl7pPr>
      <a:lvl8pPr marL="1371600" algn="l" rtl="0" eaLnBrk="0" fontAlgn="base" hangingPunct="0">
        <a:spcBef>
          <a:spcPct val="0"/>
        </a:spcBef>
        <a:spcAft>
          <a:spcPct val="0"/>
        </a:spcAft>
        <a:defRPr sz="2500" b="1">
          <a:solidFill>
            <a:srgbClr val="192F8F"/>
          </a:solidFill>
          <a:latin typeface="Arial" charset="0"/>
        </a:defRPr>
      </a:lvl8pPr>
      <a:lvl9pPr marL="1828800" algn="l" rtl="0" eaLnBrk="0" fontAlgn="base" hangingPunct="0">
        <a:spcBef>
          <a:spcPct val="0"/>
        </a:spcBef>
        <a:spcAft>
          <a:spcPct val="0"/>
        </a:spcAft>
        <a:defRPr sz="2500" b="1">
          <a:solidFill>
            <a:srgbClr val="192F8F"/>
          </a:solidFill>
          <a:latin typeface="Arial" charset="0"/>
        </a:defRPr>
      </a:lvl9pPr>
    </p:titleStyle>
    <p:bodyStyle>
      <a:lvl1pPr marL="342900" indent="-342900" algn="l" rtl="0" eaLnBrk="0" fontAlgn="base" hangingPunct="0">
        <a:spcBef>
          <a:spcPct val="20000"/>
        </a:spcBef>
        <a:spcAft>
          <a:spcPct val="0"/>
        </a:spcAft>
        <a:defRPr sz="2000">
          <a:solidFill>
            <a:srgbClr val="990033"/>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eaLnBrk="0" fontAlgn="base" hangingPunct="0">
        <a:spcBef>
          <a:spcPct val="20000"/>
        </a:spcBef>
        <a:spcAft>
          <a:spcPct val="0"/>
        </a:spcAft>
        <a:defRPr>
          <a:solidFill>
            <a:schemeClr val="tx1"/>
          </a:solidFill>
          <a:latin typeface="+mn-lt"/>
        </a:defRPr>
      </a:lvl6pPr>
      <a:lvl7pPr marL="2971800" indent="-228600" algn="l" rtl="0" eaLnBrk="0" fontAlgn="base" hangingPunct="0">
        <a:spcBef>
          <a:spcPct val="20000"/>
        </a:spcBef>
        <a:spcAft>
          <a:spcPct val="0"/>
        </a:spcAft>
        <a:defRPr>
          <a:solidFill>
            <a:schemeClr val="tx1"/>
          </a:solidFill>
          <a:latin typeface="+mn-lt"/>
        </a:defRPr>
      </a:lvl7pPr>
      <a:lvl8pPr marL="3429000" indent="-228600" algn="l" rtl="0" eaLnBrk="0" fontAlgn="base" hangingPunct="0">
        <a:spcBef>
          <a:spcPct val="20000"/>
        </a:spcBef>
        <a:spcAft>
          <a:spcPct val="0"/>
        </a:spcAft>
        <a:defRPr>
          <a:solidFill>
            <a:schemeClr val="tx1"/>
          </a:solidFill>
          <a:latin typeface="+mn-lt"/>
        </a:defRPr>
      </a:lvl8pPr>
      <a:lvl9pPr marL="3886200" indent="-228600" algn="l" rtl="0" eaLnBrk="0" fontAlgn="base" hangingPunct="0">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 name="AutoShape 71"/>
          <p:cNvSpPr>
            <a:spLocks noChangeAspect="1" noChangeArrowheads="1" noTextEdit="1"/>
          </p:cNvSpPr>
          <p:nvPr/>
        </p:nvSpPr>
        <p:spPr bwMode="auto">
          <a:xfrm>
            <a:off x="0" y="0"/>
            <a:ext cx="9144000" cy="6858000"/>
          </a:xfrm>
          <a:prstGeom prst="rect">
            <a:avLst/>
          </a:prstGeom>
          <a:noFill/>
          <a:ln w="9525">
            <a:noFill/>
            <a:miter lim="800000"/>
            <a:headEnd/>
            <a:tailEnd/>
          </a:ln>
        </p:spPr>
        <p:txBody>
          <a:bodyPr/>
          <a:lstStyle/>
          <a:p>
            <a:pPr algn="l" eaLnBrk="1" hangingPunct="1">
              <a:defRPr/>
            </a:pPr>
            <a:endParaRPr lang="en-US" sz="1800" dirty="0">
              <a:solidFill>
                <a:srgbClr val="000000"/>
              </a:solidFill>
              <a:ea typeface="ＭＳ Ｐゴシック" pitchFamily="-106" charset="-128"/>
            </a:endParaRPr>
          </a:p>
        </p:txBody>
      </p:sp>
      <p:sp>
        <p:nvSpPr>
          <p:cNvPr id="1098" name="Rectangle 74"/>
          <p:cNvSpPr>
            <a:spLocks noChangeArrowheads="1"/>
          </p:cNvSpPr>
          <p:nvPr/>
        </p:nvSpPr>
        <p:spPr bwMode="auto">
          <a:xfrm>
            <a:off x="0" y="0"/>
            <a:ext cx="9144000" cy="127000"/>
          </a:xfrm>
          <a:prstGeom prst="rect">
            <a:avLst/>
          </a:prstGeom>
          <a:solidFill>
            <a:srgbClr val="2A6EBB"/>
          </a:solidFill>
          <a:ln w="9525">
            <a:noFill/>
            <a:miter lim="800000"/>
            <a:headEnd/>
            <a:tailEnd/>
          </a:ln>
        </p:spPr>
        <p:txBody>
          <a:bodyPr/>
          <a:lstStyle/>
          <a:p>
            <a:pPr algn="l" eaLnBrk="1" hangingPunct="1">
              <a:defRPr/>
            </a:pPr>
            <a:endParaRPr lang="en-US" sz="1800" dirty="0">
              <a:solidFill>
                <a:srgbClr val="000000"/>
              </a:solidFill>
              <a:ea typeface="ＭＳ Ｐゴシック" pitchFamily="-106" charset="-128"/>
            </a:endParaRPr>
          </a:p>
        </p:txBody>
      </p:sp>
      <p:sp>
        <p:nvSpPr>
          <p:cNvPr id="3076" name="Rectangle 2"/>
          <p:cNvSpPr>
            <a:spLocks noGrp="1" noChangeArrowheads="1"/>
          </p:cNvSpPr>
          <p:nvPr>
            <p:ph type="title"/>
          </p:nvPr>
        </p:nvSpPr>
        <p:spPr bwMode="auto">
          <a:xfrm>
            <a:off x="277990" y="896938"/>
            <a:ext cx="8655756"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077" name="Rectangle 3"/>
          <p:cNvSpPr>
            <a:spLocks noGrp="1" noChangeArrowheads="1"/>
          </p:cNvSpPr>
          <p:nvPr>
            <p:ph type="body" idx="1"/>
          </p:nvPr>
        </p:nvSpPr>
        <p:spPr bwMode="auto">
          <a:xfrm>
            <a:off x="527756" y="2011363"/>
            <a:ext cx="7902222" cy="3268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A liquam sapien leo. Integer sapien ligula, hendrerit eget, ornare nec, mattis ut, ligula. Mauris convallis accumsan augue! ultrices Morbi vitae? Nulla facilisi. Aenean enim urna, ultrices vel, hendrerit in, tristique id, ipsum.</a:t>
            </a:r>
          </a:p>
          <a:p>
            <a:pPr lvl="1"/>
            <a:r>
              <a:rPr lang="en-US" smtClean="0"/>
              <a:t>Morbi tincidunt dui eget nisi</a:t>
            </a:r>
          </a:p>
          <a:p>
            <a:pPr lvl="2"/>
            <a:r>
              <a:rPr lang="en-US" smtClean="0"/>
              <a:t>Cubilia Curae</a:t>
            </a:r>
          </a:p>
          <a:p>
            <a:pPr lvl="3"/>
            <a:r>
              <a:rPr lang="en-US" smtClean="0"/>
              <a:t>Morbi tincidunt dui eget nisi</a:t>
            </a:r>
          </a:p>
        </p:txBody>
      </p:sp>
      <p:pic>
        <p:nvPicPr>
          <p:cNvPr id="8" name="Picture 66" descr="LTBP_Master"/>
          <p:cNvPicPr>
            <a:picLocks noChangeAspect="1" noChangeArrowheads="1"/>
          </p:cNvPicPr>
          <p:nvPr userDrawn="1"/>
        </p:nvPicPr>
        <p:blipFill>
          <a:blip r:embed="rId13" cstate="print"/>
          <a:srcRect b="92751"/>
          <a:stretch>
            <a:fillRect/>
          </a:stretch>
        </p:blipFill>
        <p:spPr bwMode="auto">
          <a:xfrm>
            <a:off x="0" y="1"/>
            <a:ext cx="9144000" cy="492125"/>
          </a:xfrm>
          <a:prstGeom prst="rect">
            <a:avLst/>
          </a:prstGeom>
          <a:noFill/>
        </p:spPr>
      </p:pic>
      <p:pic>
        <p:nvPicPr>
          <p:cNvPr id="9" name="Picture 10" descr="LTBPlogobluesmallRev"/>
          <p:cNvPicPr>
            <a:picLocks noChangeAspect="1" noChangeArrowheads="1"/>
          </p:cNvPicPr>
          <p:nvPr userDrawn="1"/>
        </p:nvPicPr>
        <p:blipFill>
          <a:blip r:embed="rId14" cstate="print">
            <a:lum bright="-100000" contrast="100000"/>
            <a:grayscl/>
            <a:biLevel thresh="50000"/>
          </a:blip>
          <a:srcRect/>
          <a:stretch>
            <a:fillRect/>
          </a:stretch>
        </p:blipFill>
        <p:spPr bwMode="auto">
          <a:xfrm>
            <a:off x="35279" y="6343650"/>
            <a:ext cx="1316566" cy="501650"/>
          </a:xfrm>
          <a:prstGeom prst="rect">
            <a:avLst/>
          </a:prstGeom>
          <a:noFill/>
          <a:ln w="9525">
            <a:noFill/>
            <a:miter lim="800000"/>
            <a:headEnd/>
            <a:tailEnd/>
          </a:ln>
        </p:spPr>
      </p:pic>
      <p:pic>
        <p:nvPicPr>
          <p:cNvPr id="10" name="Picture 61" descr="images"/>
          <p:cNvPicPr>
            <a:picLocks noChangeAspect="1" noChangeArrowheads="1"/>
          </p:cNvPicPr>
          <p:nvPr userDrawn="1"/>
        </p:nvPicPr>
        <p:blipFill>
          <a:blip r:embed="rId15" cstate="print"/>
          <a:srcRect/>
          <a:stretch>
            <a:fillRect/>
          </a:stretch>
        </p:blipFill>
        <p:spPr bwMode="auto">
          <a:xfrm>
            <a:off x="8580968" y="6272214"/>
            <a:ext cx="499533" cy="561975"/>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3000" b="1">
          <a:solidFill>
            <a:srgbClr val="998B7D"/>
          </a:solidFill>
          <a:latin typeface="Calibri" pitchFamily="34" charset="0"/>
          <a:ea typeface="ＭＳ Ｐゴシック" pitchFamily="-65" charset="-128"/>
          <a:cs typeface="ＭＳ Ｐゴシック" pitchFamily="-65" charset="-128"/>
        </a:defRPr>
      </a:lvl1pPr>
      <a:lvl2pPr algn="l" rtl="0" eaLnBrk="0" fontAlgn="base" hangingPunct="0">
        <a:lnSpc>
          <a:spcPct val="90000"/>
        </a:lnSpc>
        <a:spcBef>
          <a:spcPct val="0"/>
        </a:spcBef>
        <a:spcAft>
          <a:spcPct val="0"/>
        </a:spcAft>
        <a:defRPr sz="3000" b="1">
          <a:solidFill>
            <a:srgbClr val="998B7D"/>
          </a:solidFill>
          <a:latin typeface="Calibri" pitchFamily="34" charset="0"/>
          <a:ea typeface="ＭＳ Ｐゴシック" pitchFamily="-65" charset="-128"/>
          <a:cs typeface="ＭＳ Ｐゴシック" pitchFamily="-65" charset="-128"/>
        </a:defRPr>
      </a:lvl2pPr>
      <a:lvl3pPr algn="l" rtl="0" eaLnBrk="0" fontAlgn="base" hangingPunct="0">
        <a:lnSpc>
          <a:spcPct val="90000"/>
        </a:lnSpc>
        <a:spcBef>
          <a:spcPct val="0"/>
        </a:spcBef>
        <a:spcAft>
          <a:spcPct val="0"/>
        </a:spcAft>
        <a:defRPr sz="3000" b="1">
          <a:solidFill>
            <a:srgbClr val="998B7D"/>
          </a:solidFill>
          <a:latin typeface="Calibri" pitchFamily="34" charset="0"/>
          <a:ea typeface="ＭＳ Ｐゴシック" pitchFamily="-65" charset="-128"/>
          <a:cs typeface="ＭＳ Ｐゴシック" pitchFamily="-65" charset="-128"/>
        </a:defRPr>
      </a:lvl3pPr>
      <a:lvl4pPr algn="l" rtl="0" eaLnBrk="0" fontAlgn="base" hangingPunct="0">
        <a:lnSpc>
          <a:spcPct val="90000"/>
        </a:lnSpc>
        <a:spcBef>
          <a:spcPct val="0"/>
        </a:spcBef>
        <a:spcAft>
          <a:spcPct val="0"/>
        </a:spcAft>
        <a:defRPr sz="3000" b="1">
          <a:solidFill>
            <a:srgbClr val="998B7D"/>
          </a:solidFill>
          <a:latin typeface="Calibri" pitchFamily="34" charset="0"/>
          <a:ea typeface="ＭＳ Ｐゴシック" pitchFamily="-65" charset="-128"/>
          <a:cs typeface="ＭＳ Ｐゴシック" pitchFamily="-65" charset="-128"/>
        </a:defRPr>
      </a:lvl4pPr>
      <a:lvl5pPr algn="l" rtl="0" eaLnBrk="0" fontAlgn="base" hangingPunct="0">
        <a:lnSpc>
          <a:spcPct val="90000"/>
        </a:lnSpc>
        <a:spcBef>
          <a:spcPct val="0"/>
        </a:spcBef>
        <a:spcAft>
          <a:spcPct val="0"/>
        </a:spcAft>
        <a:defRPr sz="3000" b="1">
          <a:solidFill>
            <a:srgbClr val="998B7D"/>
          </a:solidFill>
          <a:latin typeface="Calibri" pitchFamily="34" charset="0"/>
          <a:ea typeface="ＭＳ Ｐゴシック" pitchFamily="-65" charset="-128"/>
          <a:cs typeface="ＭＳ Ｐゴシック" pitchFamily="-65" charset="-128"/>
        </a:defRPr>
      </a:lvl5pPr>
      <a:lvl6pPr marL="457200" algn="l" rtl="0" fontAlgn="base">
        <a:lnSpc>
          <a:spcPct val="90000"/>
        </a:lnSpc>
        <a:spcBef>
          <a:spcPct val="0"/>
        </a:spcBef>
        <a:spcAft>
          <a:spcPct val="0"/>
        </a:spcAft>
        <a:defRPr sz="3000" b="1">
          <a:solidFill>
            <a:srgbClr val="998B7D"/>
          </a:solidFill>
          <a:latin typeface="Calibri" pitchFamily="34" charset="0"/>
        </a:defRPr>
      </a:lvl6pPr>
      <a:lvl7pPr marL="914400" algn="l" rtl="0" fontAlgn="base">
        <a:lnSpc>
          <a:spcPct val="90000"/>
        </a:lnSpc>
        <a:spcBef>
          <a:spcPct val="0"/>
        </a:spcBef>
        <a:spcAft>
          <a:spcPct val="0"/>
        </a:spcAft>
        <a:defRPr sz="3000" b="1">
          <a:solidFill>
            <a:srgbClr val="998B7D"/>
          </a:solidFill>
          <a:latin typeface="Calibri" pitchFamily="34" charset="0"/>
        </a:defRPr>
      </a:lvl7pPr>
      <a:lvl8pPr marL="1371600" algn="l" rtl="0" fontAlgn="base">
        <a:lnSpc>
          <a:spcPct val="90000"/>
        </a:lnSpc>
        <a:spcBef>
          <a:spcPct val="0"/>
        </a:spcBef>
        <a:spcAft>
          <a:spcPct val="0"/>
        </a:spcAft>
        <a:defRPr sz="3000" b="1">
          <a:solidFill>
            <a:srgbClr val="998B7D"/>
          </a:solidFill>
          <a:latin typeface="Calibri" pitchFamily="34" charset="0"/>
        </a:defRPr>
      </a:lvl8pPr>
      <a:lvl9pPr marL="1828800" algn="l" rtl="0" fontAlgn="base">
        <a:lnSpc>
          <a:spcPct val="90000"/>
        </a:lnSpc>
        <a:spcBef>
          <a:spcPct val="0"/>
        </a:spcBef>
        <a:spcAft>
          <a:spcPct val="0"/>
        </a:spcAft>
        <a:defRPr sz="3000" b="1">
          <a:solidFill>
            <a:srgbClr val="998B7D"/>
          </a:solidFill>
          <a:latin typeface="Calibri" pitchFamily="34" charset="0"/>
        </a:defRPr>
      </a:lvl9pPr>
    </p:titleStyle>
    <p:bodyStyle>
      <a:lvl1pPr marL="342900" indent="-342900" algn="l" rtl="0" eaLnBrk="0" fontAlgn="base" hangingPunct="0">
        <a:spcBef>
          <a:spcPct val="20000"/>
        </a:spcBef>
        <a:spcAft>
          <a:spcPct val="0"/>
        </a:spcAft>
        <a:buClr>
          <a:srgbClr val="1568B3"/>
        </a:buClr>
        <a:buChar char="•"/>
        <a:defRPr sz="2400">
          <a:solidFill>
            <a:schemeClr val="tx1"/>
          </a:solidFill>
          <a:latin typeface="Arial"/>
          <a:ea typeface="ＭＳ Ｐゴシック" pitchFamily="-65" charset="-128"/>
          <a:cs typeface="Arial"/>
        </a:defRPr>
      </a:lvl1pPr>
      <a:lvl2pPr marL="571500" indent="-228600" algn="l" rtl="0" eaLnBrk="0" fontAlgn="base" hangingPunct="0">
        <a:spcBef>
          <a:spcPct val="20000"/>
        </a:spcBef>
        <a:spcAft>
          <a:spcPct val="0"/>
        </a:spcAft>
        <a:buClr>
          <a:srgbClr val="1568B3"/>
        </a:buClr>
        <a:buChar char="•"/>
        <a:defRPr sz="2000">
          <a:solidFill>
            <a:schemeClr val="tx1"/>
          </a:solidFill>
          <a:latin typeface="Arial"/>
          <a:ea typeface="ＭＳ Ｐゴシック" pitchFamily="-65" charset="-128"/>
          <a:cs typeface="Arial"/>
        </a:defRPr>
      </a:lvl2pPr>
      <a:lvl3pPr marL="1028700" indent="-228600" algn="l" rtl="0" eaLnBrk="0" fontAlgn="base" hangingPunct="0">
        <a:spcBef>
          <a:spcPct val="20000"/>
        </a:spcBef>
        <a:spcAft>
          <a:spcPct val="0"/>
        </a:spcAft>
        <a:buClr>
          <a:srgbClr val="1568B3"/>
        </a:buClr>
        <a:buChar char="•"/>
        <a:defRPr sz="2400" b="1">
          <a:solidFill>
            <a:schemeClr val="tx1"/>
          </a:solidFill>
          <a:latin typeface="Arial"/>
          <a:ea typeface="ＭＳ Ｐゴシック" pitchFamily="-65" charset="-128"/>
          <a:cs typeface="Arial"/>
        </a:defRPr>
      </a:lvl3pPr>
      <a:lvl4pPr marL="1485900" indent="-228600" algn="l" rtl="0" eaLnBrk="0" fontAlgn="base" hangingPunct="0">
        <a:spcBef>
          <a:spcPct val="20000"/>
        </a:spcBef>
        <a:spcAft>
          <a:spcPct val="0"/>
        </a:spcAft>
        <a:buClr>
          <a:srgbClr val="1568B3"/>
        </a:buClr>
        <a:buChar char="•"/>
        <a:defRPr sz="1400">
          <a:solidFill>
            <a:schemeClr val="tx1"/>
          </a:solidFill>
          <a:latin typeface="Arial"/>
          <a:ea typeface="ＭＳ Ｐゴシック" pitchFamily="-65" charset="-128"/>
          <a:cs typeface="Arial"/>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pitchFamily="-65" charset="-128"/>
        </a:defRPr>
      </a:lvl5pPr>
      <a:lvl6pPr marL="2514600" indent="-228600" algn="l" rtl="0" fontAlgn="base">
        <a:spcBef>
          <a:spcPct val="20000"/>
        </a:spcBef>
        <a:spcAft>
          <a:spcPct val="0"/>
        </a:spcAft>
        <a:defRPr sz="2000">
          <a:solidFill>
            <a:schemeClr val="tx1"/>
          </a:solidFill>
          <a:latin typeface="Arial" charset="0"/>
        </a:defRPr>
      </a:lvl6pPr>
      <a:lvl7pPr marL="2971800" indent="-228600" algn="l" rtl="0" fontAlgn="base">
        <a:spcBef>
          <a:spcPct val="20000"/>
        </a:spcBef>
        <a:spcAft>
          <a:spcPct val="0"/>
        </a:spcAft>
        <a:defRPr sz="2000">
          <a:solidFill>
            <a:schemeClr val="tx1"/>
          </a:solidFill>
          <a:latin typeface="Arial" charset="0"/>
        </a:defRPr>
      </a:lvl7pPr>
      <a:lvl8pPr marL="3429000" indent="-228600" algn="l" rtl="0" fontAlgn="base">
        <a:spcBef>
          <a:spcPct val="20000"/>
        </a:spcBef>
        <a:spcAft>
          <a:spcPct val="0"/>
        </a:spcAft>
        <a:defRPr sz="2000">
          <a:solidFill>
            <a:schemeClr val="tx1"/>
          </a:solidFill>
          <a:latin typeface="Arial" charset="0"/>
        </a:defRPr>
      </a:lvl8pPr>
      <a:lvl9pPr marL="3886200" indent="-228600" algn="l" rtl="0" fontAlgn="base">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228600" y="1219200"/>
            <a:ext cx="8686800" cy="2590799"/>
          </a:xfrm>
        </p:spPr>
        <p:txBody>
          <a:bodyPr/>
          <a:lstStyle/>
          <a:p>
            <a:pPr algn="ctr"/>
            <a:r>
              <a:rPr lang="en-US" sz="4000" dirty="0" smtClean="0"/>
              <a:t>FHWA  Update </a:t>
            </a:r>
            <a:br>
              <a:rPr lang="en-US" sz="4000" dirty="0" smtClean="0"/>
            </a:br>
            <a:r>
              <a:rPr lang="en-US" sz="4000" dirty="0" smtClean="0"/>
              <a:t> 2011 </a:t>
            </a:r>
            <a:r>
              <a:rPr lang="en-US" sz="4000" dirty="0" err="1" smtClean="0"/>
              <a:t>VOBug</a:t>
            </a:r>
            <a:r>
              <a:rPr lang="en-US" sz="4000" dirty="0" smtClean="0"/>
              <a:t> Meeting</a:t>
            </a:r>
            <a:br>
              <a:rPr lang="en-US" sz="4000" dirty="0" smtClean="0"/>
            </a:br>
            <a:r>
              <a:rPr lang="en-US" sz="3600" dirty="0" smtClean="0"/>
              <a:t>Helena, MT</a:t>
            </a:r>
          </a:p>
        </p:txBody>
      </p:sp>
      <p:sp>
        <p:nvSpPr>
          <p:cNvPr id="4099" name="Rectangle 5"/>
          <p:cNvSpPr>
            <a:spLocks noGrp="1" noChangeArrowheads="1"/>
          </p:cNvSpPr>
          <p:nvPr>
            <p:ph type="subTitle" idx="1"/>
          </p:nvPr>
        </p:nvSpPr>
        <p:spPr/>
        <p:txBody>
          <a:bodyPr/>
          <a:lstStyle/>
          <a:p>
            <a:pPr>
              <a:lnSpc>
                <a:spcPct val="90000"/>
              </a:lnSpc>
            </a:pPr>
            <a:r>
              <a:rPr lang="en-US" smtClean="0"/>
              <a:t>Thomas Saad, P. E.</a:t>
            </a:r>
          </a:p>
          <a:p>
            <a:pPr>
              <a:lnSpc>
                <a:spcPct val="90000"/>
              </a:lnSpc>
            </a:pPr>
            <a:r>
              <a:rPr lang="en-US" smtClean="0"/>
              <a:t>FHWA Resource Center</a:t>
            </a:r>
          </a:p>
          <a:p>
            <a:pPr>
              <a:lnSpc>
                <a:spcPct val="90000"/>
              </a:lnSpc>
            </a:pPr>
            <a:r>
              <a:rPr lang="en-US" smtClean="0"/>
              <a:t>Phone: 708.283.3521</a:t>
            </a:r>
          </a:p>
          <a:p>
            <a:pPr>
              <a:lnSpc>
                <a:spcPct val="90000"/>
              </a:lnSpc>
            </a:pPr>
            <a:r>
              <a:rPr lang="en-US" smtClean="0"/>
              <a:t>E-mail: thomas.saad@dot.gov</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LTBPP – Next Steps before Execution Phase</a:t>
            </a:r>
            <a:endParaRPr lang="en-US" dirty="0"/>
          </a:p>
        </p:txBody>
      </p:sp>
      <p:sp>
        <p:nvSpPr>
          <p:cNvPr id="3" name="Content Placeholder 2"/>
          <p:cNvSpPr>
            <a:spLocks noGrp="1"/>
          </p:cNvSpPr>
          <p:nvPr>
            <p:ph idx="1"/>
          </p:nvPr>
        </p:nvSpPr>
        <p:spPr/>
        <p:txBody>
          <a:bodyPr/>
          <a:lstStyle/>
          <a:p>
            <a:r>
              <a:rPr lang="en-US" dirty="0" smtClean="0"/>
              <a:t>Organize/Initiate Stakeholder Groups:  AASHTO, Industry, TRB</a:t>
            </a:r>
          </a:p>
          <a:p>
            <a:endParaRPr lang="en-US" dirty="0" smtClean="0"/>
          </a:p>
          <a:p>
            <a:r>
              <a:rPr lang="en-US" dirty="0" smtClean="0"/>
              <a:t>LTBPP State Coordinators Meeting in September 2011</a:t>
            </a:r>
          </a:p>
          <a:p>
            <a:pPr lvl="1">
              <a:buFont typeface="Arial" pitchFamily="34" charset="0"/>
              <a:buChar char="•"/>
            </a:pPr>
            <a:r>
              <a:rPr lang="en-US" dirty="0" smtClean="0"/>
              <a:t>Each State has named a Program Coordinator</a:t>
            </a:r>
          </a:p>
          <a:p>
            <a:pPr lvl="1">
              <a:buFont typeface="Arial" pitchFamily="34" charset="0"/>
              <a:buChar char="•"/>
            </a:pPr>
            <a:r>
              <a:rPr lang="en-US" dirty="0" smtClean="0"/>
              <a:t>Coordinator will be contact for dissemination of products and monitoring of bridges in each State</a:t>
            </a:r>
          </a:p>
          <a:p>
            <a:pPr lvl="1">
              <a:buFont typeface="Arial" pitchFamily="34" charset="0"/>
              <a:buChar char="•"/>
            </a:pPr>
            <a:endParaRPr lang="en-US" dirty="0" smtClean="0"/>
          </a:p>
          <a:p>
            <a:r>
              <a:rPr lang="en-US" dirty="0" smtClean="0"/>
              <a:t>Two vacancy announcements for this program:  LTBPP Outreach Manager and LTBPP Research Engineer</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Latest Highway Bill Proposal</a:t>
            </a:r>
            <a:endParaRPr lang="en-US" dirty="0"/>
          </a:p>
        </p:txBody>
      </p:sp>
      <p:sp>
        <p:nvSpPr>
          <p:cNvPr id="3" name="Content Placeholder 2"/>
          <p:cNvSpPr>
            <a:spLocks noGrp="1"/>
          </p:cNvSpPr>
          <p:nvPr>
            <p:ph idx="1"/>
          </p:nvPr>
        </p:nvSpPr>
        <p:spPr/>
        <p:txBody>
          <a:bodyPr/>
          <a:lstStyle/>
          <a:p>
            <a:r>
              <a:rPr lang="en-US" dirty="0" smtClean="0"/>
              <a:t>Two-year Surface Transportation bill referred to as MAP-21: moving Ahead for progress in the 21</a:t>
            </a:r>
            <a:r>
              <a:rPr lang="en-US" baseline="30000" dirty="0" smtClean="0"/>
              <a:t>st</a:t>
            </a:r>
            <a:r>
              <a:rPr lang="en-US" dirty="0" smtClean="0"/>
              <a:t> Century</a:t>
            </a:r>
          </a:p>
          <a:p>
            <a:endParaRPr lang="en-US" dirty="0" smtClean="0"/>
          </a:p>
          <a:p>
            <a:r>
              <a:rPr lang="en-US" dirty="0" smtClean="0"/>
              <a:t>Consolidate numerous highway programs into 5:</a:t>
            </a:r>
          </a:p>
          <a:p>
            <a:pPr>
              <a:buFont typeface="Arial" pitchFamily="34" charset="0"/>
              <a:buChar char="•"/>
            </a:pPr>
            <a:r>
              <a:rPr lang="en-US" dirty="0" smtClean="0"/>
              <a:t>National Highway Performance Program</a:t>
            </a:r>
          </a:p>
          <a:p>
            <a:pPr>
              <a:buFont typeface="Arial" pitchFamily="34" charset="0"/>
              <a:buChar char="•"/>
            </a:pPr>
            <a:r>
              <a:rPr lang="en-US" dirty="0" smtClean="0"/>
              <a:t>Transportation Mobility Program</a:t>
            </a:r>
          </a:p>
          <a:p>
            <a:pPr>
              <a:buFont typeface="Arial" pitchFamily="34" charset="0"/>
              <a:buChar char="•"/>
            </a:pPr>
            <a:r>
              <a:rPr lang="en-US" dirty="0" smtClean="0"/>
              <a:t>National Freight Program</a:t>
            </a:r>
          </a:p>
          <a:p>
            <a:pPr>
              <a:buFont typeface="Arial" pitchFamily="34" charset="0"/>
              <a:buChar char="•"/>
            </a:pPr>
            <a:r>
              <a:rPr lang="en-US" dirty="0" smtClean="0"/>
              <a:t>Congestion Mitigation and Air Quality Improvement Program</a:t>
            </a:r>
          </a:p>
          <a:p>
            <a:pPr>
              <a:buFont typeface="Arial" pitchFamily="34" charset="0"/>
              <a:buChar char="•"/>
            </a:pPr>
            <a:r>
              <a:rPr lang="en-US" dirty="0" smtClean="0"/>
              <a:t>Highway Safety Improvement Program</a:t>
            </a:r>
          </a:p>
          <a:p>
            <a:pPr>
              <a:buFont typeface="Arial" pitchFamily="34" charset="0"/>
              <a:buChar char="•"/>
            </a:pPr>
            <a:endParaRPr lang="en-US" dirty="0" smtClean="0"/>
          </a:p>
          <a:p>
            <a:r>
              <a:rPr lang="en-US" dirty="0" smtClean="0"/>
              <a:t>FHWA has established a new Performance Management Office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n-US" sz="3200" dirty="0" smtClean="0"/>
              <a:t>Implementation of FHWA NBIS Program Oversight Procedures </a:t>
            </a:r>
          </a:p>
        </p:txBody>
      </p:sp>
      <p:sp>
        <p:nvSpPr>
          <p:cNvPr id="6147" name="Rectangle 3"/>
          <p:cNvSpPr>
            <a:spLocks noGrp="1" noChangeArrowheads="1"/>
          </p:cNvSpPr>
          <p:nvPr>
            <p:ph type="body" idx="1"/>
          </p:nvPr>
        </p:nvSpPr>
        <p:spPr>
          <a:xfrm>
            <a:off x="381000" y="2133600"/>
            <a:ext cx="8458200" cy="4114800"/>
          </a:xfrm>
        </p:spPr>
        <p:txBody>
          <a:bodyPr/>
          <a:lstStyle/>
          <a:p>
            <a:pPr>
              <a:lnSpc>
                <a:spcPct val="80000"/>
              </a:lnSpc>
              <a:buFontTx/>
              <a:buChar char="•"/>
            </a:pPr>
            <a:endParaRPr lang="en-US" sz="2400" dirty="0" smtClean="0">
              <a:solidFill>
                <a:schemeClr val="tx2"/>
              </a:solidFill>
            </a:endParaRPr>
          </a:p>
          <a:p>
            <a:pPr>
              <a:lnSpc>
                <a:spcPct val="80000"/>
              </a:lnSpc>
              <a:buFontTx/>
              <a:buChar char="•"/>
            </a:pPr>
            <a:r>
              <a:rPr lang="en-US" sz="2400" dirty="0" smtClean="0">
                <a:solidFill>
                  <a:schemeClr val="tx2"/>
                </a:solidFill>
              </a:rPr>
              <a:t>New uniform procedures in place for FHWA Division Offices to review NBIS compliance to achieve uniformity  </a:t>
            </a:r>
          </a:p>
          <a:p>
            <a:pPr>
              <a:lnSpc>
                <a:spcPct val="80000"/>
              </a:lnSpc>
              <a:buFontTx/>
              <a:buChar char="•"/>
            </a:pPr>
            <a:endParaRPr lang="en-US" sz="2400" dirty="0" smtClean="0">
              <a:solidFill>
                <a:schemeClr val="tx2"/>
              </a:solidFill>
            </a:endParaRPr>
          </a:p>
          <a:p>
            <a:pPr>
              <a:lnSpc>
                <a:spcPct val="80000"/>
              </a:lnSpc>
              <a:buFontTx/>
              <a:buChar char="•"/>
            </a:pPr>
            <a:r>
              <a:rPr lang="en-US" sz="2400" dirty="0" smtClean="0">
                <a:solidFill>
                  <a:schemeClr val="tx2"/>
                </a:solidFill>
              </a:rPr>
              <a:t>Seven new full-time positions in FHWA Office of Bridge Technology</a:t>
            </a:r>
          </a:p>
          <a:p>
            <a:pPr lvl="1">
              <a:lnSpc>
                <a:spcPct val="80000"/>
              </a:lnSpc>
              <a:buFont typeface="Arial" charset="0"/>
              <a:buChar char="•"/>
            </a:pPr>
            <a:r>
              <a:rPr lang="en-US" sz="2400" dirty="0" smtClean="0">
                <a:solidFill>
                  <a:schemeClr val="tx2"/>
                </a:solidFill>
              </a:rPr>
              <a:t>Four (4) Bridge Safety Engineers</a:t>
            </a:r>
          </a:p>
          <a:p>
            <a:pPr lvl="1">
              <a:lnSpc>
                <a:spcPct val="80000"/>
              </a:lnSpc>
              <a:buFont typeface="Arial" charset="0"/>
              <a:buChar char="•"/>
            </a:pPr>
            <a:r>
              <a:rPr lang="en-US" sz="2400" dirty="0" smtClean="0">
                <a:solidFill>
                  <a:schemeClr val="tx2"/>
                </a:solidFill>
              </a:rPr>
              <a:t>Load Rating Engineer</a:t>
            </a:r>
          </a:p>
          <a:p>
            <a:pPr lvl="1">
              <a:lnSpc>
                <a:spcPct val="80000"/>
              </a:lnSpc>
              <a:buFont typeface="Arial" charset="0"/>
              <a:buChar char="•"/>
            </a:pPr>
            <a:r>
              <a:rPr lang="en-US" sz="2400" dirty="0" smtClean="0">
                <a:solidFill>
                  <a:schemeClr val="tx2"/>
                </a:solidFill>
              </a:rPr>
              <a:t>Scour Engineer</a:t>
            </a:r>
          </a:p>
          <a:p>
            <a:pPr lvl="1">
              <a:lnSpc>
                <a:spcPct val="80000"/>
              </a:lnSpc>
              <a:buFont typeface="Arial" charset="0"/>
              <a:buChar char="•"/>
            </a:pPr>
            <a:r>
              <a:rPr lang="en-US" sz="2400" dirty="0" smtClean="0">
                <a:solidFill>
                  <a:schemeClr val="tx2"/>
                </a:solidFill>
              </a:rPr>
              <a:t>Bridge Preservation Engineer</a:t>
            </a:r>
          </a:p>
          <a:p>
            <a:pPr lvl="1">
              <a:lnSpc>
                <a:spcPct val="80000"/>
              </a:lnSpc>
              <a:buFont typeface="Arial" charset="0"/>
              <a:buChar char="•"/>
            </a:pPr>
            <a:endParaRPr lang="en-US" sz="2400" dirty="0" smtClean="0">
              <a:solidFill>
                <a:schemeClr val="tx2"/>
              </a:solidFill>
            </a:endParaRPr>
          </a:p>
          <a:p>
            <a:pPr>
              <a:lnSpc>
                <a:spcPct val="80000"/>
              </a:lnSpc>
              <a:buFontTx/>
              <a:buChar char="•"/>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FHWA Memorandums Under Development</a:t>
            </a:r>
            <a:endParaRPr lang="en-US" dirty="0"/>
          </a:p>
        </p:txBody>
      </p:sp>
      <p:sp>
        <p:nvSpPr>
          <p:cNvPr id="3" name="Content Placeholder 2"/>
          <p:cNvSpPr>
            <a:spLocks noGrp="1"/>
          </p:cNvSpPr>
          <p:nvPr>
            <p:ph idx="1"/>
          </p:nvPr>
        </p:nvSpPr>
        <p:spPr/>
        <p:txBody>
          <a:bodyPr/>
          <a:lstStyle/>
          <a:p>
            <a:r>
              <a:rPr lang="en-US" dirty="0" smtClean="0"/>
              <a:t>Responsibilities of State Transportation Agency – Addresses State responsibility for local bridge inspection and rating</a:t>
            </a:r>
          </a:p>
          <a:p>
            <a:pPr lvl="1"/>
            <a:r>
              <a:rPr lang="en-US" dirty="0" smtClean="0"/>
              <a:t>23 </a:t>
            </a:r>
            <a:r>
              <a:rPr lang="en-US" dirty="0" smtClean="0"/>
              <a:t>CFR 650.307(a)</a:t>
            </a:r>
            <a:endParaRPr lang="en-US" dirty="0" smtClean="0"/>
          </a:p>
          <a:p>
            <a:pPr lvl="1"/>
            <a:r>
              <a:rPr lang="en-US" dirty="0" smtClean="0"/>
              <a:t>23 U.S.C. 302</a:t>
            </a:r>
            <a:endParaRPr lang="en-US" dirty="0" smtClean="0"/>
          </a:p>
          <a:p>
            <a:pPr lvl="1"/>
            <a:r>
              <a:rPr lang="en-US" smtClean="0"/>
              <a:t>Section 1.36 of 23 CFR </a:t>
            </a:r>
            <a:endParaRPr lang="en-US" dirty="0" smtClean="0"/>
          </a:p>
          <a:p>
            <a:endParaRPr lang="en-US" dirty="0" smtClean="0"/>
          </a:p>
          <a:p>
            <a:r>
              <a:rPr lang="en-US" dirty="0" smtClean="0"/>
              <a:t>Drafted and pending:</a:t>
            </a:r>
          </a:p>
          <a:p>
            <a:pPr lvl="1"/>
            <a:r>
              <a:rPr lang="en-US" dirty="0" smtClean="0"/>
              <a:t>Reporting </a:t>
            </a:r>
            <a:r>
              <a:rPr lang="en-US" dirty="0" smtClean="0"/>
              <a:t>LRFR Ratings to the National Bridge Inventory</a:t>
            </a:r>
          </a:p>
          <a:p>
            <a:pPr lvl="1"/>
            <a:r>
              <a:rPr lang="en-US" dirty="0" smtClean="0"/>
              <a:t>‘Assigned’ Load Ratings</a:t>
            </a:r>
          </a:p>
          <a:p>
            <a:pPr lvl="1"/>
            <a:r>
              <a:rPr lang="en-US" dirty="0" smtClean="0"/>
              <a:t>Inspection of Fracture Critical Bridge Elements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NBIS Oversight </a:t>
            </a:r>
            <a:endParaRPr lang="en-US" dirty="0"/>
          </a:p>
        </p:txBody>
      </p:sp>
      <p:sp>
        <p:nvSpPr>
          <p:cNvPr id="3" name="Content Placeholder 2"/>
          <p:cNvSpPr>
            <a:spLocks noGrp="1"/>
          </p:cNvSpPr>
          <p:nvPr>
            <p:ph idx="1"/>
          </p:nvPr>
        </p:nvSpPr>
        <p:spPr/>
        <p:txBody>
          <a:bodyPr/>
          <a:lstStyle/>
          <a:p>
            <a:endParaRPr lang="en-US" dirty="0" smtClean="0"/>
          </a:p>
          <a:p>
            <a:r>
              <a:rPr lang="en-US" dirty="0" smtClean="0"/>
              <a:t>Division office schedule:</a:t>
            </a:r>
          </a:p>
          <a:p>
            <a:pPr>
              <a:buFont typeface="Arial" pitchFamily="34" charset="0"/>
              <a:buChar char="•"/>
            </a:pPr>
            <a:r>
              <a:rPr lang="en-US" dirty="0" smtClean="0"/>
              <a:t>June 30:  75% of Divisions have review status of 10 metrics underway</a:t>
            </a:r>
          </a:p>
          <a:p>
            <a:pPr>
              <a:buFont typeface="Arial" pitchFamily="34" charset="0"/>
              <a:buChar char="•"/>
            </a:pPr>
            <a:r>
              <a:rPr lang="en-US" dirty="0" smtClean="0"/>
              <a:t>September 30:  75% of Divisions have review status of all metrics underway</a:t>
            </a:r>
          </a:p>
          <a:p>
            <a:pPr>
              <a:buFont typeface="Arial" pitchFamily="34" charset="0"/>
              <a:buChar char="•"/>
            </a:pPr>
            <a:r>
              <a:rPr lang="en-US" dirty="0" smtClean="0"/>
              <a:t>December 31:  100% of Divisions have final determination of all metrics</a:t>
            </a:r>
          </a:p>
          <a:p>
            <a:endParaRPr lang="en-US" dirty="0" smtClean="0"/>
          </a:p>
          <a:p>
            <a:r>
              <a:rPr lang="en-US" dirty="0" smtClean="0"/>
              <a:t>FHWA/AASHTO Task Group has been established</a:t>
            </a:r>
          </a:p>
          <a:p>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body" idx="1"/>
          </p:nvPr>
        </p:nvSpPr>
        <p:spPr>
          <a:xfrm>
            <a:off x="474663" y="1676400"/>
            <a:ext cx="8397875" cy="4724400"/>
          </a:xfrm>
          <a:noFill/>
        </p:spPr>
        <p:txBody>
          <a:bodyPr lIns="92075" tIns="46038" rIns="92075" bIns="46038"/>
          <a:lstStyle/>
          <a:p>
            <a:pPr>
              <a:lnSpc>
                <a:spcPct val="80000"/>
              </a:lnSpc>
            </a:pPr>
            <a:r>
              <a:rPr lang="en-US" u="sng" dirty="0" smtClean="0"/>
              <a:t>NHI Course 130081:</a:t>
            </a:r>
          </a:p>
          <a:p>
            <a:pPr lvl="1">
              <a:lnSpc>
                <a:spcPct val="80000"/>
              </a:lnSpc>
            </a:pPr>
            <a:r>
              <a:rPr lang="en-US" dirty="0" smtClean="0"/>
              <a:t>Load and Resistance Factor Design (LRFD) for Highway Bridge Superstructures </a:t>
            </a:r>
          </a:p>
          <a:p>
            <a:pPr lvl="1">
              <a:lnSpc>
                <a:spcPct val="80000"/>
              </a:lnSpc>
            </a:pPr>
            <a:r>
              <a:rPr lang="en-US" dirty="0" smtClean="0"/>
              <a:t>2 to 5-day training courses on steel and concrete superstructure design w/ Reference Manual</a:t>
            </a:r>
          </a:p>
          <a:p>
            <a:pPr>
              <a:lnSpc>
                <a:spcPct val="80000"/>
              </a:lnSpc>
            </a:pPr>
            <a:endParaRPr lang="en-US" u="sng" dirty="0" smtClean="0"/>
          </a:p>
          <a:p>
            <a:pPr>
              <a:lnSpc>
                <a:spcPct val="80000"/>
              </a:lnSpc>
            </a:pPr>
            <a:r>
              <a:rPr lang="en-US" u="sng" dirty="0" smtClean="0"/>
              <a:t>NHI Course 130082: </a:t>
            </a:r>
          </a:p>
          <a:p>
            <a:pPr lvl="1">
              <a:lnSpc>
                <a:spcPct val="80000"/>
              </a:lnSpc>
            </a:pPr>
            <a:r>
              <a:rPr lang="en-US" dirty="0" smtClean="0"/>
              <a:t>Load and Resistance Factor Design (LRFD) for Highway Bridge Substructures and Earth Retaining Structures</a:t>
            </a:r>
          </a:p>
          <a:p>
            <a:pPr lvl="1">
              <a:lnSpc>
                <a:spcPct val="80000"/>
              </a:lnSpc>
            </a:pPr>
            <a:r>
              <a:rPr lang="en-US" dirty="0" smtClean="0"/>
              <a:t>1 to 5-day training course on LRFD foundation, pier and wall design</a:t>
            </a:r>
          </a:p>
          <a:p>
            <a:pPr>
              <a:lnSpc>
                <a:spcPct val="80000"/>
              </a:lnSpc>
            </a:pPr>
            <a:endParaRPr lang="en-US" u="sng" dirty="0" smtClean="0"/>
          </a:p>
          <a:p>
            <a:pPr>
              <a:lnSpc>
                <a:spcPct val="80000"/>
              </a:lnSpc>
            </a:pPr>
            <a:r>
              <a:rPr lang="en-US" u="sng" dirty="0" smtClean="0"/>
              <a:t>NHI Course 130092:</a:t>
            </a:r>
          </a:p>
          <a:p>
            <a:pPr lvl="1">
              <a:lnSpc>
                <a:spcPct val="80000"/>
              </a:lnSpc>
            </a:pPr>
            <a:r>
              <a:rPr lang="en-US" dirty="0" smtClean="0"/>
              <a:t>Load and Resistance Factor Rating (LRFR) for Highway Bridges</a:t>
            </a:r>
            <a:r>
              <a:rPr lang="en-US" b="1" dirty="0" smtClean="0"/>
              <a:t> </a:t>
            </a:r>
          </a:p>
          <a:p>
            <a:pPr lvl="1">
              <a:lnSpc>
                <a:spcPct val="80000"/>
              </a:lnSpc>
            </a:pPr>
            <a:r>
              <a:rPr lang="en-US" dirty="0" smtClean="0"/>
              <a:t>2 to 5-day training courses on rating and analyzing concrete and steel bridge superstructure and substructure elements</a:t>
            </a:r>
          </a:p>
          <a:p>
            <a:pPr lvl="1">
              <a:lnSpc>
                <a:spcPct val="80000"/>
              </a:lnSpc>
            </a:pPr>
            <a:endParaRPr lang="en-US" sz="1800" dirty="0" smtClean="0"/>
          </a:p>
        </p:txBody>
      </p:sp>
      <p:sp>
        <p:nvSpPr>
          <p:cNvPr id="1028" name="Rectangle 3"/>
          <p:cNvSpPr>
            <a:spLocks noGrp="1" noChangeArrowheads="1"/>
          </p:cNvSpPr>
          <p:nvPr>
            <p:ph type="title"/>
          </p:nvPr>
        </p:nvSpPr>
        <p:spPr>
          <a:xfrm>
            <a:off x="812800" y="381000"/>
            <a:ext cx="7620000" cy="1371600"/>
          </a:xfrm>
          <a:noFill/>
        </p:spPr>
        <p:txBody>
          <a:bodyPr lIns="92075" tIns="46038" rIns="92075" bIns="46038" anchor="b"/>
          <a:lstStyle/>
          <a:p>
            <a:pPr algn="ctr"/>
            <a:r>
              <a:rPr lang="en-US" sz="2800" b="0" dirty="0" smtClean="0">
                <a:cs typeface="Times New Roman" pitchFamily="18" charset="0"/>
              </a:rPr>
              <a:t>FHWA/NHI Bridge Design and Analysis Training Courses</a:t>
            </a:r>
            <a:endParaRPr lang="en-US" sz="2800" b="0" dirty="0" smtClean="0"/>
          </a:p>
        </p:txBody>
      </p:sp>
      <p:graphicFrame>
        <p:nvGraphicFramePr>
          <p:cNvPr id="1026" name="Object 4"/>
          <p:cNvGraphicFramePr>
            <a:graphicFrameLocks noChangeAspect="1"/>
          </p:cNvGraphicFramePr>
          <p:nvPr/>
        </p:nvGraphicFramePr>
        <p:xfrm>
          <a:off x="406400" y="6248400"/>
          <a:ext cx="1284288" cy="341313"/>
        </p:xfrm>
        <a:graphic>
          <a:graphicData uri="http://schemas.openxmlformats.org/presentationml/2006/ole">
            <p:oleObj spid="_x0000_s1026" name="Bitmap Image" r:id="rId4" imgW="724001" imgH="171338" progId="PBrush">
              <p:embed/>
            </p:oleObj>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body" idx="1"/>
          </p:nvPr>
        </p:nvSpPr>
        <p:spPr>
          <a:xfrm>
            <a:off x="474663" y="1676400"/>
            <a:ext cx="8397875" cy="4724400"/>
          </a:xfrm>
          <a:noFill/>
        </p:spPr>
        <p:txBody>
          <a:bodyPr lIns="92075" tIns="46038" rIns="92075" bIns="46038"/>
          <a:lstStyle/>
          <a:p>
            <a:pPr>
              <a:lnSpc>
                <a:spcPct val="90000"/>
              </a:lnSpc>
            </a:pPr>
            <a:r>
              <a:rPr lang="en-US" u="sng" dirty="0" smtClean="0"/>
              <a:t>NHI Course 130093: </a:t>
            </a:r>
          </a:p>
          <a:p>
            <a:pPr lvl="1">
              <a:lnSpc>
                <a:spcPct val="90000"/>
              </a:lnSpc>
            </a:pPr>
            <a:r>
              <a:rPr lang="en-US" dirty="0" smtClean="0"/>
              <a:t>LRFD Seismic Analysis and Design of Highway Bridges</a:t>
            </a:r>
            <a:endParaRPr lang="en-US" b="1" dirty="0" smtClean="0"/>
          </a:p>
          <a:p>
            <a:pPr lvl="1">
              <a:lnSpc>
                <a:spcPct val="90000"/>
              </a:lnSpc>
            </a:pPr>
            <a:r>
              <a:rPr lang="en-US" dirty="0" smtClean="0"/>
              <a:t>5-day training course on LRFD Seismic Design of Bridges with Reference Manual</a:t>
            </a:r>
          </a:p>
          <a:p>
            <a:pPr>
              <a:lnSpc>
                <a:spcPct val="90000"/>
              </a:lnSpc>
            </a:pPr>
            <a:endParaRPr lang="en-US" u="sng" dirty="0" smtClean="0"/>
          </a:p>
          <a:p>
            <a:pPr>
              <a:lnSpc>
                <a:spcPct val="90000"/>
              </a:lnSpc>
            </a:pPr>
            <a:r>
              <a:rPr lang="en-US" u="sng" dirty="0" smtClean="0"/>
              <a:t>NHI Course 130094: </a:t>
            </a:r>
          </a:p>
          <a:p>
            <a:pPr lvl="1">
              <a:lnSpc>
                <a:spcPct val="90000"/>
              </a:lnSpc>
            </a:pPr>
            <a:r>
              <a:rPr lang="en-US" dirty="0" smtClean="0"/>
              <a:t>LRFD Seismic Analysis and Design of Tunnels, Walls and other Geotechnical Features</a:t>
            </a:r>
            <a:endParaRPr lang="en-US" b="1" dirty="0" smtClean="0"/>
          </a:p>
          <a:p>
            <a:pPr lvl="1">
              <a:lnSpc>
                <a:spcPct val="90000"/>
              </a:lnSpc>
            </a:pPr>
            <a:r>
              <a:rPr lang="en-US" dirty="0" smtClean="0"/>
              <a:t>5-day training course on LRFD Seismic Analysis of retaining walls, earthworks and buried structures with Reference Manual</a:t>
            </a:r>
          </a:p>
          <a:p>
            <a:pPr>
              <a:lnSpc>
                <a:spcPct val="90000"/>
              </a:lnSpc>
            </a:pPr>
            <a:r>
              <a:rPr lang="en-US" u="sng" dirty="0" smtClean="0"/>
              <a:t>NHI Course 130095:</a:t>
            </a:r>
          </a:p>
          <a:p>
            <a:pPr lvl="1">
              <a:lnSpc>
                <a:spcPct val="90000"/>
              </a:lnSpc>
            </a:pPr>
            <a:r>
              <a:rPr lang="en-US" dirty="0" smtClean="0"/>
              <a:t>LRFD: Design and Analysis of Skewed and Horizontally Curved Steel Bridges</a:t>
            </a:r>
          </a:p>
          <a:p>
            <a:pPr lvl="1">
              <a:lnSpc>
                <a:spcPct val="90000"/>
              </a:lnSpc>
            </a:pPr>
            <a:r>
              <a:rPr lang="en-US" dirty="0" smtClean="0"/>
              <a:t>4-day training course with Reference Manual </a:t>
            </a:r>
          </a:p>
          <a:p>
            <a:pPr>
              <a:lnSpc>
                <a:spcPct val="90000"/>
              </a:lnSpc>
            </a:pPr>
            <a:endParaRPr lang="en-US" sz="1600" u="sng" dirty="0" smtClean="0"/>
          </a:p>
          <a:p>
            <a:pPr>
              <a:lnSpc>
                <a:spcPct val="90000"/>
              </a:lnSpc>
            </a:pPr>
            <a:endParaRPr lang="en-US" sz="1600" u="sng" dirty="0" smtClean="0"/>
          </a:p>
        </p:txBody>
      </p:sp>
      <p:sp>
        <p:nvSpPr>
          <p:cNvPr id="2052" name="Rectangle 3"/>
          <p:cNvSpPr>
            <a:spLocks noGrp="1" noChangeArrowheads="1"/>
          </p:cNvSpPr>
          <p:nvPr>
            <p:ph type="title"/>
          </p:nvPr>
        </p:nvSpPr>
        <p:spPr>
          <a:xfrm>
            <a:off x="812800" y="381000"/>
            <a:ext cx="7620000" cy="1371600"/>
          </a:xfrm>
          <a:noFill/>
        </p:spPr>
        <p:txBody>
          <a:bodyPr lIns="92075" tIns="46038" rIns="92075" bIns="46038" anchor="b"/>
          <a:lstStyle/>
          <a:p>
            <a:pPr algn="ctr"/>
            <a:r>
              <a:rPr lang="en-US" sz="2800" b="0" dirty="0" smtClean="0">
                <a:cs typeface="Times New Roman" pitchFamily="18" charset="0"/>
              </a:rPr>
              <a:t>FHWA/NHI Bridge Design and Analysis Training Courses</a:t>
            </a:r>
            <a:endParaRPr lang="en-US" sz="2800" b="0" dirty="0" smtClean="0"/>
          </a:p>
        </p:txBody>
      </p:sp>
      <p:graphicFrame>
        <p:nvGraphicFramePr>
          <p:cNvPr id="2050" name="Object 4"/>
          <p:cNvGraphicFramePr>
            <a:graphicFrameLocks noChangeAspect="1"/>
          </p:cNvGraphicFramePr>
          <p:nvPr/>
        </p:nvGraphicFramePr>
        <p:xfrm>
          <a:off x="406400" y="6248400"/>
          <a:ext cx="1284288" cy="341313"/>
        </p:xfrm>
        <a:graphic>
          <a:graphicData uri="http://schemas.openxmlformats.org/presentationml/2006/ole">
            <p:oleObj spid="_x0000_s2050" name="Bitmap Image" r:id="rId4" imgW="724001" imgH="171338" progId="PBrush">
              <p:embed/>
            </p:oleObj>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en-US" sz="3200" dirty="0" smtClean="0"/>
              <a:t>Concluding Thoughts   </a:t>
            </a:r>
          </a:p>
        </p:txBody>
      </p:sp>
      <p:sp>
        <p:nvSpPr>
          <p:cNvPr id="8195" name="Rectangle 3"/>
          <p:cNvSpPr>
            <a:spLocks noGrp="1" noChangeArrowheads="1"/>
          </p:cNvSpPr>
          <p:nvPr>
            <p:ph type="body" idx="1"/>
          </p:nvPr>
        </p:nvSpPr>
        <p:spPr>
          <a:xfrm>
            <a:off x="228600" y="2057400"/>
            <a:ext cx="8534400" cy="3962400"/>
          </a:xfrm>
        </p:spPr>
        <p:txBody>
          <a:bodyPr/>
          <a:lstStyle/>
          <a:p>
            <a:pPr>
              <a:buFontTx/>
              <a:buChar char="•"/>
            </a:pPr>
            <a:r>
              <a:rPr lang="en-US" sz="2400" dirty="0" smtClean="0">
                <a:solidFill>
                  <a:schemeClr val="tx2"/>
                </a:solidFill>
              </a:rPr>
              <a:t>No better time to seek staffing and funding for load rating and bridge inspection and management </a:t>
            </a:r>
          </a:p>
          <a:p>
            <a:pPr>
              <a:buFontTx/>
              <a:buChar char="•"/>
            </a:pPr>
            <a:r>
              <a:rPr lang="en-US" sz="2400" dirty="0" smtClean="0">
                <a:solidFill>
                  <a:schemeClr val="tx2"/>
                </a:solidFill>
              </a:rPr>
              <a:t>Make program changes thinking to the future as you update design and load rating procedures </a:t>
            </a:r>
          </a:p>
          <a:p>
            <a:pPr>
              <a:buFontTx/>
              <a:buChar char="•"/>
            </a:pPr>
            <a:r>
              <a:rPr lang="en-US" sz="2400" dirty="0" smtClean="0">
                <a:solidFill>
                  <a:schemeClr val="tx2"/>
                </a:solidFill>
              </a:rPr>
              <a:t>Era of bridge management and preservation may replace era of ‘build and rebuild’ – V/O users have access to the data needed to better manage and operate the bridge network</a:t>
            </a:r>
          </a:p>
          <a:p>
            <a:pPr>
              <a:buFontTx/>
              <a:buChar char="•"/>
            </a:pPr>
            <a:endParaRPr lang="en-US" sz="2400" dirty="0" smtClean="0">
              <a:solidFill>
                <a:schemeClr val="tx2"/>
              </a:solidFill>
            </a:endParaRPr>
          </a:p>
          <a:p>
            <a:pPr>
              <a:buFontTx/>
              <a:buChar char="•"/>
            </a:pPr>
            <a:endParaRPr lang="en-US" sz="2400" dirty="0" smtClean="0">
              <a:solidFill>
                <a:schemeClr val="tx2"/>
              </a:solidFill>
            </a:endParaRPr>
          </a:p>
          <a:p>
            <a:pPr>
              <a:buFontTx/>
              <a:buChar char="•"/>
            </a:pPr>
            <a:endParaRPr lang="en-US" sz="2400" dirty="0" smtClean="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sz="3200" dirty="0" smtClean="0"/>
              <a:t>FHWA Bridge Program Priorities</a:t>
            </a:r>
          </a:p>
        </p:txBody>
      </p:sp>
      <p:sp>
        <p:nvSpPr>
          <p:cNvPr id="5123" name="Rectangle 3"/>
          <p:cNvSpPr>
            <a:spLocks noGrp="1" noChangeArrowheads="1"/>
          </p:cNvSpPr>
          <p:nvPr>
            <p:ph type="body" idx="1"/>
          </p:nvPr>
        </p:nvSpPr>
        <p:spPr>
          <a:xfrm>
            <a:off x="304800" y="2057400"/>
            <a:ext cx="7772400" cy="3886200"/>
          </a:xfrm>
        </p:spPr>
        <p:txBody>
          <a:bodyPr/>
          <a:lstStyle/>
          <a:p>
            <a:pPr>
              <a:buFontTx/>
              <a:buChar char="•"/>
            </a:pPr>
            <a:endParaRPr lang="en-US" sz="2800" dirty="0" smtClean="0">
              <a:solidFill>
                <a:srgbClr val="192F8F"/>
              </a:solidFill>
            </a:endParaRPr>
          </a:p>
          <a:p>
            <a:pPr>
              <a:buFontTx/>
              <a:buChar char="•"/>
            </a:pPr>
            <a:r>
              <a:rPr lang="en-US" sz="2800" dirty="0" smtClean="0">
                <a:solidFill>
                  <a:schemeClr val="tx2"/>
                </a:solidFill>
              </a:rPr>
              <a:t>Every Day Counts (EDC) -  ABC and PFBE </a:t>
            </a:r>
          </a:p>
          <a:p>
            <a:pPr>
              <a:buFontTx/>
              <a:buChar char="•"/>
            </a:pPr>
            <a:r>
              <a:rPr lang="en-US" sz="2800" dirty="0" smtClean="0">
                <a:solidFill>
                  <a:schemeClr val="tx2"/>
                </a:solidFill>
              </a:rPr>
              <a:t>LTBPP</a:t>
            </a:r>
          </a:p>
          <a:p>
            <a:pPr>
              <a:buFontTx/>
              <a:buChar char="•"/>
            </a:pPr>
            <a:r>
              <a:rPr lang="en-US" sz="2800" dirty="0" smtClean="0">
                <a:solidFill>
                  <a:schemeClr val="tx2"/>
                </a:solidFill>
              </a:rPr>
              <a:t>New Highway Legislation</a:t>
            </a:r>
          </a:p>
          <a:p>
            <a:pPr>
              <a:buFontTx/>
              <a:buChar char="•"/>
            </a:pPr>
            <a:r>
              <a:rPr lang="en-US" sz="2800" dirty="0" smtClean="0">
                <a:solidFill>
                  <a:srgbClr val="192F8F"/>
                </a:solidFill>
              </a:rPr>
              <a:t>NBIS Oversight and Compliance </a:t>
            </a:r>
          </a:p>
          <a:p>
            <a:pPr>
              <a:buFontTx/>
              <a:buChar char="•"/>
            </a:pPr>
            <a:endParaRPr lang="en-US" sz="2800" dirty="0" smtClean="0">
              <a:solidFill>
                <a:schemeClr val="tx2"/>
              </a:solidFill>
            </a:endParaRPr>
          </a:p>
          <a:p>
            <a:pPr>
              <a:buFontTx/>
              <a:buChar char="•"/>
            </a:pPr>
            <a:endParaRPr lang="en-US" sz="2800" dirty="0" smtClean="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 Day </a:t>
            </a:r>
            <a:r>
              <a:rPr lang="en-US" dirty="0" smtClean="0"/>
              <a:t>Counts (EDC) </a:t>
            </a:r>
            <a:r>
              <a:rPr lang="en-US" dirty="0" smtClean="0"/>
              <a:t>Initiative </a:t>
            </a:r>
            <a:endParaRPr lang="en-US" dirty="0"/>
          </a:p>
        </p:txBody>
      </p:sp>
      <p:sp>
        <p:nvSpPr>
          <p:cNvPr id="3" name="Content Placeholder 2"/>
          <p:cNvSpPr>
            <a:spLocks noGrp="1"/>
          </p:cNvSpPr>
          <p:nvPr>
            <p:ph idx="1"/>
          </p:nvPr>
        </p:nvSpPr>
        <p:spPr/>
        <p:txBody>
          <a:bodyPr/>
          <a:lstStyle/>
          <a:p>
            <a:r>
              <a:rPr lang="en-US" dirty="0" smtClean="0"/>
              <a:t>‘Identify and deploy innovation aimed at shortening project delivery, enhancing highway safety and protecting the environment. ‘</a:t>
            </a:r>
          </a:p>
          <a:p>
            <a:endParaRPr lang="en-US" dirty="0" smtClean="0"/>
          </a:p>
          <a:p>
            <a:r>
              <a:rPr lang="en-US" dirty="0" smtClean="0"/>
              <a:t>Lead by Office of Secretary of Transportation (OST) and FHWA</a:t>
            </a:r>
          </a:p>
          <a:p>
            <a:endParaRPr lang="en-US" dirty="0" smtClean="0"/>
          </a:p>
          <a:p>
            <a:r>
              <a:rPr lang="en-US" dirty="0" smtClean="0"/>
              <a:t>Dozens of National Events and Summits, partnering with AASHTO and TRB, to mainstream key innovations</a:t>
            </a:r>
          </a:p>
          <a:p>
            <a:endParaRPr lang="en-US" dirty="0" smtClean="0"/>
          </a:p>
          <a:p>
            <a:r>
              <a:rPr lang="en-US" dirty="0" smtClean="0"/>
              <a:t>Very specific goals for deploying </a:t>
            </a:r>
            <a:r>
              <a:rPr lang="en-US" dirty="0" smtClean="0"/>
              <a:t>selected technologies/practices </a:t>
            </a:r>
            <a:r>
              <a:rPr lang="en-US" dirty="0" smtClean="0"/>
              <a:t>in every State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 Day Counts (EDC) Technologies</a:t>
            </a:r>
            <a:endParaRPr lang="en-US" dirty="0"/>
          </a:p>
        </p:txBody>
      </p:sp>
      <p:sp>
        <p:nvSpPr>
          <p:cNvPr id="3" name="Content Placeholder 2"/>
          <p:cNvSpPr>
            <a:spLocks noGrp="1"/>
          </p:cNvSpPr>
          <p:nvPr>
            <p:ph idx="1"/>
          </p:nvPr>
        </p:nvSpPr>
        <p:spPr/>
        <p:txBody>
          <a:bodyPr/>
          <a:lstStyle/>
          <a:p>
            <a:endParaRPr lang="en-US" dirty="0" smtClean="0"/>
          </a:p>
          <a:p>
            <a:r>
              <a:rPr lang="en-US" dirty="0" smtClean="0"/>
              <a:t>Prefabricated Bridge Elements and Systems (PBES) for ABC</a:t>
            </a:r>
          </a:p>
          <a:p>
            <a:r>
              <a:rPr lang="en-US" dirty="0" err="1" smtClean="0"/>
              <a:t>Geosynthetic</a:t>
            </a:r>
            <a:r>
              <a:rPr lang="en-US" dirty="0" smtClean="0"/>
              <a:t> Reinforced Soil Integrated Bridge System (GRSIBS) </a:t>
            </a:r>
          </a:p>
          <a:p>
            <a:r>
              <a:rPr lang="en-US" dirty="0" smtClean="0"/>
              <a:t>Adaptive Signal Control</a:t>
            </a:r>
          </a:p>
          <a:p>
            <a:r>
              <a:rPr lang="en-US" dirty="0" smtClean="0"/>
              <a:t>Warm-Mix Asphalt</a:t>
            </a:r>
          </a:p>
          <a:p>
            <a:r>
              <a:rPr lang="en-US" dirty="0" smtClean="0"/>
              <a:t>Safety Edge</a:t>
            </a:r>
          </a:p>
          <a:p>
            <a:endParaRPr lang="en-US" dirty="0" smtClean="0"/>
          </a:p>
          <a:p>
            <a:r>
              <a:rPr lang="en-US" dirty="0" smtClean="0"/>
              <a:t>Design-Build</a:t>
            </a:r>
          </a:p>
          <a:p>
            <a:r>
              <a:rPr lang="en-US" dirty="0" smtClean="0"/>
              <a:t>Construction Manager/General Contractor</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Bridge Performance (LTBP) Program</a:t>
            </a:r>
            <a:br>
              <a:rPr lang="en-US" dirty="0" smtClean="0"/>
            </a:br>
            <a:endParaRPr lang="en-US" dirty="0"/>
          </a:p>
        </p:txBody>
      </p:sp>
      <p:sp>
        <p:nvSpPr>
          <p:cNvPr id="3" name="Content Placeholder 2"/>
          <p:cNvSpPr>
            <a:spLocks noGrp="1"/>
          </p:cNvSpPr>
          <p:nvPr>
            <p:ph idx="1"/>
          </p:nvPr>
        </p:nvSpPr>
        <p:spPr/>
        <p:txBody>
          <a:bodyPr/>
          <a:lstStyle/>
          <a:p>
            <a:r>
              <a:rPr lang="en-US" dirty="0" smtClean="0"/>
              <a:t>National </a:t>
            </a:r>
            <a:r>
              <a:rPr lang="en-US" dirty="0" smtClean="0"/>
              <a:t>, </a:t>
            </a:r>
            <a:r>
              <a:rPr lang="en-US" dirty="0" smtClean="0"/>
              <a:t>strategic $100 M, </a:t>
            </a:r>
            <a:r>
              <a:rPr lang="en-US" dirty="0" smtClean="0"/>
              <a:t>20-year </a:t>
            </a:r>
            <a:r>
              <a:rPr lang="en-US" dirty="0" smtClean="0"/>
              <a:t>research program aimed at improving bridge performance </a:t>
            </a:r>
            <a:endParaRPr lang="en-US" dirty="0" smtClean="0"/>
          </a:p>
          <a:p>
            <a:r>
              <a:rPr lang="en-US" dirty="0" smtClean="0"/>
              <a:t>Instrument and monitor in-service bridges across the nation and collect research quality data to:</a:t>
            </a:r>
            <a:endParaRPr lang="en-US" dirty="0" smtClean="0"/>
          </a:p>
          <a:p>
            <a:pPr>
              <a:buFont typeface="Arial" pitchFamily="34" charset="0"/>
              <a:buChar char="•"/>
            </a:pPr>
            <a:r>
              <a:rPr lang="en-US" dirty="0" smtClean="0"/>
              <a:t>Develop best maintenance and preservation strategies</a:t>
            </a:r>
          </a:p>
          <a:p>
            <a:pPr>
              <a:buFont typeface="Arial" pitchFamily="34" charset="0"/>
              <a:buChar char="•"/>
            </a:pPr>
            <a:r>
              <a:rPr lang="en-US" dirty="0" smtClean="0"/>
              <a:t>New generation of bridge inspection tools and procedures</a:t>
            </a:r>
          </a:p>
          <a:p>
            <a:pPr>
              <a:buFont typeface="Arial" pitchFamily="34" charset="0"/>
              <a:buChar char="•"/>
            </a:pPr>
            <a:r>
              <a:rPr lang="en-US" dirty="0" smtClean="0"/>
              <a:t>Life cycle cost models</a:t>
            </a:r>
          </a:p>
          <a:p>
            <a:pPr>
              <a:buFont typeface="Arial" pitchFamily="34" charset="0"/>
              <a:buChar char="•"/>
            </a:pPr>
            <a:r>
              <a:rPr lang="en-US" dirty="0" smtClean="0"/>
              <a:t>Bridge deterioration models</a:t>
            </a:r>
          </a:p>
          <a:p>
            <a:pPr>
              <a:buFont typeface="Arial" pitchFamily="34" charset="0"/>
              <a:buChar char="•"/>
            </a:pPr>
            <a:r>
              <a:rPr lang="en-US" dirty="0" smtClean="0"/>
              <a:t>Quality, consistent data for calibration of bridge design and analysis codes</a:t>
            </a:r>
          </a:p>
          <a:p>
            <a:pPr>
              <a:buFont typeface="Arial" pitchFamily="34" charset="0"/>
              <a:buChar char="•"/>
            </a:pPr>
            <a:r>
              <a:rPr lang="en-US" dirty="0" smtClean="0"/>
              <a:t>20 topic areas defined by the bridge community and growing…</a:t>
            </a: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5570" name="Rectangle 2"/>
          <p:cNvSpPr>
            <a:spLocks noChangeArrowheads="1"/>
          </p:cNvSpPr>
          <p:nvPr/>
        </p:nvSpPr>
        <p:spPr bwMode="auto">
          <a:xfrm>
            <a:off x="431396" y="199805"/>
            <a:ext cx="8229600" cy="828913"/>
          </a:xfrm>
          <a:prstGeom prst="rect">
            <a:avLst/>
          </a:prstGeom>
          <a:noFill/>
          <a:ln w="9525">
            <a:noFill/>
            <a:miter lim="800000"/>
            <a:headEnd/>
            <a:tailEnd/>
          </a:ln>
        </p:spPr>
        <p:txBody>
          <a:bodyPr lIns="0" tIns="0" rIns="0" bIns="0">
            <a:prstTxWarp prst="textNoShape">
              <a:avLst/>
            </a:prstTxWarp>
          </a:bodyPr>
          <a:lstStyle/>
          <a:p>
            <a:pPr algn="l">
              <a:lnSpc>
                <a:spcPct val="130000"/>
              </a:lnSpc>
            </a:pPr>
            <a:r>
              <a:rPr lang="en-US" sz="3600" b="1" dirty="0">
                <a:solidFill>
                  <a:srgbClr val="FFFFFF">
                    <a:lumMod val="50000"/>
                  </a:srgbClr>
                </a:solidFill>
                <a:latin typeface="Calibri"/>
                <a:ea typeface="ＭＳ Ｐゴシック" pitchFamily="-106" charset="-128"/>
              </a:rPr>
              <a:t>Developmental</a:t>
            </a:r>
            <a:r>
              <a:rPr lang="en-US" sz="3600" b="1" dirty="0" smtClean="0">
                <a:solidFill>
                  <a:srgbClr val="FFFFFF">
                    <a:lumMod val="50000"/>
                  </a:srgbClr>
                </a:solidFill>
                <a:latin typeface="Calibri"/>
                <a:ea typeface="ＭＳ Ｐゴシック" pitchFamily="-106" charset="-128"/>
              </a:rPr>
              <a:t> &amp; Execution Phases</a:t>
            </a:r>
            <a:br>
              <a:rPr lang="en-US" sz="3600" b="1" dirty="0" smtClean="0">
                <a:solidFill>
                  <a:srgbClr val="FFFFFF">
                    <a:lumMod val="50000"/>
                  </a:srgbClr>
                </a:solidFill>
                <a:latin typeface="Calibri"/>
                <a:ea typeface="ＭＳ Ｐゴシック" pitchFamily="-106" charset="-128"/>
              </a:rPr>
            </a:br>
            <a:endParaRPr lang="en-US" sz="3600" b="1" dirty="0">
              <a:solidFill>
                <a:srgbClr val="FFFFFF">
                  <a:lumMod val="50000"/>
                </a:srgbClr>
              </a:solidFill>
              <a:latin typeface="Calibri"/>
              <a:ea typeface="ＭＳ Ｐゴシック" pitchFamily="-106" charset="-128"/>
            </a:endParaRPr>
          </a:p>
        </p:txBody>
      </p:sp>
      <p:grpSp>
        <p:nvGrpSpPr>
          <p:cNvPr id="2" name="Group 25"/>
          <p:cNvGrpSpPr>
            <a:grpSpLocks/>
          </p:cNvGrpSpPr>
          <p:nvPr/>
        </p:nvGrpSpPr>
        <p:grpSpPr bwMode="auto">
          <a:xfrm>
            <a:off x="1880483" y="1639250"/>
            <a:ext cx="7262987" cy="5029238"/>
            <a:chOff x="1137" y="1259"/>
            <a:chExt cx="5147" cy="3168"/>
          </a:xfrm>
          <a:blipFill dpi="0" rotWithShape="1">
            <a:blip r:embed="rId3"/>
            <a:srcRect/>
            <a:tile tx="0" ty="0" sx="100000" sy="100000" flip="none" algn="tl"/>
          </a:blipFill>
        </p:grpSpPr>
        <p:sp>
          <p:nvSpPr>
            <p:cNvPr id="365571" name="AutoShape 3"/>
            <p:cNvSpPr>
              <a:spLocks noChangeArrowheads="1"/>
            </p:cNvSpPr>
            <p:nvPr/>
          </p:nvSpPr>
          <p:spPr bwMode="auto">
            <a:xfrm>
              <a:off x="1327" y="1259"/>
              <a:ext cx="2458" cy="562"/>
            </a:xfrm>
            <a:prstGeom prst="flowChartDocument">
              <a:avLst/>
            </a:prstGeom>
            <a:grp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prstTxWarp prst="textNoShape">
                <a:avLst/>
              </a:prstTxWarp>
              <a:flatTx/>
            </a:bodyPr>
            <a:lstStyle/>
            <a:p>
              <a:pPr eaLnBrk="1" hangingPunct="1"/>
              <a:endParaRPr lang="en-US" sz="2000" b="1" dirty="0">
                <a:solidFill>
                  <a:srgbClr val="000000"/>
                </a:solidFill>
                <a:latin typeface="Calibri"/>
                <a:ea typeface="ＭＳ Ｐゴシック" pitchFamily="-106" charset="-128"/>
              </a:endParaRPr>
            </a:p>
            <a:p>
              <a:pPr eaLnBrk="1" hangingPunct="1"/>
              <a:r>
                <a:rPr lang="en-US" sz="2000" b="1" dirty="0">
                  <a:solidFill>
                    <a:srgbClr val="000000"/>
                  </a:solidFill>
                  <a:latin typeface="Calibri"/>
                  <a:ea typeface="ＭＳ Ｐゴシック" pitchFamily="-106" charset="-128"/>
                </a:rPr>
                <a:t>Identify </a:t>
              </a:r>
              <a:r>
                <a:rPr lang="en-US" sz="2000" b="1" dirty="0" smtClean="0">
                  <a:solidFill>
                    <a:srgbClr val="000000"/>
                  </a:solidFill>
                  <a:latin typeface="Calibri"/>
                  <a:ea typeface="ＭＳ Ｐゴシック" pitchFamily="-106" charset="-128"/>
                </a:rPr>
                <a:t>Objective and Practical </a:t>
              </a:r>
            </a:p>
            <a:p>
              <a:pPr eaLnBrk="1" hangingPunct="1"/>
              <a:r>
                <a:rPr lang="en-US" sz="2000" b="1" dirty="0" smtClean="0">
                  <a:solidFill>
                    <a:srgbClr val="000000"/>
                  </a:solidFill>
                  <a:latin typeface="Calibri"/>
                  <a:ea typeface="ＭＳ Ｐゴシック" pitchFamily="-106" charset="-128"/>
                </a:rPr>
                <a:t>Bridge Performance </a:t>
              </a:r>
              <a:r>
                <a:rPr lang="en-US" sz="2000" b="1" dirty="0">
                  <a:solidFill>
                    <a:srgbClr val="000000"/>
                  </a:solidFill>
                  <a:latin typeface="Calibri"/>
                  <a:ea typeface="ＭＳ Ｐゴシック" pitchFamily="-106" charset="-128"/>
                </a:rPr>
                <a:t>Issues</a:t>
              </a:r>
            </a:p>
            <a:p>
              <a:pPr eaLnBrk="1" hangingPunct="1">
                <a:spcBef>
                  <a:spcPct val="20000"/>
                </a:spcBef>
              </a:pPr>
              <a:endParaRPr lang="en-US" sz="2000" b="1" dirty="0">
                <a:solidFill>
                  <a:srgbClr val="000000"/>
                </a:solidFill>
                <a:latin typeface="Calibri"/>
                <a:ea typeface="ＭＳ Ｐゴシック" pitchFamily="-106" charset="-128"/>
              </a:endParaRPr>
            </a:p>
          </p:txBody>
        </p:sp>
        <p:sp>
          <p:nvSpPr>
            <p:cNvPr id="365572" name="AutoShape 4"/>
            <p:cNvSpPr>
              <a:spLocks noChangeArrowheads="1"/>
            </p:cNvSpPr>
            <p:nvPr/>
          </p:nvSpPr>
          <p:spPr bwMode="auto">
            <a:xfrm rot="10800000">
              <a:off x="1674" y="1962"/>
              <a:ext cx="1813" cy="606"/>
            </a:xfrm>
            <a:prstGeom prst="flowChartDocument">
              <a:avLst/>
            </a:prstGeom>
            <a:grp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rot="10800000" wrap="none" anchor="ctr">
              <a:prstTxWarp prst="textNoShape">
                <a:avLst/>
              </a:prstTxWarp>
              <a:flatTx/>
            </a:bodyPr>
            <a:lstStyle/>
            <a:p>
              <a:pPr eaLnBrk="1" hangingPunct="1">
                <a:spcBef>
                  <a:spcPct val="20000"/>
                </a:spcBef>
              </a:pPr>
              <a:r>
                <a:rPr lang="en-US" sz="2000" b="1" dirty="0">
                  <a:solidFill>
                    <a:srgbClr val="000000"/>
                  </a:solidFill>
                  <a:latin typeface="Calibri"/>
                  <a:ea typeface="ＭＳ Ｐゴシック" pitchFamily="-106" charset="-128"/>
                </a:rPr>
                <a:t>Identify Data </a:t>
              </a:r>
            </a:p>
            <a:p>
              <a:pPr eaLnBrk="1" hangingPunct="1">
                <a:spcBef>
                  <a:spcPct val="20000"/>
                </a:spcBef>
              </a:pPr>
              <a:r>
                <a:rPr lang="en-US" sz="2000" b="1" dirty="0" smtClean="0">
                  <a:solidFill>
                    <a:srgbClr val="000000"/>
                  </a:solidFill>
                  <a:latin typeface="Calibri"/>
                  <a:ea typeface="ＭＳ Ｐゴシック" pitchFamily="-106" charset="-128"/>
                </a:rPr>
                <a:t>Needs</a:t>
              </a:r>
              <a:endParaRPr lang="en-US" sz="2000" b="1" dirty="0">
                <a:solidFill>
                  <a:srgbClr val="000000"/>
                </a:solidFill>
                <a:latin typeface="Calibri"/>
                <a:ea typeface="ＭＳ Ｐゴシック" pitchFamily="-106" charset="-128"/>
              </a:endParaRPr>
            </a:p>
          </p:txBody>
        </p:sp>
        <p:sp>
          <p:nvSpPr>
            <p:cNvPr id="365573" name="Line 5"/>
            <p:cNvSpPr>
              <a:spLocks noChangeShapeType="1"/>
            </p:cNvSpPr>
            <p:nvPr/>
          </p:nvSpPr>
          <p:spPr bwMode="auto">
            <a:xfrm>
              <a:off x="3148" y="1718"/>
              <a:ext cx="2" cy="204"/>
            </a:xfrm>
            <a:prstGeom prst="line">
              <a:avLst/>
            </a:prstGeom>
            <a:grpFill/>
            <a:ln w="28575">
              <a:solidFill>
                <a:schemeClr val="tx1"/>
              </a:solidFill>
              <a:round/>
              <a:headEnd/>
              <a:tailEnd type="triangle" w="med" len="med"/>
            </a:ln>
            <a:effectLst/>
          </p:spPr>
          <p:txBody>
            <a:bodyPr wrap="none" anchor="ctr">
              <a:prstTxWarp prst="textNoShape">
                <a:avLst/>
              </a:prstTxWarp>
            </a:bodyPr>
            <a:lstStyle/>
            <a:p>
              <a:pPr algn="l" eaLnBrk="1" hangingPunct="1"/>
              <a:endParaRPr lang="en-US" sz="1800" b="1">
                <a:solidFill>
                  <a:srgbClr val="000000"/>
                </a:solidFill>
                <a:latin typeface="Calibri"/>
                <a:ea typeface="ＭＳ Ｐゴシック" pitchFamily="-106" charset="-128"/>
              </a:endParaRPr>
            </a:p>
          </p:txBody>
        </p:sp>
        <p:sp>
          <p:nvSpPr>
            <p:cNvPr id="365574" name="Line 6"/>
            <p:cNvSpPr>
              <a:spLocks noChangeShapeType="1"/>
            </p:cNvSpPr>
            <p:nvPr/>
          </p:nvSpPr>
          <p:spPr bwMode="auto">
            <a:xfrm>
              <a:off x="1971" y="1801"/>
              <a:ext cx="1" cy="216"/>
            </a:xfrm>
            <a:prstGeom prst="line">
              <a:avLst/>
            </a:prstGeom>
            <a:grpFill/>
            <a:ln w="28575">
              <a:solidFill>
                <a:schemeClr val="tx1"/>
              </a:solidFill>
              <a:round/>
              <a:headEnd type="triangle" w="med" len="med"/>
              <a:tailEnd/>
            </a:ln>
            <a:effectLst/>
          </p:spPr>
          <p:txBody>
            <a:bodyPr wrap="none" anchor="ctr">
              <a:prstTxWarp prst="textNoShape">
                <a:avLst/>
              </a:prstTxWarp>
            </a:bodyPr>
            <a:lstStyle/>
            <a:p>
              <a:pPr algn="l" eaLnBrk="1" hangingPunct="1"/>
              <a:endParaRPr lang="en-US" sz="1800" b="1">
                <a:solidFill>
                  <a:srgbClr val="000000"/>
                </a:solidFill>
                <a:latin typeface="Calibri"/>
                <a:ea typeface="ＭＳ Ｐゴシック" pitchFamily="-106" charset="-128"/>
              </a:endParaRPr>
            </a:p>
          </p:txBody>
        </p:sp>
        <p:sp>
          <p:nvSpPr>
            <p:cNvPr id="365576" name="AutoShape 8"/>
            <p:cNvSpPr>
              <a:spLocks noChangeArrowheads="1"/>
            </p:cNvSpPr>
            <p:nvPr/>
          </p:nvSpPr>
          <p:spPr bwMode="auto">
            <a:xfrm>
              <a:off x="1137" y="2835"/>
              <a:ext cx="2812" cy="557"/>
            </a:xfrm>
            <a:prstGeom prst="flowChartDocument">
              <a:avLst/>
            </a:prstGeom>
            <a:grp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prstTxWarp prst="textNoShape">
                <a:avLst/>
              </a:prstTxWarp>
              <a:flatTx/>
            </a:bodyPr>
            <a:lstStyle/>
            <a:p>
              <a:pPr>
                <a:lnSpc>
                  <a:spcPct val="90000"/>
                </a:lnSpc>
                <a:spcBef>
                  <a:spcPct val="20000"/>
                </a:spcBef>
                <a:buFont typeface="Wingdings" pitchFamily="29" charset="2"/>
                <a:buChar char="ü"/>
              </a:pPr>
              <a:r>
                <a:rPr lang="en-US" sz="2000" b="1" dirty="0" smtClean="0">
                  <a:solidFill>
                    <a:srgbClr val="000000"/>
                  </a:solidFill>
                  <a:latin typeface="Calibri"/>
                  <a:ea typeface="ＭＳ Ｐゴシック" pitchFamily="-106" charset="-128"/>
                </a:rPr>
                <a:t>Develop a Data Infrastructure </a:t>
              </a:r>
            </a:p>
            <a:p>
              <a:pPr>
                <a:lnSpc>
                  <a:spcPct val="90000"/>
                </a:lnSpc>
                <a:spcBef>
                  <a:spcPct val="20000"/>
                </a:spcBef>
                <a:buFont typeface="Wingdings" pitchFamily="29" charset="2"/>
                <a:buChar char="ü"/>
              </a:pPr>
              <a:r>
                <a:rPr lang="en-US" sz="2000" b="1" dirty="0" smtClean="0">
                  <a:solidFill>
                    <a:srgbClr val="000000"/>
                  </a:solidFill>
                  <a:latin typeface="Calibri"/>
                  <a:ea typeface="ＭＳ Ｐゴシック" pitchFamily="-106" charset="-128"/>
                </a:rPr>
                <a:t>Protocols </a:t>
              </a:r>
              <a:r>
                <a:rPr lang="en-US" sz="2000" b="1" dirty="0">
                  <a:solidFill>
                    <a:srgbClr val="000000"/>
                  </a:solidFill>
                  <a:latin typeface="Calibri"/>
                  <a:ea typeface="ＭＳ Ｐゴシック" pitchFamily="-106" charset="-128"/>
                </a:rPr>
                <a:t>For Data </a:t>
              </a:r>
              <a:r>
                <a:rPr lang="en-US" sz="2000" b="1" dirty="0" smtClean="0">
                  <a:solidFill>
                    <a:srgbClr val="000000"/>
                  </a:solidFill>
                  <a:latin typeface="Calibri"/>
                  <a:ea typeface="ＭＳ Ｐゴシック" pitchFamily="-106" charset="-128"/>
                </a:rPr>
                <a:t>Collection</a:t>
              </a:r>
              <a:endParaRPr lang="en-US" sz="2000" b="1" dirty="0">
                <a:solidFill>
                  <a:srgbClr val="000000"/>
                </a:solidFill>
                <a:latin typeface="Calibri"/>
                <a:ea typeface="ＭＳ Ｐゴシック" pitchFamily="-106" charset="-128"/>
              </a:endParaRPr>
            </a:p>
          </p:txBody>
        </p:sp>
        <p:sp>
          <p:nvSpPr>
            <p:cNvPr id="365580" name="AutoShape 12"/>
            <p:cNvSpPr>
              <a:spLocks noChangeArrowheads="1"/>
            </p:cNvSpPr>
            <p:nvPr/>
          </p:nvSpPr>
          <p:spPr bwMode="auto">
            <a:xfrm>
              <a:off x="4456" y="3416"/>
              <a:ext cx="1828" cy="1011"/>
            </a:xfrm>
            <a:prstGeom prst="flowChartProcess">
              <a:avLst/>
            </a:prstGeom>
            <a:solidFill>
              <a:schemeClr val="tx1"/>
            </a:solidFill>
            <a:ln w="9525">
              <a:miter lim="800000"/>
              <a:headEnd/>
              <a:tailEnd/>
            </a:ln>
            <a:effectLst>
              <a:innerShdw blurRad="63500" dist="50800">
                <a:prstClr val="black">
                  <a:alpha val="50000"/>
                </a:prstClr>
              </a:innerShdw>
            </a:effectLst>
            <a:scene3d>
              <a:camera prst="perspectiveRight"/>
              <a:lightRig rig="legacyFlat3" dir="b"/>
            </a:scene3d>
            <a:sp3d extrusionH="430200" prstMaterial="legacyMatte">
              <a:bevelT w="13500" h="13500" prst="relaxedInset"/>
              <a:bevelB w="13500" h="13500" prst="angle"/>
              <a:extrusionClr>
                <a:schemeClr val="accent1"/>
              </a:extrusionClr>
            </a:sp3d>
          </p:spPr>
          <p:txBody>
            <a:bodyPr wrap="none" anchor="t">
              <a:prstTxWarp prst="textNoShape">
                <a:avLst/>
              </a:prstTxWarp>
              <a:flatTx/>
            </a:bodyPr>
            <a:lstStyle/>
            <a:p>
              <a:pPr algn="l" eaLnBrk="1" hangingPunct="1"/>
              <a:r>
                <a:rPr lang="en-US" sz="2400" b="1" dirty="0" smtClean="0">
                  <a:solidFill>
                    <a:srgbClr val="FFFFFF"/>
                  </a:solidFill>
                  <a:latin typeface="Calibri"/>
                  <a:ea typeface="ＭＳ Ｐゴシック" pitchFamily="-106" charset="-128"/>
                </a:rPr>
                <a:t>Field Investigation</a:t>
              </a:r>
            </a:p>
            <a:p>
              <a:pPr algn="l" eaLnBrk="1" hangingPunct="1"/>
              <a:r>
                <a:rPr lang="en-US" sz="2400" b="1" dirty="0" smtClean="0">
                  <a:solidFill>
                    <a:srgbClr val="FFFFFF"/>
                  </a:solidFill>
                  <a:latin typeface="Calibri"/>
                  <a:ea typeface="ＭＳ Ｐゴシック" pitchFamily="-106" charset="-128"/>
                </a:rPr>
                <a:t>    - Pilot Study</a:t>
              </a:r>
            </a:p>
            <a:p>
              <a:pPr algn="l" eaLnBrk="1" hangingPunct="1"/>
              <a:r>
                <a:rPr lang="en-US" sz="2400" b="1" dirty="0" smtClean="0">
                  <a:solidFill>
                    <a:srgbClr val="FFFFFF"/>
                  </a:solidFill>
                  <a:latin typeface="Calibri"/>
                  <a:ea typeface="ＭＳ Ｐゴシック" pitchFamily="-106" charset="-128"/>
                </a:rPr>
                <a:t>    - Long-Term Data</a:t>
              </a:r>
            </a:p>
            <a:p>
              <a:pPr algn="l" eaLnBrk="1" hangingPunct="1"/>
              <a:r>
                <a:rPr lang="en-US" sz="2400" b="1" dirty="0" smtClean="0">
                  <a:solidFill>
                    <a:srgbClr val="FFFFFF"/>
                  </a:solidFill>
                  <a:latin typeface="Calibri"/>
                  <a:ea typeface="ＭＳ Ｐゴシック" pitchFamily="-106" charset="-128"/>
                </a:rPr>
                <a:t>      Collection</a:t>
              </a:r>
              <a:endParaRPr lang="en-US" sz="2400" b="1" dirty="0">
                <a:solidFill>
                  <a:srgbClr val="FFFFFF"/>
                </a:solidFill>
                <a:latin typeface="Calibri"/>
                <a:ea typeface="ＭＳ Ｐゴシック" pitchFamily="-106" charset="-128"/>
              </a:endParaRPr>
            </a:p>
          </p:txBody>
        </p:sp>
        <p:sp>
          <p:nvSpPr>
            <p:cNvPr id="365583" name="Line 15"/>
            <p:cNvSpPr>
              <a:spLocks noChangeShapeType="1"/>
            </p:cNvSpPr>
            <p:nvPr/>
          </p:nvSpPr>
          <p:spPr bwMode="auto">
            <a:xfrm>
              <a:off x="2564" y="2554"/>
              <a:ext cx="2" cy="233"/>
            </a:xfrm>
            <a:prstGeom prst="line">
              <a:avLst/>
            </a:prstGeom>
            <a:grpFill/>
            <a:ln w="28575">
              <a:solidFill>
                <a:schemeClr val="tx1"/>
              </a:solidFill>
              <a:round/>
              <a:headEnd/>
              <a:tailEnd type="triangle" w="med" len="med"/>
            </a:ln>
            <a:effectLst/>
          </p:spPr>
          <p:txBody>
            <a:bodyPr wrap="none" anchor="ctr">
              <a:prstTxWarp prst="textNoShape">
                <a:avLst/>
              </a:prstTxWarp>
            </a:bodyPr>
            <a:lstStyle/>
            <a:p>
              <a:pPr algn="l" eaLnBrk="1" hangingPunct="1"/>
              <a:endParaRPr lang="en-US" sz="1800" b="1">
                <a:solidFill>
                  <a:srgbClr val="000000"/>
                </a:solidFill>
                <a:latin typeface="Calibri"/>
                <a:ea typeface="ＭＳ Ｐゴシック" pitchFamily="-106" charset="-128"/>
              </a:endParaRPr>
            </a:p>
          </p:txBody>
        </p:sp>
        <p:sp>
          <p:nvSpPr>
            <p:cNvPr id="365584" name="Line 16"/>
            <p:cNvSpPr>
              <a:spLocks noChangeShapeType="1"/>
            </p:cNvSpPr>
            <p:nvPr/>
          </p:nvSpPr>
          <p:spPr bwMode="auto">
            <a:xfrm>
              <a:off x="3968" y="3848"/>
              <a:ext cx="431" cy="3"/>
            </a:xfrm>
            <a:prstGeom prst="line">
              <a:avLst/>
            </a:prstGeom>
            <a:grpFill/>
            <a:ln w="57150">
              <a:solidFill>
                <a:schemeClr val="tx1"/>
              </a:solidFill>
              <a:round/>
              <a:headEnd type="none" w="med" len="med"/>
              <a:tailEnd type="triangle" w="med" len="med"/>
            </a:ln>
            <a:effectLst/>
          </p:spPr>
          <p:txBody>
            <a:bodyPr wrap="none" anchor="ctr">
              <a:prstTxWarp prst="textNoShape">
                <a:avLst/>
              </a:prstTxWarp>
            </a:bodyPr>
            <a:lstStyle/>
            <a:p>
              <a:pPr algn="l" eaLnBrk="1" hangingPunct="1"/>
              <a:endParaRPr lang="en-US" sz="1800" b="1">
                <a:solidFill>
                  <a:srgbClr val="000000"/>
                </a:solidFill>
                <a:latin typeface="Calibri"/>
                <a:ea typeface="ＭＳ Ｐゴシック" pitchFamily="-106" charset="-128"/>
              </a:endParaRPr>
            </a:p>
          </p:txBody>
        </p:sp>
      </p:grpSp>
      <p:grpSp>
        <p:nvGrpSpPr>
          <p:cNvPr id="3" name="Group 24"/>
          <p:cNvGrpSpPr>
            <a:grpSpLocks/>
          </p:cNvGrpSpPr>
          <p:nvPr/>
        </p:nvGrpSpPr>
        <p:grpSpPr bwMode="auto">
          <a:xfrm>
            <a:off x="5748361" y="1286823"/>
            <a:ext cx="2809522" cy="2635250"/>
            <a:chOff x="3878" y="1037"/>
            <a:chExt cx="1991" cy="1660"/>
          </a:xfrm>
        </p:grpSpPr>
        <p:pic>
          <p:nvPicPr>
            <p:cNvPr id="365585" name="Picture 17"/>
            <p:cNvPicPr>
              <a:picLocks noChangeAspect="1" noChangeArrowheads="1"/>
            </p:cNvPicPr>
            <p:nvPr/>
          </p:nvPicPr>
          <p:blipFill>
            <a:blip r:embed="rId4" cstate="print"/>
            <a:srcRect/>
            <a:stretch>
              <a:fillRect/>
            </a:stretch>
          </p:blipFill>
          <p:spPr bwMode="auto">
            <a:xfrm>
              <a:off x="4648" y="1473"/>
              <a:ext cx="1134" cy="959"/>
            </a:xfrm>
            <a:prstGeom prst="rect">
              <a:avLst/>
            </a:prstGeom>
            <a:noFill/>
          </p:spPr>
        </p:pic>
        <p:sp>
          <p:nvSpPr>
            <p:cNvPr id="365586" name="Text Box 18"/>
            <p:cNvSpPr txBox="1">
              <a:spLocks noChangeArrowheads="1"/>
            </p:cNvSpPr>
            <p:nvPr/>
          </p:nvSpPr>
          <p:spPr bwMode="auto">
            <a:xfrm>
              <a:off x="4557" y="1037"/>
              <a:ext cx="1312" cy="446"/>
            </a:xfrm>
            <a:prstGeom prst="rect">
              <a:avLst/>
            </a:prstGeom>
            <a:noFill/>
            <a:ln w="9525">
              <a:noFill/>
              <a:miter lim="800000"/>
              <a:headEnd/>
              <a:tailEnd/>
            </a:ln>
            <a:effectLst/>
          </p:spPr>
          <p:txBody>
            <a:bodyPr wrap="none">
              <a:prstTxWarp prst="textNoShape">
                <a:avLst/>
              </a:prstTxWarp>
              <a:spAutoFit/>
            </a:bodyPr>
            <a:lstStyle/>
            <a:p>
              <a:pPr eaLnBrk="1" hangingPunct="1"/>
              <a:r>
                <a:rPr lang="en-US" sz="2000" b="1" dirty="0">
                  <a:solidFill>
                    <a:srgbClr val="000000"/>
                  </a:solidFill>
                  <a:ea typeface="ＭＳ Ｐゴシック" pitchFamily="-106" charset="-128"/>
                </a:rPr>
                <a:t>Focus Group </a:t>
              </a:r>
            </a:p>
            <a:p>
              <a:pPr eaLnBrk="1" hangingPunct="1"/>
              <a:r>
                <a:rPr lang="en-US" sz="2000" b="1" dirty="0">
                  <a:solidFill>
                    <a:srgbClr val="000000"/>
                  </a:solidFill>
                  <a:ea typeface="ＭＳ Ｐゴシック" pitchFamily="-106" charset="-128"/>
                </a:rPr>
                <a:t>Meetings</a:t>
              </a:r>
              <a:endParaRPr lang="en-US" sz="2000" dirty="0">
                <a:solidFill>
                  <a:srgbClr val="000000"/>
                </a:solidFill>
                <a:ea typeface="ＭＳ Ｐゴシック" pitchFamily="-106" charset="-128"/>
              </a:endParaRPr>
            </a:p>
          </p:txBody>
        </p:sp>
        <p:sp>
          <p:nvSpPr>
            <p:cNvPr id="365588" name="Text Box 20"/>
            <p:cNvSpPr txBox="1">
              <a:spLocks noChangeArrowheads="1"/>
            </p:cNvSpPr>
            <p:nvPr/>
          </p:nvSpPr>
          <p:spPr bwMode="auto">
            <a:xfrm>
              <a:off x="4150" y="2350"/>
              <a:ext cx="131" cy="233"/>
            </a:xfrm>
            <a:prstGeom prst="rect">
              <a:avLst/>
            </a:prstGeom>
            <a:noFill/>
            <a:ln w="9525">
              <a:noFill/>
              <a:miter lim="800000"/>
              <a:headEnd/>
              <a:tailEnd/>
            </a:ln>
            <a:effectLst/>
          </p:spPr>
          <p:txBody>
            <a:bodyPr wrap="none">
              <a:prstTxWarp prst="textNoShape">
                <a:avLst/>
              </a:prstTxWarp>
              <a:spAutoFit/>
            </a:bodyPr>
            <a:lstStyle/>
            <a:p>
              <a:pPr algn="l" eaLnBrk="1" hangingPunct="1"/>
              <a:endParaRPr lang="en-US" sz="1800">
                <a:solidFill>
                  <a:srgbClr val="000000"/>
                </a:solidFill>
                <a:ea typeface="ＭＳ Ｐゴシック" pitchFamily="-106" charset="-128"/>
              </a:endParaRPr>
            </a:p>
          </p:txBody>
        </p:sp>
        <p:sp>
          <p:nvSpPr>
            <p:cNvPr id="365589" name="Text Box 21"/>
            <p:cNvSpPr txBox="1">
              <a:spLocks noChangeArrowheads="1"/>
            </p:cNvSpPr>
            <p:nvPr/>
          </p:nvSpPr>
          <p:spPr bwMode="auto">
            <a:xfrm>
              <a:off x="4790" y="2406"/>
              <a:ext cx="992" cy="291"/>
            </a:xfrm>
            <a:prstGeom prst="rect">
              <a:avLst/>
            </a:prstGeom>
            <a:noFill/>
            <a:ln w="9525">
              <a:noFill/>
              <a:miter lim="800000"/>
              <a:headEnd/>
              <a:tailEnd/>
            </a:ln>
            <a:effectLst/>
          </p:spPr>
          <p:txBody>
            <a:bodyPr wrap="none">
              <a:prstTxWarp prst="textNoShape">
                <a:avLst/>
              </a:prstTxWarp>
              <a:spAutoFit/>
            </a:bodyPr>
            <a:lstStyle/>
            <a:p>
              <a:pPr algn="l" eaLnBrk="1" hangingPunct="1"/>
              <a:r>
                <a:rPr lang="en-US" sz="2400" dirty="0" smtClean="0">
                  <a:solidFill>
                    <a:srgbClr val="000000"/>
                  </a:solidFill>
                  <a:ea typeface="ＭＳ Ｐゴシック" pitchFamily="-106" charset="-128"/>
                </a:rPr>
                <a:t>15 SHAs</a:t>
              </a:r>
              <a:endParaRPr lang="en-US" sz="2400" dirty="0">
                <a:solidFill>
                  <a:srgbClr val="000000"/>
                </a:solidFill>
                <a:ea typeface="ＭＳ Ｐゴシック" pitchFamily="-106" charset="-128"/>
              </a:endParaRPr>
            </a:p>
          </p:txBody>
        </p:sp>
        <p:sp>
          <p:nvSpPr>
            <p:cNvPr id="365590" name="Line 22"/>
            <p:cNvSpPr>
              <a:spLocks noChangeShapeType="1"/>
            </p:cNvSpPr>
            <p:nvPr/>
          </p:nvSpPr>
          <p:spPr bwMode="auto">
            <a:xfrm>
              <a:off x="3878" y="1512"/>
              <a:ext cx="709" cy="5"/>
            </a:xfrm>
            <a:prstGeom prst="line">
              <a:avLst/>
            </a:prstGeom>
            <a:noFill/>
            <a:ln w="76200">
              <a:solidFill>
                <a:schemeClr val="tx1"/>
              </a:solidFill>
              <a:round/>
              <a:headEnd/>
              <a:tailEnd type="triangle" w="med" len="med"/>
            </a:ln>
            <a:effectLst/>
          </p:spPr>
          <p:txBody>
            <a:bodyPr wrap="none" anchor="ctr">
              <a:prstTxWarp prst="textNoShape">
                <a:avLst/>
              </a:prstTxWarp>
            </a:bodyPr>
            <a:lstStyle/>
            <a:p>
              <a:pPr algn="l" eaLnBrk="1" hangingPunct="1"/>
              <a:endParaRPr lang="en-US" sz="1800">
                <a:solidFill>
                  <a:srgbClr val="000000"/>
                </a:solidFill>
                <a:ea typeface="ＭＳ Ｐゴシック" pitchFamily="-106" charset="-128"/>
              </a:endParaRPr>
            </a:p>
          </p:txBody>
        </p:sp>
      </p:grpSp>
      <p:sp>
        <p:nvSpPr>
          <p:cNvPr id="19" name="Line 15"/>
          <p:cNvSpPr>
            <a:spLocks noChangeShapeType="1"/>
          </p:cNvSpPr>
          <p:nvPr/>
        </p:nvSpPr>
        <p:spPr bwMode="auto">
          <a:xfrm>
            <a:off x="3884457" y="4957848"/>
            <a:ext cx="2822" cy="369890"/>
          </a:xfrm>
          <a:prstGeom prst="line">
            <a:avLst/>
          </a:prstGeom>
          <a:noFill/>
          <a:ln w="28575">
            <a:solidFill>
              <a:schemeClr val="tx1"/>
            </a:solidFill>
            <a:round/>
            <a:headEnd/>
            <a:tailEnd type="triangle" w="med" len="med"/>
          </a:ln>
          <a:effectLst/>
        </p:spPr>
        <p:txBody>
          <a:bodyPr wrap="none" anchor="ctr">
            <a:prstTxWarp prst="textNoShape">
              <a:avLst/>
            </a:prstTxWarp>
          </a:bodyPr>
          <a:lstStyle/>
          <a:p>
            <a:pPr algn="l" eaLnBrk="1" hangingPunct="1"/>
            <a:endParaRPr lang="en-US" sz="1800">
              <a:solidFill>
                <a:srgbClr val="000000"/>
              </a:solidFill>
              <a:ea typeface="ＭＳ Ｐゴシック" pitchFamily="-106" charset="-128"/>
            </a:endParaRPr>
          </a:p>
        </p:txBody>
      </p:sp>
      <p:grpSp>
        <p:nvGrpSpPr>
          <p:cNvPr id="4" name="Group 21"/>
          <p:cNvGrpSpPr/>
          <p:nvPr/>
        </p:nvGrpSpPr>
        <p:grpSpPr>
          <a:xfrm>
            <a:off x="29032" y="1228056"/>
            <a:ext cx="2113448" cy="830997"/>
            <a:chOff x="32658" y="1469565"/>
            <a:chExt cx="2377629" cy="830997"/>
          </a:xfrm>
        </p:grpSpPr>
        <p:sp>
          <p:nvSpPr>
            <p:cNvPr id="20" name="Line 22"/>
            <p:cNvSpPr>
              <a:spLocks noChangeShapeType="1"/>
            </p:cNvSpPr>
            <p:nvPr/>
          </p:nvSpPr>
          <p:spPr bwMode="auto">
            <a:xfrm>
              <a:off x="1927088" y="2041071"/>
              <a:ext cx="483199" cy="7862"/>
            </a:xfrm>
            <a:prstGeom prst="line">
              <a:avLst/>
            </a:prstGeom>
            <a:noFill/>
            <a:ln w="76200">
              <a:solidFill>
                <a:schemeClr val="tx1"/>
              </a:solidFill>
              <a:round/>
              <a:headEnd type="triangle"/>
              <a:tailEnd type="none" w="med" len="med"/>
            </a:ln>
            <a:effectLst/>
          </p:spPr>
          <p:txBody>
            <a:bodyPr wrap="none" anchor="ctr">
              <a:prstTxWarp prst="textNoShape">
                <a:avLst/>
              </a:prstTxWarp>
            </a:bodyPr>
            <a:lstStyle/>
            <a:p>
              <a:pPr algn="l" eaLnBrk="1" hangingPunct="1"/>
              <a:endParaRPr lang="en-US" sz="1800" b="1">
                <a:solidFill>
                  <a:srgbClr val="000000"/>
                </a:solidFill>
                <a:ea typeface="ＭＳ Ｐゴシック" pitchFamily="-106" charset="-128"/>
              </a:endParaRPr>
            </a:p>
          </p:txBody>
        </p:sp>
        <p:sp>
          <p:nvSpPr>
            <p:cNvPr id="21" name="TextBox 20"/>
            <p:cNvSpPr txBox="1"/>
            <p:nvPr/>
          </p:nvSpPr>
          <p:spPr>
            <a:xfrm>
              <a:off x="32658" y="1469565"/>
              <a:ext cx="2052605" cy="830997"/>
            </a:xfrm>
            <a:prstGeom prst="rect">
              <a:avLst/>
            </a:prstGeom>
            <a:noFill/>
          </p:spPr>
          <p:txBody>
            <a:bodyPr wrap="none" rtlCol="0">
              <a:spAutoFit/>
            </a:bodyPr>
            <a:lstStyle/>
            <a:p>
              <a:pPr algn="l" eaLnBrk="1" hangingPunct="1"/>
              <a:r>
                <a:rPr lang="en-US" sz="2400" b="1" dirty="0" smtClean="0">
                  <a:solidFill>
                    <a:srgbClr val="000000"/>
                  </a:solidFill>
                  <a:ea typeface="ＭＳ Ｐゴシック" pitchFamily="-106" charset="-128"/>
                </a:rPr>
                <a:t>Knowledge</a:t>
              </a:r>
            </a:p>
            <a:p>
              <a:pPr algn="l" eaLnBrk="1" hangingPunct="1"/>
              <a:r>
                <a:rPr lang="en-US" sz="2400" b="1" dirty="0" smtClean="0">
                  <a:solidFill>
                    <a:srgbClr val="000000"/>
                  </a:solidFill>
                  <a:ea typeface="ＭＳ Ｐゴシック" pitchFamily="-106" charset="-128"/>
                </a:rPr>
                <a:t>Gaps</a:t>
              </a:r>
              <a:endParaRPr lang="en-US" sz="2400" b="1" dirty="0">
                <a:solidFill>
                  <a:srgbClr val="000000"/>
                </a:solidFill>
                <a:ea typeface="ＭＳ Ｐゴシック" pitchFamily="-106" charset="-128"/>
              </a:endParaRPr>
            </a:p>
          </p:txBody>
        </p:sp>
      </p:grpSp>
      <p:sp>
        <p:nvSpPr>
          <p:cNvPr id="23" name="AutoShape 8"/>
          <p:cNvSpPr>
            <a:spLocks noChangeArrowheads="1"/>
          </p:cNvSpPr>
          <p:nvPr/>
        </p:nvSpPr>
        <p:spPr bwMode="auto">
          <a:xfrm>
            <a:off x="1880483" y="5495834"/>
            <a:ext cx="3968044" cy="884244"/>
          </a:xfrm>
          <a:prstGeom prst="flowChartDocument">
            <a:avLst/>
          </a:prstGeom>
          <a:blipFill dpi="0" rotWithShape="1">
            <a:blip r:embed="rId3" cstate="print"/>
            <a:srcRect/>
            <a:tile tx="0" ty="0" sx="100000" sy="100000" flip="none" algn="tl"/>
          </a:blipFill>
          <a:ln w="9525">
            <a:solidFill>
              <a:schemeClr val="accent1"/>
            </a:solid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prstTxWarp prst="textNoShape">
              <a:avLst/>
            </a:prstTxWarp>
            <a:flatTx/>
          </a:bodyPr>
          <a:lstStyle/>
          <a:p>
            <a:pPr marL="228600" lvl="1" indent="163513" algn="l">
              <a:lnSpc>
                <a:spcPct val="90000"/>
              </a:lnSpc>
              <a:spcBef>
                <a:spcPct val="20000"/>
              </a:spcBef>
              <a:buFont typeface="Wingdings" pitchFamily="29" charset="2"/>
              <a:buChar char="ü"/>
            </a:pPr>
            <a:r>
              <a:rPr lang="en-US" sz="2000" b="1" dirty="0" smtClean="0">
                <a:solidFill>
                  <a:srgbClr val="000000"/>
                </a:solidFill>
                <a:latin typeface="Calibri"/>
                <a:ea typeface="ＭＳ Ｐゴシック" pitchFamily="-106" charset="-128"/>
              </a:rPr>
              <a:t> Design the Experimental Program</a:t>
            </a:r>
          </a:p>
          <a:p>
            <a:pPr marL="228600" lvl="1" indent="228600" algn="l">
              <a:lnSpc>
                <a:spcPct val="90000"/>
              </a:lnSpc>
              <a:spcBef>
                <a:spcPct val="20000"/>
              </a:spcBef>
              <a:buFont typeface="Wingdings" pitchFamily="29" charset="2"/>
              <a:buChar char="ü"/>
            </a:pPr>
            <a:r>
              <a:rPr lang="en-US" sz="2000" b="1" dirty="0" smtClean="0">
                <a:solidFill>
                  <a:srgbClr val="000000"/>
                </a:solidFill>
                <a:latin typeface="Calibri"/>
                <a:ea typeface="ＭＳ Ｐゴシック" pitchFamily="-106" charset="-128"/>
              </a:rPr>
              <a:t> Bridge Assessment Decision Tool </a:t>
            </a:r>
          </a:p>
        </p:txBody>
      </p:sp>
      <p:grpSp>
        <p:nvGrpSpPr>
          <p:cNvPr id="5" name="Group 23"/>
          <p:cNvGrpSpPr/>
          <p:nvPr/>
        </p:nvGrpSpPr>
        <p:grpSpPr>
          <a:xfrm>
            <a:off x="11141" y="2260358"/>
            <a:ext cx="2128777" cy="1200329"/>
            <a:chOff x="498489" y="1469565"/>
            <a:chExt cx="2394874" cy="1200329"/>
          </a:xfrm>
        </p:grpSpPr>
        <p:sp>
          <p:nvSpPr>
            <p:cNvPr id="25" name="Line 22"/>
            <p:cNvSpPr>
              <a:spLocks noChangeShapeType="1"/>
            </p:cNvSpPr>
            <p:nvPr/>
          </p:nvSpPr>
          <p:spPr bwMode="auto">
            <a:xfrm flipV="1">
              <a:off x="2297502" y="1514096"/>
              <a:ext cx="595861" cy="231308"/>
            </a:xfrm>
            <a:prstGeom prst="line">
              <a:avLst/>
            </a:prstGeom>
            <a:noFill/>
            <a:ln w="76200">
              <a:solidFill>
                <a:schemeClr val="tx1"/>
              </a:solidFill>
              <a:round/>
              <a:headEnd type="triangle"/>
              <a:tailEnd type="none" w="med" len="med"/>
            </a:ln>
            <a:effectLst/>
          </p:spPr>
          <p:txBody>
            <a:bodyPr wrap="none" anchor="ctr">
              <a:prstTxWarp prst="textNoShape">
                <a:avLst/>
              </a:prstTxWarp>
            </a:bodyPr>
            <a:lstStyle/>
            <a:p>
              <a:pPr algn="l" eaLnBrk="1" hangingPunct="1"/>
              <a:endParaRPr lang="en-US" sz="1800" b="1">
                <a:solidFill>
                  <a:srgbClr val="000000"/>
                </a:solidFill>
                <a:ea typeface="ＭＳ Ｐゴシック" pitchFamily="-106" charset="-128"/>
              </a:endParaRPr>
            </a:p>
          </p:txBody>
        </p:sp>
        <p:sp>
          <p:nvSpPr>
            <p:cNvPr id="26" name="TextBox 25"/>
            <p:cNvSpPr txBox="1"/>
            <p:nvPr/>
          </p:nvSpPr>
          <p:spPr>
            <a:xfrm>
              <a:off x="498489" y="1469565"/>
              <a:ext cx="2326719" cy="1200329"/>
            </a:xfrm>
            <a:prstGeom prst="rect">
              <a:avLst/>
            </a:prstGeom>
            <a:noFill/>
          </p:spPr>
          <p:txBody>
            <a:bodyPr wrap="none" rtlCol="0">
              <a:spAutoFit/>
            </a:bodyPr>
            <a:lstStyle/>
            <a:p>
              <a:pPr algn="l" eaLnBrk="1" hangingPunct="1"/>
              <a:r>
                <a:rPr lang="en-US" sz="2400" b="1" dirty="0" smtClean="0">
                  <a:solidFill>
                    <a:srgbClr val="2D2D8A"/>
                  </a:solidFill>
                  <a:ea typeface="ＭＳ Ｐゴシック" pitchFamily="-106" charset="-128"/>
                </a:rPr>
                <a:t>Bridge </a:t>
              </a:r>
            </a:p>
            <a:p>
              <a:pPr algn="l" eaLnBrk="1" hangingPunct="1"/>
              <a:r>
                <a:rPr lang="en-US" sz="2400" b="1" dirty="0" smtClean="0">
                  <a:solidFill>
                    <a:srgbClr val="2D2D8A"/>
                  </a:solidFill>
                  <a:ea typeface="ＭＳ Ｐゴシック" pitchFamily="-106" charset="-128"/>
                </a:rPr>
                <a:t>Performance</a:t>
              </a:r>
            </a:p>
            <a:p>
              <a:pPr algn="l" eaLnBrk="1" hangingPunct="1"/>
              <a:r>
                <a:rPr lang="en-US" sz="2400" b="1" dirty="0" smtClean="0">
                  <a:solidFill>
                    <a:srgbClr val="2D2D8A"/>
                  </a:solidFill>
                  <a:ea typeface="ＭＳ Ｐゴシック" pitchFamily="-106" charset="-128"/>
                </a:rPr>
                <a:t>Primer</a:t>
              </a:r>
              <a:endParaRPr lang="en-US" sz="2400" b="1" dirty="0">
                <a:solidFill>
                  <a:srgbClr val="2D2D8A"/>
                </a:solidFill>
                <a:ea typeface="ＭＳ Ｐゴシック" pitchFamily="-106" charset="-12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 Bridge and Supporting Cluster</a:t>
            </a:r>
            <a:endParaRPr lang="en-US" dirty="0"/>
          </a:p>
        </p:txBody>
      </p:sp>
      <p:pic>
        <p:nvPicPr>
          <p:cNvPr id="5" name="Picture 2"/>
          <p:cNvPicPr>
            <a:picLocks noChangeAspect="1" noChangeArrowheads="1"/>
          </p:cNvPicPr>
          <p:nvPr/>
        </p:nvPicPr>
        <p:blipFill>
          <a:blip r:embed="rId3" cstate="print"/>
          <a:srcRect l="22527" t="29714" r="11834" b="13582"/>
          <a:stretch>
            <a:fillRect/>
          </a:stretch>
        </p:blipFill>
        <p:spPr bwMode="auto">
          <a:xfrm>
            <a:off x="1006709" y="1813542"/>
            <a:ext cx="6791570" cy="4125247"/>
          </a:xfrm>
          <a:prstGeom prst="rect">
            <a:avLst/>
          </a:prstGeom>
          <a:noFill/>
          <a:ln w="9525">
            <a:noFill/>
            <a:miter lim="800000"/>
            <a:headEnd/>
            <a:tailEnd/>
          </a:ln>
        </p:spPr>
      </p:pic>
      <p:grpSp>
        <p:nvGrpSpPr>
          <p:cNvPr id="2" name="Group 88"/>
          <p:cNvGrpSpPr/>
          <p:nvPr/>
        </p:nvGrpSpPr>
        <p:grpSpPr>
          <a:xfrm>
            <a:off x="989163" y="1793125"/>
            <a:ext cx="4869132" cy="4311109"/>
            <a:chOff x="1112808" y="1793112"/>
            <a:chExt cx="5477774" cy="4311109"/>
          </a:xfrm>
        </p:grpSpPr>
        <p:grpSp>
          <p:nvGrpSpPr>
            <p:cNvPr id="3" name="Group 84"/>
            <p:cNvGrpSpPr/>
            <p:nvPr/>
          </p:nvGrpSpPr>
          <p:grpSpPr>
            <a:xfrm>
              <a:off x="1112808" y="1793112"/>
              <a:ext cx="4710943" cy="4311109"/>
              <a:chOff x="1112808" y="1793112"/>
              <a:chExt cx="4710943" cy="4311109"/>
            </a:xfrm>
          </p:grpSpPr>
          <p:sp>
            <p:nvSpPr>
              <p:cNvPr id="17" name="Rectangle 16"/>
              <p:cNvSpPr/>
              <p:nvPr/>
            </p:nvSpPr>
            <p:spPr>
              <a:xfrm>
                <a:off x="1130061" y="1802920"/>
                <a:ext cx="2070340" cy="1457864"/>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20" name="Rectangle 19"/>
              <p:cNvSpPr/>
              <p:nvPr/>
            </p:nvSpPr>
            <p:spPr>
              <a:xfrm>
                <a:off x="1155941" y="4891177"/>
                <a:ext cx="4571999" cy="1032286"/>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grpSp>
            <p:nvGrpSpPr>
              <p:cNvPr id="16" name="Group 20"/>
              <p:cNvGrpSpPr/>
              <p:nvPr/>
            </p:nvGrpSpPr>
            <p:grpSpPr>
              <a:xfrm>
                <a:off x="1123112" y="1793112"/>
                <a:ext cx="2232564" cy="2308324"/>
                <a:chOff x="4191000" y="4635499"/>
                <a:chExt cx="2232564" cy="2322365"/>
              </a:xfrm>
            </p:grpSpPr>
            <p:sp>
              <p:nvSpPr>
                <p:cNvPr id="31" name="TextBox 7"/>
                <p:cNvSpPr txBox="1"/>
                <p:nvPr/>
              </p:nvSpPr>
              <p:spPr>
                <a:xfrm>
                  <a:off x="4191000" y="4635499"/>
                  <a:ext cx="2232564" cy="2322365"/>
                </a:xfrm>
                <a:prstGeom prst="rect">
                  <a:avLst/>
                </a:prstGeom>
                <a:noFill/>
              </p:spPr>
              <p:txBody>
                <a:bodyPr wrap="square" rtlCol="0">
                  <a:spAutoFit/>
                </a:bodyPr>
                <a:lstStyle/>
                <a:p>
                  <a:pPr algn="l" eaLnBrk="1" hangingPunct="1"/>
                  <a:r>
                    <a:rPr lang="en-US" sz="1800" b="1" dirty="0" smtClean="0">
                      <a:solidFill>
                        <a:srgbClr val="FFFFFF"/>
                      </a:solidFill>
                      <a:effectLst>
                        <a:outerShdw blurRad="38100" dist="38100" dir="2700000" algn="tl">
                          <a:srgbClr val="000000">
                            <a:alpha val="43137"/>
                          </a:srgbClr>
                        </a:outerShdw>
                      </a:effectLst>
                      <a:ea typeface="ＭＳ Ｐゴシック" pitchFamily="-106" charset="-128"/>
                    </a:rPr>
                    <a:t>Visual Inspection</a:t>
                  </a:r>
                </a:p>
                <a:p>
                  <a:pPr marL="228600" algn="l" eaLnBrk="1" hangingPunct="1"/>
                  <a:r>
                    <a:rPr lang="en-US" sz="1800" dirty="0" smtClean="0">
                      <a:solidFill>
                        <a:srgbClr val="FFFFFF"/>
                      </a:solidFill>
                      <a:latin typeface="Calibri"/>
                      <a:ea typeface="ＭＳ Ｐゴシック" pitchFamily="-106" charset="-128"/>
                    </a:rPr>
                    <a:t>Non-standard</a:t>
                  </a:r>
                </a:p>
                <a:p>
                  <a:pPr marL="228600" algn="l" eaLnBrk="1" hangingPunct="1"/>
                  <a:r>
                    <a:rPr lang="en-US" sz="1800" dirty="0" smtClean="0">
                      <a:solidFill>
                        <a:srgbClr val="FFFFFF"/>
                      </a:solidFill>
                      <a:latin typeface="Calibri"/>
                      <a:ea typeface="ＭＳ Ｐゴシック" pitchFamily="-106" charset="-128"/>
                    </a:rPr>
                    <a:t>Arms length</a:t>
                  </a:r>
                </a:p>
                <a:p>
                  <a:pPr marL="228600" algn="l" eaLnBrk="1" hangingPunct="1"/>
                  <a:r>
                    <a:rPr lang="en-US" sz="1800" dirty="0" smtClean="0">
                      <a:solidFill>
                        <a:srgbClr val="FFFFFF"/>
                      </a:solidFill>
                      <a:latin typeface="Calibri"/>
                      <a:ea typeface="ＭＳ Ｐゴシック" pitchFamily="-106" charset="-128"/>
                    </a:rPr>
                    <a:t>Segmental</a:t>
                  </a:r>
                </a:p>
                <a:p>
                  <a:pPr marL="228600" algn="l" eaLnBrk="1" hangingPunct="1"/>
                  <a:r>
                    <a:rPr lang="en-US" sz="1800" dirty="0" smtClean="0">
                      <a:solidFill>
                        <a:srgbClr val="FFFFFF"/>
                      </a:solidFill>
                      <a:latin typeface="Calibri"/>
                      <a:ea typeface="ＭＳ Ｐゴシック" pitchFamily="-106" charset="-128"/>
                    </a:rPr>
                    <a:t>Conventional Tools</a:t>
                  </a:r>
                </a:p>
                <a:p>
                  <a:pPr marL="228600" algn="l" eaLnBrk="1" hangingPunct="1"/>
                  <a:endParaRPr lang="en-US" sz="1800" dirty="0">
                    <a:solidFill>
                      <a:srgbClr val="000000"/>
                    </a:solidFill>
                    <a:latin typeface="Calibri"/>
                    <a:ea typeface="ＭＳ Ｐゴシック" pitchFamily="-106" charset="-128"/>
                  </a:endParaRPr>
                </a:p>
              </p:txBody>
            </p:sp>
            <p:cxnSp>
              <p:nvCxnSpPr>
                <p:cNvPr id="32" name="Straight Connector 8"/>
                <p:cNvCxnSpPr/>
                <p:nvPr/>
              </p:nvCxnSpPr>
              <p:spPr>
                <a:xfrm rot="5400000">
                  <a:off x="3817144" y="5518150"/>
                  <a:ext cx="1053306" cy="794"/>
                </a:xfrm>
                <a:prstGeom prst="line">
                  <a:avLst/>
                </a:prstGeom>
                <a:ln w="76200">
                  <a:solidFill>
                    <a:srgbClr val="1568B3"/>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1112808" y="4903892"/>
                <a:ext cx="4710943" cy="1200329"/>
              </a:xfrm>
              <a:prstGeom prst="rect">
                <a:avLst/>
              </a:prstGeom>
              <a:noFill/>
            </p:spPr>
            <p:txBody>
              <a:bodyPr wrap="square" rtlCol="0">
                <a:spAutoFit/>
              </a:bodyPr>
              <a:lstStyle/>
              <a:p>
                <a:pPr algn="l" eaLnBrk="1" hangingPunct="1"/>
                <a:r>
                  <a:rPr lang="en-US" sz="1800" b="1" dirty="0" smtClean="0">
                    <a:solidFill>
                      <a:srgbClr val="FFFFFF"/>
                    </a:solidFill>
                    <a:effectLst>
                      <a:outerShdw blurRad="38100" dist="38100" dir="2700000" algn="tl">
                        <a:srgbClr val="000000">
                          <a:alpha val="43137"/>
                        </a:srgbClr>
                      </a:outerShdw>
                    </a:effectLst>
                    <a:latin typeface="Arial" pitchFamily="34" charset="0"/>
                    <a:ea typeface="ＭＳ Ｐゴシック" pitchFamily="-106" charset="-128"/>
                    <a:cs typeface="Arial" pitchFamily="34" charset="0"/>
                  </a:rPr>
                  <a:t>Comparison: Reference vs. Cluster</a:t>
                </a:r>
              </a:p>
              <a:p>
                <a:pPr indent="173038" algn="l" eaLnBrk="1" hangingPunct="1"/>
                <a:r>
                  <a:rPr lang="en-US" sz="1800" dirty="0" smtClean="0">
                    <a:solidFill>
                      <a:srgbClr val="FFFFFF"/>
                    </a:solidFill>
                    <a:latin typeface="Calibri"/>
                    <a:ea typeface="ＭＳ Ｐゴシック" pitchFamily="-106" charset="-128"/>
                  </a:rPr>
                  <a:t>Identify discrepancies – establish root causes</a:t>
                </a:r>
              </a:p>
              <a:p>
                <a:pPr indent="173038" algn="l" eaLnBrk="1" hangingPunct="1"/>
                <a:r>
                  <a:rPr lang="en-US" sz="1800" dirty="0" smtClean="0">
                    <a:solidFill>
                      <a:srgbClr val="FFFFFF"/>
                    </a:solidFill>
                    <a:latin typeface="Calibri"/>
                    <a:ea typeface="ＭＳ Ｐゴシック" pitchFamily="-106" charset="-128"/>
                  </a:rPr>
                  <a:t>Establish typical levels of variability</a:t>
                </a:r>
                <a:endParaRPr lang="en-US" sz="1800" dirty="0">
                  <a:solidFill>
                    <a:srgbClr val="000000"/>
                  </a:solidFill>
                  <a:latin typeface="Calibri"/>
                  <a:ea typeface="ＭＳ Ｐゴシック" pitchFamily="-106" charset="-128"/>
                </a:endParaRPr>
              </a:p>
            </p:txBody>
          </p:sp>
          <p:cxnSp>
            <p:nvCxnSpPr>
              <p:cNvPr id="67" name="Straight Connector 8"/>
              <p:cNvCxnSpPr/>
              <p:nvPr/>
            </p:nvCxnSpPr>
            <p:spPr>
              <a:xfrm rot="5400000">
                <a:off x="992042" y="5529534"/>
                <a:ext cx="56934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87"/>
            <p:cNvGrpSpPr/>
            <p:nvPr/>
          </p:nvGrpSpPr>
          <p:grpSpPr>
            <a:xfrm>
              <a:off x="2832339" y="2837790"/>
              <a:ext cx="3758243" cy="1936931"/>
              <a:chOff x="2832339" y="2837790"/>
              <a:chExt cx="3758243" cy="1936931"/>
            </a:xfrm>
          </p:grpSpPr>
          <p:cxnSp>
            <p:nvCxnSpPr>
              <p:cNvPr id="34" name="Straight Arrow Connector 33"/>
              <p:cNvCxnSpPr>
                <a:stCxn id="6" idx="7"/>
                <a:endCxn id="8" idx="3"/>
              </p:cNvCxnSpPr>
              <p:nvPr/>
            </p:nvCxnSpPr>
            <p:spPr>
              <a:xfrm rot="5400000" flipH="1" flipV="1">
                <a:off x="5037525" y="2927278"/>
                <a:ext cx="1099033" cy="920057"/>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6"/>
                <a:endCxn id="10" idx="2"/>
              </p:cNvCxnSpPr>
              <p:nvPr/>
            </p:nvCxnSpPr>
            <p:spPr>
              <a:xfrm flipV="1">
                <a:off x="5158596" y="3935084"/>
                <a:ext cx="531962" cy="71886"/>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6"/>
                <a:endCxn id="14" idx="2"/>
              </p:cNvCxnSpPr>
              <p:nvPr/>
            </p:nvCxnSpPr>
            <p:spPr>
              <a:xfrm>
                <a:off x="5158596" y="4006970"/>
                <a:ext cx="1181819" cy="138023"/>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5" idx="6"/>
                <a:endCxn id="6" idx="2"/>
              </p:cNvCxnSpPr>
              <p:nvPr/>
            </p:nvCxnSpPr>
            <p:spPr>
              <a:xfrm flipV="1">
                <a:off x="3738112" y="4006970"/>
                <a:ext cx="1204824" cy="235789"/>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6" idx="6"/>
                <a:endCxn id="9" idx="2"/>
              </p:cNvCxnSpPr>
              <p:nvPr/>
            </p:nvCxnSpPr>
            <p:spPr>
              <a:xfrm flipV="1">
                <a:off x="5158596" y="3575650"/>
                <a:ext cx="1078302" cy="43132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7" idx="6"/>
                <a:endCxn id="6" idx="2"/>
              </p:cNvCxnSpPr>
              <p:nvPr/>
            </p:nvCxnSpPr>
            <p:spPr>
              <a:xfrm>
                <a:off x="4318958" y="3986842"/>
                <a:ext cx="623978" cy="20128"/>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2" idx="6"/>
                <a:endCxn id="6" idx="3"/>
              </p:cNvCxnSpPr>
              <p:nvPr/>
            </p:nvCxnSpPr>
            <p:spPr>
              <a:xfrm flipV="1">
                <a:off x="3464943" y="4077117"/>
                <a:ext cx="1509576" cy="30654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3" idx="6"/>
                <a:endCxn id="6" idx="3"/>
              </p:cNvCxnSpPr>
              <p:nvPr/>
            </p:nvCxnSpPr>
            <p:spPr>
              <a:xfrm flipV="1">
                <a:off x="2832339" y="4077117"/>
                <a:ext cx="2142180" cy="640095"/>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6" idx="5"/>
                <a:endCxn id="11" idx="2"/>
              </p:cNvCxnSpPr>
              <p:nvPr/>
            </p:nvCxnSpPr>
            <p:spPr>
              <a:xfrm rot="16200000" flipH="1">
                <a:off x="5509995" y="3694135"/>
                <a:ext cx="697605" cy="1463568"/>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grpSp>
      <p:grpSp>
        <p:nvGrpSpPr>
          <p:cNvPr id="21" name="Group 86"/>
          <p:cNvGrpSpPr/>
          <p:nvPr/>
        </p:nvGrpSpPr>
        <p:grpSpPr>
          <a:xfrm>
            <a:off x="2325938" y="1797201"/>
            <a:ext cx="6024420" cy="3076741"/>
            <a:chOff x="2616679" y="1797184"/>
            <a:chExt cx="6777472" cy="3076741"/>
          </a:xfrm>
        </p:grpSpPr>
        <p:sp>
          <p:nvSpPr>
            <p:cNvPr id="6" name="Oval 5"/>
            <p:cNvSpPr/>
            <p:nvPr/>
          </p:nvSpPr>
          <p:spPr>
            <a:xfrm>
              <a:off x="4942936" y="3907766"/>
              <a:ext cx="215660" cy="198407"/>
            </a:xfrm>
            <a:prstGeom prst="ellipse">
              <a:avLst/>
            </a:prstGeom>
            <a:solidFill>
              <a:srgbClr val="FF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7" name="Oval 6"/>
            <p:cNvSpPr/>
            <p:nvPr/>
          </p:nvSpPr>
          <p:spPr>
            <a:xfrm>
              <a:off x="4103298" y="3887638"/>
              <a:ext cx="215660" cy="198407"/>
            </a:xfrm>
            <a:prstGeom prst="ellipse">
              <a:avLst/>
            </a:prstGeom>
            <a:solidFill>
              <a:srgbClr val="1568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8" name="Oval 7"/>
            <p:cNvSpPr/>
            <p:nvPr/>
          </p:nvSpPr>
          <p:spPr>
            <a:xfrm>
              <a:off x="6015487" y="2668438"/>
              <a:ext cx="215660" cy="198407"/>
            </a:xfrm>
            <a:prstGeom prst="ellipse">
              <a:avLst/>
            </a:prstGeom>
            <a:solidFill>
              <a:srgbClr val="1568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9" name="Oval 8"/>
            <p:cNvSpPr/>
            <p:nvPr/>
          </p:nvSpPr>
          <p:spPr>
            <a:xfrm>
              <a:off x="6236898" y="3476446"/>
              <a:ext cx="215660" cy="198407"/>
            </a:xfrm>
            <a:prstGeom prst="ellipse">
              <a:avLst/>
            </a:prstGeom>
            <a:solidFill>
              <a:srgbClr val="1568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10" name="Oval 9"/>
            <p:cNvSpPr/>
            <p:nvPr/>
          </p:nvSpPr>
          <p:spPr>
            <a:xfrm>
              <a:off x="5690558" y="3835880"/>
              <a:ext cx="215660" cy="198407"/>
            </a:xfrm>
            <a:prstGeom prst="ellipse">
              <a:avLst/>
            </a:prstGeom>
            <a:solidFill>
              <a:srgbClr val="1568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11" name="Oval 10"/>
            <p:cNvSpPr/>
            <p:nvPr/>
          </p:nvSpPr>
          <p:spPr>
            <a:xfrm>
              <a:off x="6590581" y="4675518"/>
              <a:ext cx="215660" cy="198407"/>
            </a:xfrm>
            <a:prstGeom prst="ellipse">
              <a:avLst/>
            </a:prstGeom>
            <a:solidFill>
              <a:srgbClr val="1568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12" name="Oval 11"/>
            <p:cNvSpPr/>
            <p:nvPr/>
          </p:nvSpPr>
          <p:spPr>
            <a:xfrm>
              <a:off x="3249283" y="4284453"/>
              <a:ext cx="215660" cy="198407"/>
            </a:xfrm>
            <a:prstGeom prst="ellipse">
              <a:avLst/>
            </a:prstGeom>
            <a:solidFill>
              <a:srgbClr val="1568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13" name="Oval 12"/>
            <p:cNvSpPr/>
            <p:nvPr/>
          </p:nvSpPr>
          <p:spPr>
            <a:xfrm>
              <a:off x="2616679" y="4618008"/>
              <a:ext cx="215660" cy="198407"/>
            </a:xfrm>
            <a:prstGeom prst="ellipse">
              <a:avLst/>
            </a:prstGeom>
            <a:solidFill>
              <a:srgbClr val="1568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14" name="Oval 13"/>
            <p:cNvSpPr/>
            <p:nvPr/>
          </p:nvSpPr>
          <p:spPr>
            <a:xfrm>
              <a:off x="6340415" y="4045789"/>
              <a:ext cx="215660" cy="198407"/>
            </a:xfrm>
            <a:prstGeom prst="ellipse">
              <a:avLst/>
            </a:prstGeom>
            <a:solidFill>
              <a:srgbClr val="1568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15" name="Oval 14"/>
            <p:cNvSpPr/>
            <p:nvPr/>
          </p:nvSpPr>
          <p:spPr>
            <a:xfrm>
              <a:off x="3522452" y="4143555"/>
              <a:ext cx="215660" cy="198407"/>
            </a:xfrm>
            <a:prstGeom prst="ellipse">
              <a:avLst/>
            </a:prstGeom>
            <a:solidFill>
              <a:srgbClr val="1568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19" name="Rectangle 18"/>
            <p:cNvSpPr/>
            <p:nvPr/>
          </p:nvSpPr>
          <p:spPr>
            <a:xfrm>
              <a:off x="6659594" y="1814422"/>
              <a:ext cx="2096218" cy="669986"/>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27" name="TextBox 26"/>
            <p:cNvSpPr txBox="1"/>
            <p:nvPr/>
          </p:nvSpPr>
          <p:spPr>
            <a:xfrm>
              <a:off x="6711351" y="1797184"/>
              <a:ext cx="2682800" cy="923330"/>
            </a:xfrm>
            <a:prstGeom prst="rect">
              <a:avLst/>
            </a:prstGeom>
            <a:noFill/>
          </p:spPr>
          <p:txBody>
            <a:bodyPr wrap="square" rtlCol="0">
              <a:spAutoFit/>
            </a:bodyPr>
            <a:lstStyle/>
            <a:p>
              <a:pPr marL="228600" algn="l" eaLnBrk="1" hangingPunct="1"/>
              <a:r>
                <a:rPr lang="en-US" sz="1800" dirty="0" smtClean="0">
                  <a:solidFill>
                    <a:srgbClr val="FFFFFF"/>
                  </a:solidFill>
                  <a:latin typeface="Calibri"/>
                  <a:ea typeface="ＭＳ Ｐゴシック" pitchFamily="-106" charset="-128"/>
                </a:rPr>
                <a:t>Reference Bridge </a:t>
              </a:r>
            </a:p>
            <a:p>
              <a:pPr marL="228600" algn="l" eaLnBrk="1" hangingPunct="1"/>
              <a:r>
                <a:rPr lang="en-US" sz="1800" dirty="0" smtClean="0">
                  <a:solidFill>
                    <a:srgbClr val="FFFFFF"/>
                  </a:solidFill>
                  <a:latin typeface="Calibri"/>
                  <a:ea typeface="ＭＳ Ｐゴシック" pitchFamily="-106" charset="-128"/>
                </a:rPr>
                <a:t>Cluster bridges</a:t>
              </a:r>
            </a:p>
            <a:p>
              <a:pPr marL="228600" algn="l" eaLnBrk="1" hangingPunct="1"/>
              <a:endParaRPr lang="en-US" sz="1800" dirty="0">
                <a:solidFill>
                  <a:srgbClr val="FFFFFF"/>
                </a:solidFill>
                <a:latin typeface="Calibri"/>
                <a:ea typeface="ＭＳ Ｐゴシック" pitchFamily="-106" charset="-128"/>
              </a:endParaRPr>
            </a:p>
          </p:txBody>
        </p:sp>
        <p:sp>
          <p:nvSpPr>
            <p:cNvPr id="71" name="Oval 70"/>
            <p:cNvSpPr/>
            <p:nvPr/>
          </p:nvSpPr>
          <p:spPr>
            <a:xfrm>
              <a:off x="6760234" y="1869057"/>
              <a:ext cx="215660" cy="198407"/>
            </a:xfrm>
            <a:prstGeom prst="ellipse">
              <a:avLst/>
            </a:prstGeom>
            <a:solidFill>
              <a:srgbClr val="FF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72" name="Oval 71"/>
            <p:cNvSpPr/>
            <p:nvPr/>
          </p:nvSpPr>
          <p:spPr>
            <a:xfrm>
              <a:off x="6771736" y="2173856"/>
              <a:ext cx="215660" cy="198407"/>
            </a:xfrm>
            <a:prstGeom prst="ellipse">
              <a:avLst/>
            </a:prstGeom>
            <a:solidFill>
              <a:srgbClr val="1568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grpSp>
      <p:grpSp>
        <p:nvGrpSpPr>
          <p:cNvPr id="22" name="Group 74"/>
          <p:cNvGrpSpPr/>
          <p:nvPr/>
        </p:nvGrpSpPr>
        <p:grpSpPr>
          <a:xfrm>
            <a:off x="3168770" y="6055753"/>
            <a:ext cx="2012830" cy="923330"/>
            <a:chOff x="3564866" y="6055744"/>
            <a:chExt cx="2264434" cy="923330"/>
          </a:xfrm>
        </p:grpSpPr>
        <p:sp>
          <p:nvSpPr>
            <p:cNvPr id="76" name="TextBox 75"/>
            <p:cNvSpPr txBox="1"/>
            <p:nvPr/>
          </p:nvSpPr>
          <p:spPr>
            <a:xfrm>
              <a:off x="3968152" y="6055744"/>
              <a:ext cx="1526875" cy="923330"/>
            </a:xfrm>
            <a:prstGeom prst="rect">
              <a:avLst/>
            </a:prstGeom>
            <a:noFill/>
          </p:spPr>
          <p:txBody>
            <a:bodyPr wrap="square" rtlCol="0">
              <a:spAutoFit/>
            </a:bodyPr>
            <a:lstStyle/>
            <a:p>
              <a:pPr algn="l" eaLnBrk="1" hangingPunct="1"/>
              <a:r>
                <a:rPr lang="en-US" sz="1800" dirty="0" smtClean="0">
                  <a:solidFill>
                    <a:srgbClr val="968C7F"/>
                  </a:solidFill>
                  <a:ea typeface="ＭＳ Ｐゴシック" pitchFamily="-106" charset="-128"/>
                </a:rPr>
                <a:t>Approximate Scale: 30 mi</a:t>
              </a:r>
              <a:endParaRPr lang="en-US" sz="1800" dirty="0">
                <a:solidFill>
                  <a:srgbClr val="968C7F"/>
                </a:solidFill>
                <a:ea typeface="ＭＳ Ｐゴシック" pitchFamily="-106" charset="-128"/>
              </a:endParaRPr>
            </a:p>
          </p:txBody>
        </p:sp>
        <p:cxnSp>
          <p:nvCxnSpPr>
            <p:cNvPr id="77" name="Straight Connector 76"/>
            <p:cNvCxnSpPr/>
            <p:nvPr/>
          </p:nvCxnSpPr>
          <p:spPr>
            <a:xfrm rot="5400000">
              <a:off x="5145659" y="6370609"/>
              <a:ext cx="543464" cy="3"/>
            </a:xfrm>
            <a:prstGeom prst="line">
              <a:avLst/>
            </a:prstGeom>
            <a:ln w="38100">
              <a:solidFill>
                <a:srgbClr val="968C7F"/>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3702172" y="6393614"/>
              <a:ext cx="543464" cy="3"/>
            </a:xfrm>
            <a:prstGeom prst="line">
              <a:avLst/>
            </a:prstGeom>
            <a:ln w="38100">
              <a:solidFill>
                <a:srgbClr val="968C7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448300" y="6383548"/>
              <a:ext cx="381000" cy="0"/>
            </a:xfrm>
            <a:prstGeom prst="line">
              <a:avLst/>
            </a:prstGeom>
            <a:ln w="38100">
              <a:solidFill>
                <a:srgbClr val="968C7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564866" y="6406552"/>
              <a:ext cx="381000" cy="0"/>
            </a:xfrm>
            <a:prstGeom prst="line">
              <a:avLst/>
            </a:prstGeom>
            <a:ln w="38100">
              <a:solidFill>
                <a:srgbClr val="968C7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
          <p:cNvPicPr>
            <a:picLocks noChangeAspect="1" noChangeArrowheads="1"/>
          </p:cNvPicPr>
          <p:nvPr/>
        </p:nvPicPr>
        <p:blipFill>
          <a:blip r:embed="rId3" cstate="print">
            <a:lum bright="20000"/>
          </a:blip>
          <a:srcRect l="36868" t="39811" r="19011" b="22374"/>
          <a:stretch>
            <a:fillRect/>
          </a:stretch>
        </p:blipFill>
        <p:spPr bwMode="auto">
          <a:xfrm>
            <a:off x="978460" y="1811552"/>
            <a:ext cx="6819819" cy="4109823"/>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Multiple Clusters of Similar Bridges</a:t>
            </a:r>
            <a:endParaRPr lang="en-US" dirty="0"/>
          </a:p>
        </p:txBody>
      </p:sp>
      <p:grpSp>
        <p:nvGrpSpPr>
          <p:cNvPr id="2" name="Group 143"/>
          <p:cNvGrpSpPr/>
          <p:nvPr/>
        </p:nvGrpSpPr>
        <p:grpSpPr>
          <a:xfrm>
            <a:off x="1004498" y="1805812"/>
            <a:ext cx="5758612" cy="3111244"/>
            <a:chOff x="1130061" y="1805812"/>
            <a:chExt cx="6478438" cy="3111244"/>
          </a:xfrm>
        </p:grpSpPr>
        <p:grpSp>
          <p:nvGrpSpPr>
            <p:cNvPr id="3" name="Group 141"/>
            <p:cNvGrpSpPr/>
            <p:nvPr/>
          </p:nvGrpSpPr>
          <p:grpSpPr>
            <a:xfrm>
              <a:off x="1130061" y="1811546"/>
              <a:ext cx="6478438" cy="3105510"/>
              <a:chOff x="1130061" y="1811546"/>
              <a:chExt cx="6478438" cy="3105510"/>
            </a:xfrm>
          </p:grpSpPr>
          <p:sp>
            <p:nvSpPr>
              <p:cNvPr id="17" name="Rectangle 16"/>
              <p:cNvSpPr/>
              <p:nvPr/>
            </p:nvSpPr>
            <p:spPr>
              <a:xfrm>
                <a:off x="1130061" y="1811546"/>
                <a:ext cx="2751826" cy="422695"/>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8" name="Oval 7"/>
              <p:cNvSpPr/>
              <p:nvPr/>
            </p:nvSpPr>
            <p:spPr>
              <a:xfrm>
                <a:off x="4945812" y="2651185"/>
                <a:ext cx="215660" cy="198407"/>
              </a:xfrm>
              <a:prstGeom prst="ellipse">
                <a:avLst/>
              </a:prstGeom>
              <a:solidFill>
                <a:srgbClr val="FF9900"/>
              </a:solidFill>
              <a:ln w="76200">
                <a:solidFill>
                  <a:srgbClr val="156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71" name="Oval 70"/>
              <p:cNvSpPr/>
              <p:nvPr/>
            </p:nvSpPr>
            <p:spPr>
              <a:xfrm>
                <a:off x="1153064" y="1886310"/>
                <a:ext cx="215660" cy="198407"/>
              </a:xfrm>
              <a:prstGeom prst="ellipse">
                <a:avLst/>
              </a:prstGeom>
              <a:solidFill>
                <a:srgbClr val="FF9900"/>
              </a:solidFill>
              <a:ln w="76200">
                <a:solidFill>
                  <a:srgbClr val="156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42" name="Oval 41"/>
              <p:cNvSpPr/>
              <p:nvPr/>
            </p:nvSpPr>
            <p:spPr>
              <a:xfrm>
                <a:off x="5995359" y="4718649"/>
                <a:ext cx="215660" cy="198407"/>
              </a:xfrm>
              <a:prstGeom prst="ellipse">
                <a:avLst/>
              </a:prstGeom>
              <a:solidFill>
                <a:srgbClr val="FF9900"/>
              </a:solidFill>
              <a:ln w="76200">
                <a:solidFill>
                  <a:srgbClr val="156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43" name="Oval 42"/>
              <p:cNvSpPr/>
              <p:nvPr/>
            </p:nvSpPr>
            <p:spPr>
              <a:xfrm>
                <a:off x="4034287" y="2378015"/>
                <a:ext cx="215660" cy="198407"/>
              </a:xfrm>
              <a:prstGeom prst="ellipse">
                <a:avLst/>
              </a:prstGeom>
              <a:solidFill>
                <a:srgbClr val="FF9900"/>
              </a:solidFill>
              <a:ln w="76200">
                <a:solidFill>
                  <a:srgbClr val="156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45" name="Oval 44"/>
              <p:cNvSpPr/>
              <p:nvPr/>
            </p:nvSpPr>
            <p:spPr>
              <a:xfrm>
                <a:off x="7067910" y="3384430"/>
                <a:ext cx="215660" cy="221411"/>
              </a:xfrm>
              <a:prstGeom prst="ellipse">
                <a:avLst/>
              </a:prstGeom>
              <a:solidFill>
                <a:srgbClr val="FF9900"/>
              </a:solidFill>
              <a:ln w="76200">
                <a:solidFill>
                  <a:srgbClr val="156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48" name="Oval 47"/>
              <p:cNvSpPr/>
              <p:nvPr/>
            </p:nvSpPr>
            <p:spPr>
              <a:xfrm>
                <a:off x="3421812" y="4612256"/>
                <a:ext cx="215660" cy="198407"/>
              </a:xfrm>
              <a:prstGeom prst="ellipse">
                <a:avLst/>
              </a:prstGeom>
              <a:solidFill>
                <a:srgbClr val="FF9900"/>
              </a:solidFill>
              <a:ln w="76200">
                <a:solidFill>
                  <a:srgbClr val="156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49" name="Oval 48"/>
              <p:cNvSpPr/>
              <p:nvPr/>
            </p:nvSpPr>
            <p:spPr>
              <a:xfrm>
                <a:off x="1745412" y="3962399"/>
                <a:ext cx="215660" cy="198407"/>
              </a:xfrm>
              <a:prstGeom prst="ellipse">
                <a:avLst/>
              </a:prstGeom>
              <a:solidFill>
                <a:srgbClr val="FF9900"/>
              </a:solidFill>
              <a:ln w="76200">
                <a:solidFill>
                  <a:srgbClr val="156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51" name="Oval 50"/>
              <p:cNvSpPr/>
              <p:nvPr/>
            </p:nvSpPr>
            <p:spPr>
              <a:xfrm>
                <a:off x="2674189" y="2717320"/>
                <a:ext cx="215660" cy="198407"/>
              </a:xfrm>
              <a:prstGeom prst="ellipse">
                <a:avLst/>
              </a:prstGeom>
              <a:solidFill>
                <a:srgbClr val="FF9900"/>
              </a:solidFill>
              <a:ln w="76200">
                <a:solidFill>
                  <a:srgbClr val="156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123" name="Oval 122"/>
              <p:cNvSpPr/>
              <p:nvPr/>
            </p:nvSpPr>
            <p:spPr>
              <a:xfrm>
                <a:off x="7392839" y="2898475"/>
                <a:ext cx="215660" cy="221411"/>
              </a:xfrm>
              <a:prstGeom prst="ellipse">
                <a:avLst/>
              </a:prstGeom>
              <a:solidFill>
                <a:srgbClr val="FF9900"/>
              </a:solidFill>
              <a:ln w="76200">
                <a:solidFill>
                  <a:srgbClr val="156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grpSp>
        <p:sp>
          <p:nvSpPr>
            <p:cNvPr id="27" name="TextBox 26"/>
            <p:cNvSpPr txBox="1"/>
            <p:nvPr/>
          </p:nvSpPr>
          <p:spPr>
            <a:xfrm>
              <a:off x="1147326" y="1805812"/>
              <a:ext cx="2682800" cy="923330"/>
            </a:xfrm>
            <a:prstGeom prst="rect">
              <a:avLst/>
            </a:prstGeom>
            <a:noFill/>
          </p:spPr>
          <p:txBody>
            <a:bodyPr wrap="square" rtlCol="0">
              <a:spAutoFit/>
            </a:bodyPr>
            <a:lstStyle/>
            <a:p>
              <a:pPr marL="228600" algn="l" eaLnBrk="1" hangingPunct="1"/>
              <a:r>
                <a:rPr lang="en-US" sz="1800" dirty="0" smtClean="0">
                  <a:solidFill>
                    <a:srgbClr val="FFFFFF"/>
                  </a:solidFill>
                  <a:latin typeface="Calibri"/>
                  <a:ea typeface="ＭＳ Ｐゴシック" pitchFamily="-106" charset="-128"/>
                </a:rPr>
                <a:t>Cluster of Bridge Type A</a:t>
              </a:r>
            </a:p>
            <a:p>
              <a:pPr marL="228600" algn="l" eaLnBrk="1" hangingPunct="1"/>
              <a:endParaRPr lang="en-US" sz="1800" dirty="0">
                <a:solidFill>
                  <a:srgbClr val="FFFFFF"/>
                </a:solidFill>
                <a:latin typeface="Calibri"/>
                <a:ea typeface="ＭＳ Ｐゴシック" pitchFamily="-106" charset="-128"/>
              </a:endParaRPr>
            </a:p>
          </p:txBody>
        </p:sp>
      </p:grpSp>
      <p:grpSp>
        <p:nvGrpSpPr>
          <p:cNvPr id="5" name="Group 74"/>
          <p:cNvGrpSpPr/>
          <p:nvPr/>
        </p:nvGrpSpPr>
        <p:grpSpPr>
          <a:xfrm>
            <a:off x="3168770" y="6055753"/>
            <a:ext cx="2313796" cy="923330"/>
            <a:chOff x="3564866" y="6055744"/>
            <a:chExt cx="2264434" cy="923330"/>
          </a:xfrm>
        </p:grpSpPr>
        <p:sp>
          <p:nvSpPr>
            <p:cNvPr id="76" name="TextBox 75"/>
            <p:cNvSpPr txBox="1"/>
            <p:nvPr/>
          </p:nvSpPr>
          <p:spPr>
            <a:xfrm>
              <a:off x="3915695" y="6055744"/>
              <a:ext cx="1579331" cy="923330"/>
            </a:xfrm>
            <a:prstGeom prst="rect">
              <a:avLst/>
            </a:prstGeom>
            <a:noFill/>
          </p:spPr>
          <p:txBody>
            <a:bodyPr wrap="square" rtlCol="0">
              <a:spAutoFit/>
            </a:bodyPr>
            <a:lstStyle/>
            <a:p>
              <a:pPr eaLnBrk="1" hangingPunct="1"/>
              <a:r>
                <a:rPr lang="en-US" sz="1800" dirty="0" smtClean="0">
                  <a:solidFill>
                    <a:srgbClr val="968C7F"/>
                  </a:solidFill>
                  <a:ea typeface="ＭＳ Ｐゴシック" pitchFamily="-106" charset="-128"/>
                </a:rPr>
                <a:t>Approximate Scale: 3000 mi</a:t>
              </a:r>
              <a:endParaRPr lang="en-US" sz="1800" dirty="0">
                <a:solidFill>
                  <a:srgbClr val="968C7F"/>
                </a:solidFill>
                <a:ea typeface="ＭＳ Ｐゴシック" pitchFamily="-106" charset="-128"/>
              </a:endParaRPr>
            </a:p>
          </p:txBody>
        </p:sp>
        <p:cxnSp>
          <p:nvCxnSpPr>
            <p:cNvPr id="77" name="Straight Connector 76"/>
            <p:cNvCxnSpPr/>
            <p:nvPr/>
          </p:nvCxnSpPr>
          <p:spPr>
            <a:xfrm rot="5400000">
              <a:off x="5145659" y="6370609"/>
              <a:ext cx="543464" cy="3"/>
            </a:xfrm>
            <a:prstGeom prst="line">
              <a:avLst/>
            </a:prstGeom>
            <a:ln w="38100">
              <a:solidFill>
                <a:srgbClr val="968C7F"/>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3702172" y="6393614"/>
              <a:ext cx="543464" cy="3"/>
            </a:xfrm>
            <a:prstGeom prst="line">
              <a:avLst/>
            </a:prstGeom>
            <a:ln w="38100">
              <a:solidFill>
                <a:srgbClr val="968C7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448300" y="6383548"/>
              <a:ext cx="381000" cy="0"/>
            </a:xfrm>
            <a:prstGeom prst="line">
              <a:avLst/>
            </a:prstGeom>
            <a:ln w="38100">
              <a:solidFill>
                <a:srgbClr val="968C7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564866" y="6406552"/>
              <a:ext cx="381000" cy="0"/>
            </a:xfrm>
            <a:prstGeom prst="line">
              <a:avLst/>
            </a:prstGeom>
            <a:ln w="38100">
              <a:solidFill>
                <a:srgbClr val="968C7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6" name="Group 142"/>
          <p:cNvGrpSpPr/>
          <p:nvPr/>
        </p:nvGrpSpPr>
        <p:grpSpPr>
          <a:xfrm>
            <a:off x="989163" y="2477219"/>
            <a:ext cx="5582251" cy="3446244"/>
            <a:chOff x="1112808" y="2477219"/>
            <a:chExt cx="6280032" cy="3446244"/>
          </a:xfrm>
        </p:grpSpPr>
        <p:sp>
          <p:nvSpPr>
            <p:cNvPr id="20" name="Rectangle 19"/>
            <p:cNvSpPr/>
            <p:nvPr/>
          </p:nvSpPr>
          <p:spPr>
            <a:xfrm>
              <a:off x="1155941" y="4891177"/>
              <a:ext cx="3735236" cy="1032286"/>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29" name="TextBox 28"/>
            <p:cNvSpPr txBox="1"/>
            <p:nvPr/>
          </p:nvSpPr>
          <p:spPr>
            <a:xfrm>
              <a:off x="1112808" y="4903892"/>
              <a:ext cx="4390846" cy="923330"/>
            </a:xfrm>
            <a:prstGeom prst="rect">
              <a:avLst/>
            </a:prstGeom>
            <a:noFill/>
          </p:spPr>
          <p:txBody>
            <a:bodyPr wrap="square" rtlCol="0">
              <a:spAutoFit/>
            </a:bodyPr>
            <a:lstStyle/>
            <a:p>
              <a:pPr algn="l" eaLnBrk="1" hangingPunct="1"/>
              <a:r>
                <a:rPr lang="en-US" sz="1800" b="1" dirty="0" smtClean="0">
                  <a:solidFill>
                    <a:srgbClr val="FFFFFF"/>
                  </a:solidFill>
                  <a:effectLst>
                    <a:outerShdw blurRad="38100" dist="38100" dir="2700000" algn="tl">
                      <a:srgbClr val="000000">
                        <a:alpha val="43137"/>
                      </a:srgbClr>
                    </a:outerShdw>
                  </a:effectLst>
                  <a:latin typeface="Arial" pitchFamily="34" charset="0"/>
                  <a:ea typeface="ＭＳ Ｐゴシック" pitchFamily="-106" charset="-128"/>
                  <a:cs typeface="Arial" pitchFamily="34" charset="0"/>
                </a:rPr>
                <a:t>Comparison: Cluster vs. Cluster</a:t>
              </a:r>
            </a:p>
            <a:p>
              <a:pPr marL="173038" algn="l" eaLnBrk="1" hangingPunct="1"/>
              <a:r>
                <a:rPr lang="en-US" sz="1800" dirty="0" smtClean="0">
                  <a:solidFill>
                    <a:srgbClr val="FFFFFF"/>
                  </a:solidFill>
                  <a:latin typeface="Calibri"/>
                  <a:ea typeface="ＭＳ Ｐゴシック" pitchFamily="-106" charset="-128"/>
                </a:rPr>
                <a:t>Identify influences of climate, traffic, maintenance practices, etc. </a:t>
              </a:r>
              <a:endParaRPr lang="en-US" sz="1800" dirty="0">
                <a:solidFill>
                  <a:srgbClr val="000000"/>
                </a:solidFill>
                <a:latin typeface="Calibri"/>
                <a:ea typeface="ＭＳ Ｐゴシック" pitchFamily="-106" charset="-128"/>
              </a:endParaRPr>
            </a:p>
          </p:txBody>
        </p:sp>
        <p:cxnSp>
          <p:nvCxnSpPr>
            <p:cNvPr id="67" name="Straight Connector 8"/>
            <p:cNvCxnSpPr/>
            <p:nvPr/>
          </p:nvCxnSpPr>
          <p:spPr>
            <a:xfrm rot="5400000">
              <a:off x="992042" y="5529534"/>
              <a:ext cx="56934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51" idx="6"/>
              <a:endCxn id="43" idx="3"/>
            </p:cNvCxnSpPr>
            <p:nvPr/>
          </p:nvCxnSpPr>
          <p:spPr>
            <a:xfrm flipV="1">
              <a:off x="2889849" y="2547366"/>
              <a:ext cx="1176021" cy="269158"/>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1" idx="3"/>
              <a:endCxn id="49" idx="7"/>
            </p:cNvCxnSpPr>
            <p:nvPr/>
          </p:nvCxnSpPr>
          <p:spPr>
            <a:xfrm rot="5400000">
              <a:off x="1765239" y="3050922"/>
              <a:ext cx="1104784" cy="776283"/>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43" idx="3"/>
              <a:endCxn id="49" idx="6"/>
            </p:cNvCxnSpPr>
            <p:nvPr/>
          </p:nvCxnSpPr>
          <p:spPr>
            <a:xfrm rot="5400000">
              <a:off x="2256353" y="2252085"/>
              <a:ext cx="1514237" cy="2104798"/>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8" idx="3"/>
              <a:endCxn id="49" idx="6"/>
            </p:cNvCxnSpPr>
            <p:nvPr/>
          </p:nvCxnSpPr>
          <p:spPr>
            <a:xfrm rot="5400000">
              <a:off x="2848701" y="1932908"/>
              <a:ext cx="1241067" cy="3016323"/>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249947" y="2477219"/>
              <a:ext cx="695865" cy="27317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48" idx="7"/>
              <a:endCxn id="8" idx="3"/>
            </p:cNvCxnSpPr>
            <p:nvPr/>
          </p:nvCxnSpPr>
          <p:spPr>
            <a:xfrm rot="5400000" flipH="1" flipV="1">
              <a:off x="3381254" y="3045171"/>
              <a:ext cx="1820776" cy="1371506"/>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48" idx="2"/>
              <a:endCxn id="49" idx="5"/>
            </p:cNvCxnSpPr>
            <p:nvPr/>
          </p:nvCxnSpPr>
          <p:spPr>
            <a:xfrm rot="10800000">
              <a:off x="1929490" y="4131750"/>
              <a:ext cx="1492323" cy="57971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42" idx="0"/>
              <a:endCxn id="8" idx="4"/>
            </p:cNvCxnSpPr>
            <p:nvPr/>
          </p:nvCxnSpPr>
          <p:spPr>
            <a:xfrm rot="16200000" flipV="1">
              <a:off x="4643888" y="3259347"/>
              <a:ext cx="1869057" cy="1049547"/>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45" idx="2"/>
              <a:endCxn id="8" idx="6"/>
            </p:cNvCxnSpPr>
            <p:nvPr/>
          </p:nvCxnSpPr>
          <p:spPr>
            <a:xfrm rot="10800000">
              <a:off x="5161472" y="2750390"/>
              <a:ext cx="1906438" cy="744747"/>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45" idx="3"/>
              <a:endCxn id="42" idx="7"/>
            </p:cNvCxnSpPr>
            <p:nvPr/>
          </p:nvCxnSpPr>
          <p:spPr>
            <a:xfrm rot="5400000">
              <a:off x="6052321" y="3700532"/>
              <a:ext cx="1174289" cy="920057"/>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45" idx="3"/>
              <a:endCxn id="48" idx="6"/>
            </p:cNvCxnSpPr>
            <p:nvPr/>
          </p:nvCxnSpPr>
          <p:spPr>
            <a:xfrm rot="5400000">
              <a:off x="4799461" y="2411428"/>
              <a:ext cx="1138044" cy="3462021"/>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43" idx="5"/>
              <a:endCxn id="42" idx="1"/>
            </p:cNvCxnSpPr>
            <p:nvPr/>
          </p:nvCxnSpPr>
          <p:spPr>
            <a:xfrm rot="16200000" flipH="1">
              <a:off x="4022484" y="2743246"/>
              <a:ext cx="2200339" cy="1808578"/>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43" idx="4"/>
              <a:endCxn id="48" idx="0"/>
            </p:cNvCxnSpPr>
            <p:nvPr/>
          </p:nvCxnSpPr>
          <p:spPr>
            <a:xfrm rot="5400000">
              <a:off x="2817963" y="3288102"/>
              <a:ext cx="2035834" cy="612475"/>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51" idx="4"/>
              <a:endCxn id="48" idx="1"/>
            </p:cNvCxnSpPr>
            <p:nvPr/>
          </p:nvCxnSpPr>
          <p:spPr>
            <a:xfrm rot="16200000" flipH="1">
              <a:off x="2254915" y="3442831"/>
              <a:ext cx="1725585" cy="671376"/>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51" idx="5"/>
              <a:endCxn id="42" idx="1"/>
            </p:cNvCxnSpPr>
            <p:nvPr/>
          </p:nvCxnSpPr>
          <p:spPr>
            <a:xfrm rot="16200000" flipH="1">
              <a:off x="3512087" y="2232850"/>
              <a:ext cx="1861034" cy="3168676"/>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51" idx="5"/>
              <a:endCxn id="45" idx="2"/>
            </p:cNvCxnSpPr>
            <p:nvPr/>
          </p:nvCxnSpPr>
          <p:spPr>
            <a:xfrm rot="16200000" flipH="1">
              <a:off x="4658856" y="1086081"/>
              <a:ext cx="608465" cy="4209644"/>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45" idx="3"/>
              <a:endCxn id="49" idx="6"/>
            </p:cNvCxnSpPr>
            <p:nvPr/>
          </p:nvCxnSpPr>
          <p:spPr>
            <a:xfrm rot="5400000">
              <a:off x="4286190" y="1248299"/>
              <a:ext cx="488187" cy="5138421"/>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23" idx="2"/>
              <a:endCxn id="8" idx="6"/>
            </p:cNvCxnSpPr>
            <p:nvPr/>
          </p:nvCxnSpPr>
          <p:spPr>
            <a:xfrm rot="10800000">
              <a:off x="5161473" y="2750389"/>
              <a:ext cx="2231367" cy="258792"/>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23" idx="2"/>
              <a:endCxn id="48" idx="7"/>
            </p:cNvCxnSpPr>
            <p:nvPr/>
          </p:nvCxnSpPr>
          <p:spPr>
            <a:xfrm rot="10800000" flipV="1">
              <a:off x="3605889" y="3009180"/>
              <a:ext cx="3786950" cy="1632131"/>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23" idx="2"/>
              <a:endCxn id="51" idx="5"/>
            </p:cNvCxnSpPr>
            <p:nvPr/>
          </p:nvCxnSpPr>
          <p:spPr>
            <a:xfrm rot="10800000">
              <a:off x="2858267" y="2886671"/>
              <a:ext cx="4534573" cy="12251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123" idx="2"/>
            </p:cNvCxnSpPr>
            <p:nvPr/>
          </p:nvCxnSpPr>
          <p:spPr>
            <a:xfrm rot="10800000" flipV="1">
              <a:off x="2113475" y="3009181"/>
              <a:ext cx="5279365" cy="1204822"/>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48" idx="6"/>
              <a:endCxn id="42" idx="2"/>
            </p:cNvCxnSpPr>
            <p:nvPr/>
          </p:nvCxnSpPr>
          <p:spPr>
            <a:xfrm>
              <a:off x="3637472" y="4711460"/>
              <a:ext cx="2357887" cy="106393"/>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
          <p:cNvPicPr>
            <a:picLocks noChangeAspect="1" noChangeArrowheads="1"/>
          </p:cNvPicPr>
          <p:nvPr/>
        </p:nvPicPr>
        <p:blipFill>
          <a:blip r:embed="rId3" cstate="print">
            <a:lum bright="20000"/>
          </a:blip>
          <a:srcRect l="36868" t="39811" r="19011" b="22374"/>
          <a:stretch>
            <a:fillRect/>
          </a:stretch>
        </p:blipFill>
        <p:spPr bwMode="auto">
          <a:xfrm>
            <a:off x="978460" y="1811552"/>
            <a:ext cx="6819819" cy="4109823"/>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Clusters of Different Bridge Types</a:t>
            </a:r>
            <a:endParaRPr lang="en-US" dirty="0"/>
          </a:p>
        </p:txBody>
      </p:sp>
      <p:grpSp>
        <p:nvGrpSpPr>
          <p:cNvPr id="2" name="Group 74"/>
          <p:cNvGrpSpPr/>
          <p:nvPr/>
        </p:nvGrpSpPr>
        <p:grpSpPr>
          <a:xfrm>
            <a:off x="3168770" y="6055753"/>
            <a:ext cx="2313796" cy="923330"/>
            <a:chOff x="3564866" y="6055744"/>
            <a:chExt cx="2264434" cy="923330"/>
          </a:xfrm>
        </p:grpSpPr>
        <p:sp>
          <p:nvSpPr>
            <p:cNvPr id="76" name="TextBox 75"/>
            <p:cNvSpPr txBox="1"/>
            <p:nvPr/>
          </p:nvSpPr>
          <p:spPr>
            <a:xfrm>
              <a:off x="3915695" y="6055744"/>
              <a:ext cx="1579331" cy="923330"/>
            </a:xfrm>
            <a:prstGeom prst="rect">
              <a:avLst/>
            </a:prstGeom>
            <a:noFill/>
          </p:spPr>
          <p:txBody>
            <a:bodyPr wrap="square" rtlCol="0">
              <a:spAutoFit/>
            </a:bodyPr>
            <a:lstStyle/>
            <a:p>
              <a:pPr eaLnBrk="1" hangingPunct="1"/>
              <a:r>
                <a:rPr lang="en-US" sz="1800" dirty="0" smtClean="0">
                  <a:solidFill>
                    <a:srgbClr val="968C7F"/>
                  </a:solidFill>
                  <a:ea typeface="ＭＳ Ｐゴシック" pitchFamily="-106" charset="-128"/>
                </a:rPr>
                <a:t>Approximate Scale: 3000 mi</a:t>
              </a:r>
              <a:endParaRPr lang="en-US" sz="1800" dirty="0">
                <a:solidFill>
                  <a:srgbClr val="968C7F"/>
                </a:solidFill>
                <a:ea typeface="ＭＳ Ｐゴシック" pitchFamily="-106" charset="-128"/>
              </a:endParaRPr>
            </a:p>
          </p:txBody>
        </p:sp>
        <p:cxnSp>
          <p:nvCxnSpPr>
            <p:cNvPr id="77" name="Straight Connector 76"/>
            <p:cNvCxnSpPr/>
            <p:nvPr/>
          </p:nvCxnSpPr>
          <p:spPr>
            <a:xfrm rot="5400000">
              <a:off x="5145659" y="6370609"/>
              <a:ext cx="543464" cy="3"/>
            </a:xfrm>
            <a:prstGeom prst="line">
              <a:avLst/>
            </a:prstGeom>
            <a:ln w="38100">
              <a:solidFill>
                <a:srgbClr val="968C7F"/>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3702172" y="6393614"/>
              <a:ext cx="543464" cy="3"/>
            </a:xfrm>
            <a:prstGeom prst="line">
              <a:avLst/>
            </a:prstGeom>
            <a:ln w="38100">
              <a:solidFill>
                <a:srgbClr val="968C7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448300" y="6383548"/>
              <a:ext cx="381000" cy="0"/>
            </a:xfrm>
            <a:prstGeom prst="line">
              <a:avLst/>
            </a:prstGeom>
            <a:ln w="38100">
              <a:solidFill>
                <a:srgbClr val="968C7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564866" y="6406552"/>
              <a:ext cx="381000" cy="0"/>
            </a:xfrm>
            <a:prstGeom prst="line">
              <a:avLst/>
            </a:prstGeom>
            <a:ln w="38100">
              <a:solidFill>
                <a:srgbClr val="968C7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 name="Group 64"/>
          <p:cNvGrpSpPr/>
          <p:nvPr/>
        </p:nvGrpSpPr>
        <p:grpSpPr>
          <a:xfrm>
            <a:off x="1004498" y="1805812"/>
            <a:ext cx="5758612" cy="3281538"/>
            <a:chOff x="1130061" y="1805812"/>
            <a:chExt cx="6478438" cy="3281538"/>
          </a:xfrm>
        </p:grpSpPr>
        <p:sp>
          <p:nvSpPr>
            <p:cNvPr id="8" name="Oval 7"/>
            <p:cNvSpPr/>
            <p:nvPr/>
          </p:nvSpPr>
          <p:spPr>
            <a:xfrm>
              <a:off x="4945812" y="2651185"/>
              <a:ext cx="215660" cy="198407"/>
            </a:xfrm>
            <a:prstGeom prst="ellipse">
              <a:avLst/>
            </a:prstGeom>
            <a:solidFill>
              <a:srgbClr val="FF9900"/>
            </a:solidFill>
            <a:ln w="76200">
              <a:solidFill>
                <a:srgbClr val="156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42" name="Oval 41"/>
            <p:cNvSpPr/>
            <p:nvPr/>
          </p:nvSpPr>
          <p:spPr>
            <a:xfrm>
              <a:off x="6013115" y="4638747"/>
              <a:ext cx="215660" cy="198407"/>
            </a:xfrm>
            <a:prstGeom prst="ellipse">
              <a:avLst/>
            </a:prstGeom>
            <a:solidFill>
              <a:srgbClr val="FF9900"/>
            </a:solidFill>
            <a:ln w="76200">
              <a:solidFill>
                <a:srgbClr val="156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43" name="Oval 42"/>
            <p:cNvSpPr/>
            <p:nvPr/>
          </p:nvSpPr>
          <p:spPr>
            <a:xfrm>
              <a:off x="4034287" y="2378015"/>
              <a:ext cx="215660" cy="198407"/>
            </a:xfrm>
            <a:prstGeom prst="ellipse">
              <a:avLst/>
            </a:prstGeom>
            <a:solidFill>
              <a:srgbClr val="FF9900"/>
            </a:solidFill>
            <a:ln w="76200">
              <a:solidFill>
                <a:srgbClr val="156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45" name="Oval 44"/>
            <p:cNvSpPr/>
            <p:nvPr/>
          </p:nvSpPr>
          <p:spPr>
            <a:xfrm>
              <a:off x="7067910" y="3384430"/>
              <a:ext cx="215660" cy="221411"/>
            </a:xfrm>
            <a:prstGeom prst="ellipse">
              <a:avLst/>
            </a:prstGeom>
            <a:solidFill>
              <a:srgbClr val="FF9900"/>
            </a:solidFill>
            <a:ln w="76200">
              <a:solidFill>
                <a:srgbClr val="156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48" name="Oval 47"/>
            <p:cNvSpPr/>
            <p:nvPr/>
          </p:nvSpPr>
          <p:spPr>
            <a:xfrm>
              <a:off x="3421812" y="4612256"/>
              <a:ext cx="215660" cy="198407"/>
            </a:xfrm>
            <a:prstGeom prst="ellipse">
              <a:avLst/>
            </a:prstGeom>
            <a:solidFill>
              <a:srgbClr val="FF9900"/>
            </a:solidFill>
            <a:ln w="76200">
              <a:solidFill>
                <a:srgbClr val="156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49" name="Oval 48"/>
            <p:cNvSpPr/>
            <p:nvPr/>
          </p:nvSpPr>
          <p:spPr>
            <a:xfrm>
              <a:off x="1745412" y="3962399"/>
              <a:ext cx="215660" cy="198407"/>
            </a:xfrm>
            <a:prstGeom prst="ellipse">
              <a:avLst/>
            </a:prstGeom>
            <a:solidFill>
              <a:srgbClr val="FF9900"/>
            </a:solidFill>
            <a:ln w="76200">
              <a:solidFill>
                <a:srgbClr val="156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51" name="Oval 50"/>
            <p:cNvSpPr/>
            <p:nvPr/>
          </p:nvSpPr>
          <p:spPr>
            <a:xfrm>
              <a:off x="2674189" y="2717320"/>
              <a:ext cx="215660" cy="198407"/>
            </a:xfrm>
            <a:prstGeom prst="ellipse">
              <a:avLst/>
            </a:prstGeom>
            <a:solidFill>
              <a:srgbClr val="FF9900"/>
            </a:solidFill>
            <a:ln w="76200">
              <a:solidFill>
                <a:srgbClr val="156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123" name="Oval 122"/>
            <p:cNvSpPr/>
            <p:nvPr/>
          </p:nvSpPr>
          <p:spPr>
            <a:xfrm>
              <a:off x="7392839" y="2898475"/>
              <a:ext cx="215660" cy="221411"/>
            </a:xfrm>
            <a:prstGeom prst="ellipse">
              <a:avLst/>
            </a:prstGeom>
            <a:solidFill>
              <a:srgbClr val="FF9900"/>
            </a:solidFill>
            <a:ln w="76200">
              <a:solidFill>
                <a:srgbClr val="156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grpSp>
          <p:nvGrpSpPr>
            <p:cNvPr id="5" name="Group 51"/>
            <p:cNvGrpSpPr/>
            <p:nvPr/>
          </p:nvGrpSpPr>
          <p:grpSpPr>
            <a:xfrm>
              <a:off x="1130061" y="1805812"/>
              <a:ext cx="2751826" cy="1277273"/>
              <a:chOff x="1130061" y="1805812"/>
              <a:chExt cx="2751826" cy="1277273"/>
            </a:xfrm>
          </p:grpSpPr>
          <p:sp>
            <p:nvSpPr>
              <p:cNvPr id="17" name="Rectangle 16"/>
              <p:cNvSpPr/>
              <p:nvPr/>
            </p:nvSpPr>
            <p:spPr>
              <a:xfrm>
                <a:off x="1130061" y="1811546"/>
                <a:ext cx="2751826" cy="745223"/>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71" name="Oval 70"/>
              <p:cNvSpPr/>
              <p:nvPr/>
            </p:nvSpPr>
            <p:spPr>
              <a:xfrm>
                <a:off x="1153064" y="1886310"/>
                <a:ext cx="215660" cy="198407"/>
              </a:xfrm>
              <a:prstGeom prst="ellipse">
                <a:avLst/>
              </a:prstGeom>
              <a:solidFill>
                <a:srgbClr val="FF9900"/>
              </a:solidFill>
              <a:ln w="76200">
                <a:solidFill>
                  <a:srgbClr val="156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27" name="TextBox 26"/>
              <p:cNvSpPr txBox="1"/>
              <p:nvPr/>
            </p:nvSpPr>
            <p:spPr>
              <a:xfrm>
                <a:off x="1147326" y="1805812"/>
                <a:ext cx="2682801" cy="1277273"/>
              </a:xfrm>
              <a:prstGeom prst="rect">
                <a:avLst/>
              </a:prstGeom>
              <a:noFill/>
            </p:spPr>
            <p:txBody>
              <a:bodyPr wrap="square" rtlCol="0">
                <a:spAutoFit/>
              </a:bodyPr>
              <a:lstStyle/>
              <a:p>
                <a:pPr marL="228600" algn="l" eaLnBrk="1" hangingPunct="1"/>
                <a:r>
                  <a:rPr lang="en-US" sz="1800" dirty="0" smtClean="0">
                    <a:solidFill>
                      <a:srgbClr val="FFFFFF"/>
                    </a:solidFill>
                    <a:latin typeface="Calibri"/>
                    <a:ea typeface="ＭＳ Ｐゴシック" pitchFamily="-106" charset="-128"/>
                  </a:rPr>
                  <a:t>Cluster of Bridge Type A</a:t>
                </a:r>
              </a:p>
              <a:p>
                <a:pPr marL="228600" algn="l" eaLnBrk="1" hangingPunct="1"/>
                <a:endParaRPr lang="en-US" sz="500" dirty="0" smtClean="0">
                  <a:solidFill>
                    <a:srgbClr val="FFFFFF"/>
                  </a:solidFill>
                  <a:latin typeface="Calibri"/>
                  <a:ea typeface="ＭＳ Ｐゴシック" pitchFamily="-106" charset="-128"/>
                </a:endParaRPr>
              </a:p>
              <a:p>
                <a:pPr marL="228600" algn="l" eaLnBrk="1" hangingPunct="1"/>
                <a:r>
                  <a:rPr lang="en-US" sz="1800" dirty="0" smtClean="0">
                    <a:solidFill>
                      <a:srgbClr val="FFFFFF"/>
                    </a:solidFill>
                    <a:latin typeface="Calibri"/>
                    <a:ea typeface="ＭＳ Ｐゴシック" pitchFamily="-106" charset="-128"/>
                  </a:rPr>
                  <a:t>Cluster of Bridge Type B</a:t>
                </a:r>
                <a:endParaRPr lang="en-US" sz="1800" dirty="0">
                  <a:solidFill>
                    <a:srgbClr val="FFFFFF"/>
                  </a:solidFill>
                  <a:latin typeface="Calibri"/>
                  <a:ea typeface="ＭＳ Ｐゴシック" pitchFamily="-106" charset="-128"/>
                </a:endParaRPr>
              </a:p>
            </p:txBody>
          </p:sp>
          <p:sp>
            <p:nvSpPr>
              <p:cNvPr id="50" name="Oval 49"/>
              <p:cNvSpPr/>
              <p:nvPr/>
            </p:nvSpPr>
            <p:spPr>
              <a:xfrm>
                <a:off x="1163421" y="2251774"/>
                <a:ext cx="215660" cy="198407"/>
              </a:xfrm>
              <a:prstGeom prst="ellipse">
                <a:avLst/>
              </a:prstGeom>
              <a:solidFill>
                <a:srgbClr val="1568B3"/>
              </a:solid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grpSp>
        <p:sp>
          <p:nvSpPr>
            <p:cNvPr id="53" name="Oval 52"/>
            <p:cNvSpPr/>
            <p:nvPr/>
          </p:nvSpPr>
          <p:spPr>
            <a:xfrm>
              <a:off x="6317412" y="4888943"/>
              <a:ext cx="215660" cy="198407"/>
            </a:xfrm>
            <a:prstGeom prst="ellipse">
              <a:avLst/>
            </a:prstGeom>
            <a:solidFill>
              <a:srgbClr val="1568B3"/>
            </a:solid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54" name="Oval 53"/>
            <p:cNvSpPr/>
            <p:nvPr/>
          </p:nvSpPr>
          <p:spPr>
            <a:xfrm>
              <a:off x="4374682" y="2253755"/>
              <a:ext cx="215660" cy="198407"/>
            </a:xfrm>
            <a:prstGeom prst="ellipse">
              <a:avLst/>
            </a:prstGeom>
            <a:solidFill>
              <a:srgbClr val="1568B3"/>
            </a:solid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55" name="Oval 54"/>
            <p:cNvSpPr/>
            <p:nvPr/>
          </p:nvSpPr>
          <p:spPr>
            <a:xfrm>
              <a:off x="6950686" y="3711173"/>
              <a:ext cx="215660" cy="198407"/>
            </a:xfrm>
            <a:prstGeom prst="ellipse">
              <a:avLst/>
            </a:prstGeom>
            <a:solidFill>
              <a:srgbClr val="1568B3"/>
            </a:solid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57" name="Oval 56"/>
            <p:cNvSpPr/>
            <p:nvPr/>
          </p:nvSpPr>
          <p:spPr>
            <a:xfrm>
              <a:off x="6712468" y="3304280"/>
              <a:ext cx="215660" cy="198407"/>
            </a:xfrm>
            <a:prstGeom prst="ellipse">
              <a:avLst/>
            </a:prstGeom>
            <a:solidFill>
              <a:srgbClr val="1568B3"/>
            </a:solid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58" name="Oval 57"/>
            <p:cNvSpPr/>
            <p:nvPr/>
          </p:nvSpPr>
          <p:spPr>
            <a:xfrm>
              <a:off x="4386519" y="3641631"/>
              <a:ext cx="215660" cy="198407"/>
            </a:xfrm>
            <a:prstGeom prst="ellipse">
              <a:avLst/>
            </a:prstGeom>
            <a:solidFill>
              <a:srgbClr val="1568B3"/>
            </a:solid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59" name="Oval 58"/>
            <p:cNvSpPr/>
            <p:nvPr/>
          </p:nvSpPr>
          <p:spPr>
            <a:xfrm>
              <a:off x="1556022" y="3270249"/>
              <a:ext cx="215660" cy="198407"/>
            </a:xfrm>
            <a:prstGeom prst="ellipse">
              <a:avLst/>
            </a:prstGeom>
            <a:solidFill>
              <a:srgbClr val="1568B3"/>
            </a:solid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61" name="Oval 60"/>
            <p:cNvSpPr/>
            <p:nvPr/>
          </p:nvSpPr>
          <p:spPr>
            <a:xfrm>
              <a:off x="2392003" y="3138564"/>
              <a:ext cx="215660" cy="198407"/>
            </a:xfrm>
            <a:prstGeom prst="ellipse">
              <a:avLst/>
            </a:prstGeom>
            <a:solidFill>
              <a:srgbClr val="1568B3"/>
            </a:solid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62" name="Oval 61"/>
            <p:cNvSpPr/>
            <p:nvPr/>
          </p:nvSpPr>
          <p:spPr>
            <a:xfrm>
              <a:off x="3219106" y="4374040"/>
              <a:ext cx="215660" cy="198407"/>
            </a:xfrm>
            <a:prstGeom prst="ellipse">
              <a:avLst/>
            </a:prstGeom>
            <a:solidFill>
              <a:srgbClr val="1568B3"/>
            </a:solid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63" name="Oval 62"/>
            <p:cNvSpPr/>
            <p:nvPr/>
          </p:nvSpPr>
          <p:spPr>
            <a:xfrm>
              <a:off x="5639750" y="3504920"/>
              <a:ext cx="215660" cy="198407"/>
            </a:xfrm>
            <a:prstGeom prst="ellipse">
              <a:avLst/>
            </a:prstGeom>
            <a:solidFill>
              <a:srgbClr val="FF9900"/>
            </a:solidFill>
            <a:ln w="76200">
              <a:solidFill>
                <a:srgbClr val="156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grpSp>
      <p:grpSp>
        <p:nvGrpSpPr>
          <p:cNvPr id="6" name="Group 209"/>
          <p:cNvGrpSpPr/>
          <p:nvPr/>
        </p:nvGrpSpPr>
        <p:grpSpPr>
          <a:xfrm>
            <a:off x="989166" y="2423108"/>
            <a:ext cx="5610325" cy="3958114"/>
            <a:chOff x="1112807" y="2423106"/>
            <a:chExt cx="6311616" cy="3958114"/>
          </a:xfrm>
        </p:grpSpPr>
        <p:grpSp>
          <p:nvGrpSpPr>
            <p:cNvPr id="7" name="Group 208"/>
            <p:cNvGrpSpPr/>
            <p:nvPr/>
          </p:nvGrpSpPr>
          <p:grpSpPr>
            <a:xfrm>
              <a:off x="1112807" y="2423106"/>
              <a:ext cx="6311616" cy="3958114"/>
              <a:chOff x="1112807" y="2423106"/>
              <a:chExt cx="6311616" cy="3958114"/>
            </a:xfrm>
          </p:grpSpPr>
          <p:cxnSp>
            <p:nvCxnSpPr>
              <p:cNvPr id="101" name="Straight Arrow Connector 100"/>
              <p:cNvCxnSpPr>
                <a:stCxn id="59" idx="4"/>
                <a:endCxn id="49" idx="0"/>
              </p:cNvCxnSpPr>
              <p:nvPr/>
            </p:nvCxnSpPr>
            <p:spPr>
              <a:xfrm rot="16200000" flipH="1">
                <a:off x="1511676" y="3620832"/>
                <a:ext cx="493743" cy="18939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9" name="Group 207"/>
              <p:cNvGrpSpPr/>
              <p:nvPr/>
            </p:nvGrpSpPr>
            <p:grpSpPr>
              <a:xfrm>
                <a:off x="1112807" y="2423106"/>
                <a:ext cx="6311616" cy="3958114"/>
                <a:chOff x="1112807" y="2423106"/>
                <a:chExt cx="6311616" cy="3958114"/>
              </a:xfrm>
            </p:grpSpPr>
            <p:grpSp>
              <p:nvGrpSpPr>
                <p:cNvPr id="10" name="Group 65"/>
                <p:cNvGrpSpPr/>
                <p:nvPr/>
              </p:nvGrpSpPr>
              <p:grpSpPr>
                <a:xfrm>
                  <a:off x="1112807" y="4903892"/>
                  <a:ext cx="5430035" cy="1477328"/>
                  <a:chOff x="1112807" y="4903892"/>
                  <a:chExt cx="5430035" cy="1477328"/>
                </a:xfrm>
              </p:grpSpPr>
              <p:sp>
                <p:nvSpPr>
                  <p:cNvPr id="20" name="Rectangle 19"/>
                  <p:cNvSpPr/>
                  <p:nvPr/>
                </p:nvSpPr>
                <p:spPr>
                  <a:xfrm>
                    <a:off x="1155941" y="4927107"/>
                    <a:ext cx="5271492" cy="996356"/>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1800">
                      <a:solidFill>
                        <a:srgbClr val="FFFFFF"/>
                      </a:solidFill>
                    </a:endParaRPr>
                  </a:p>
                </p:txBody>
              </p:sp>
              <p:sp>
                <p:nvSpPr>
                  <p:cNvPr id="29" name="TextBox 28"/>
                  <p:cNvSpPr txBox="1"/>
                  <p:nvPr/>
                </p:nvSpPr>
                <p:spPr>
                  <a:xfrm>
                    <a:off x="1112807" y="4903892"/>
                    <a:ext cx="5430035" cy="1477328"/>
                  </a:xfrm>
                  <a:prstGeom prst="rect">
                    <a:avLst/>
                  </a:prstGeom>
                  <a:noFill/>
                </p:spPr>
                <p:txBody>
                  <a:bodyPr wrap="square" rtlCol="0">
                    <a:spAutoFit/>
                  </a:bodyPr>
                  <a:lstStyle/>
                  <a:p>
                    <a:pPr algn="l" eaLnBrk="1" hangingPunct="1"/>
                    <a:r>
                      <a:rPr lang="en-US" sz="1800" b="1" dirty="0" smtClean="0">
                        <a:solidFill>
                          <a:srgbClr val="FFFFFF"/>
                        </a:solidFill>
                        <a:effectLst>
                          <a:outerShdw blurRad="38100" dist="38100" dir="2700000" algn="tl">
                            <a:srgbClr val="000000">
                              <a:alpha val="43137"/>
                            </a:srgbClr>
                          </a:outerShdw>
                        </a:effectLst>
                        <a:latin typeface="Arial" pitchFamily="34" charset="0"/>
                        <a:ea typeface="ＭＳ Ｐゴシック" pitchFamily="-106" charset="-128"/>
                        <a:cs typeface="Arial" pitchFamily="34" charset="0"/>
                      </a:rPr>
                      <a:t>Comparison: Bridge Type A vs. Bridge Type B</a:t>
                    </a:r>
                  </a:p>
                  <a:p>
                    <a:pPr marL="173038" algn="l" eaLnBrk="1" hangingPunct="1"/>
                    <a:r>
                      <a:rPr lang="en-US" sz="1800" dirty="0" smtClean="0">
                        <a:solidFill>
                          <a:srgbClr val="FFFFFF"/>
                        </a:solidFill>
                        <a:latin typeface="Calibri"/>
                        <a:ea typeface="ＭＳ Ｐゴシック" pitchFamily="-106" charset="-128"/>
                      </a:rPr>
                      <a:t>Establish relative importance controlling for local variability, climate effects, maintenance, etc. </a:t>
                    </a:r>
                    <a:endParaRPr lang="en-US" sz="1800" dirty="0">
                      <a:solidFill>
                        <a:srgbClr val="000000"/>
                      </a:solidFill>
                      <a:latin typeface="Calibri"/>
                      <a:ea typeface="ＭＳ Ｐゴシック" pitchFamily="-106" charset="-128"/>
                    </a:endParaRPr>
                  </a:p>
                </p:txBody>
              </p:sp>
            </p:grpSp>
            <p:grpSp>
              <p:nvGrpSpPr>
                <p:cNvPr id="11" name="Group 206"/>
                <p:cNvGrpSpPr/>
                <p:nvPr/>
              </p:nvGrpSpPr>
              <p:grpSpPr>
                <a:xfrm>
                  <a:off x="1740098" y="2423106"/>
                  <a:ext cx="5684325" cy="2565042"/>
                  <a:chOff x="1740098" y="2423106"/>
                  <a:chExt cx="5684325" cy="2565042"/>
                </a:xfrm>
              </p:grpSpPr>
              <p:cxnSp>
                <p:nvCxnSpPr>
                  <p:cNvPr id="70" name="Straight Arrow Connector 69"/>
                  <p:cNvCxnSpPr>
                    <a:stCxn id="57" idx="2"/>
                    <a:endCxn id="51" idx="6"/>
                  </p:cNvCxnSpPr>
                  <p:nvPr/>
                </p:nvCxnSpPr>
                <p:spPr>
                  <a:xfrm rot="10800000">
                    <a:off x="2889850" y="2816524"/>
                    <a:ext cx="3822619" cy="58696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58" idx="1"/>
                    <a:endCxn id="51" idx="5"/>
                  </p:cNvCxnSpPr>
                  <p:nvPr/>
                </p:nvCxnSpPr>
                <p:spPr>
                  <a:xfrm rot="16200000" flipV="1">
                    <a:off x="3246176" y="2498761"/>
                    <a:ext cx="784016" cy="1559836"/>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62" idx="0"/>
                    <a:endCxn id="51" idx="4"/>
                  </p:cNvCxnSpPr>
                  <p:nvPr/>
                </p:nvCxnSpPr>
                <p:spPr>
                  <a:xfrm rot="16200000" flipV="1">
                    <a:off x="2325322" y="3372425"/>
                    <a:ext cx="1458313" cy="544917"/>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61" idx="0"/>
                    <a:endCxn id="51" idx="3"/>
                  </p:cNvCxnSpPr>
                  <p:nvPr/>
                </p:nvCxnSpPr>
                <p:spPr>
                  <a:xfrm rot="5400000" flipH="1" flipV="1">
                    <a:off x="2476856" y="2909649"/>
                    <a:ext cx="251893" cy="205939"/>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59" idx="7"/>
                    <a:endCxn id="51" idx="3"/>
                  </p:cNvCxnSpPr>
                  <p:nvPr/>
                </p:nvCxnSpPr>
                <p:spPr>
                  <a:xfrm rot="5400000" flipH="1" flipV="1">
                    <a:off x="2016618" y="2610152"/>
                    <a:ext cx="412634" cy="965673"/>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61" idx="3"/>
                    <a:endCxn id="49" idx="7"/>
                  </p:cNvCxnSpPr>
                  <p:nvPr/>
                </p:nvCxnSpPr>
                <p:spPr>
                  <a:xfrm rot="5400000">
                    <a:off x="1834768" y="3402637"/>
                    <a:ext cx="683540" cy="494097"/>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62" idx="2"/>
                    <a:endCxn id="49" idx="5"/>
                  </p:cNvCxnSpPr>
                  <p:nvPr/>
                </p:nvCxnSpPr>
                <p:spPr>
                  <a:xfrm rot="10800000">
                    <a:off x="1929490" y="4131750"/>
                    <a:ext cx="1289617" cy="341494"/>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58" idx="3"/>
                    <a:endCxn id="48" idx="7"/>
                  </p:cNvCxnSpPr>
                  <p:nvPr/>
                </p:nvCxnSpPr>
                <p:spPr>
                  <a:xfrm rot="5400000">
                    <a:off x="3596831" y="3820041"/>
                    <a:ext cx="830330" cy="812213"/>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57" idx="3"/>
                    <a:endCxn id="48" idx="6"/>
                  </p:cNvCxnSpPr>
                  <p:nvPr/>
                </p:nvCxnSpPr>
                <p:spPr>
                  <a:xfrm rot="5400000">
                    <a:off x="4571848" y="2539256"/>
                    <a:ext cx="1237829" cy="3106579"/>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55" idx="2"/>
                    <a:endCxn id="48" idx="6"/>
                  </p:cNvCxnSpPr>
                  <p:nvPr/>
                </p:nvCxnSpPr>
                <p:spPr>
                  <a:xfrm rot="10800000" flipV="1">
                    <a:off x="3637472" y="3810376"/>
                    <a:ext cx="3313214" cy="901083"/>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53" idx="2"/>
                    <a:endCxn id="48" idx="6"/>
                  </p:cNvCxnSpPr>
                  <p:nvPr/>
                </p:nvCxnSpPr>
                <p:spPr>
                  <a:xfrm rot="10800000">
                    <a:off x="3637472" y="4711461"/>
                    <a:ext cx="2679940" cy="276687"/>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53" idx="0"/>
                    <a:endCxn id="63" idx="5"/>
                  </p:cNvCxnSpPr>
                  <p:nvPr/>
                </p:nvCxnSpPr>
                <p:spPr>
                  <a:xfrm rot="16200000" flipV="1">
                    <a:off x="5517199" y="3980899"/>
                    <a:ext cx="1214672" cy="601415"/>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23" idx="3"/>
                    <a:endCxn id="57" idx="7"/>
                  </p:cNvCxnSpPr>
                  <p:nvPr/>
                </p:nvCxnSpPr>
                <p:spPr>
                  <a:xfrm rot="5400000">
                    <a:off x="7037547" y="2946460"/>
                    <a:ext cx="245875" cy="527877"/>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42" idx="0"/>
                  </p:cNvCxnSpPr>
                  <p:nvPr/>
                </p:nvCxnSpPr>
                <p:spPr>
                  <a:xfrm rot="5400000" flipH="1" flipV="1">
                    <a:off x="5839311" y="3775331"/>
                    <a:ext cx="1145050" cy="581782"/>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42" idx="2"/>
                    <a:endCxn id="58" idx="5"/>
                  </p:cNvCxnSpPr>
                  <p:nvPr/>
                </p:nvCxnSpPr>
                <p:spPr>
                  <a:xfrm rot="10800000">
                    <a:off x="4570597" y="3810983"/>
                    <a:ext cx="1442519" cy="926969"/>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42" idx="1"/>
                    <a:endCxn id="54" idx="5"/>
                  </p:cNvCxnSpPr>
                  <p:nvPr/>
                </p:nvCxnSpPr>
                <p:spPr>
                  <a:xfrm rot="16200000" flipV="1">
                    <a:off x="4179381" y="2802485"/>
                    <a:ext cx="2244697" cy="1485939"/>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58" idx="0"/>
                    <a:endCxn id="43" idx="4"/>
                  </p:cNvCxnSpPr>
                  <p:nvPr/>
                </p:nvCxnSpPr>
                <p:spPr>
                  <a:xfrm rot="16200000" flipV="1">
                    <a:off x="3785629" y="2932911"/>
                    <a:ext cx="1065209" cy="352232"/>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58" idx="7"/>
                    <a:endCxn id="8" idx="3"/>
                  </p:cNvCxnSpPr>
                  <p:nvPr/>
                </p:nvCxnSpPr>
                <p:spPr>
                  <a:xfrm rot="5400000" flipH="1" flipV="1">
                    <a:off x="4348920" y="3042213"/>
                    <a:ext cx="850151" cy="406799"/>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58" idx="7"/>
                    <a:endCxn id="63" idx="2"/>
                  </p:cNvCxnSpPr>
                  <p:nvPr/>
                </p:nvCxnSpPr>
                <p:spPr>
                  <a:xfrm rot="5400000" flipH="1" flipV="1">
                    <a:off x="5071892" y="3102829"/>
                    <a:ext cx="66563" cy="1069154"/>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58" idx="7"/>
                    <a:endCxn id="123" idx="2"/>
                  </p:cNvCxnSpPr>
                  <p:nvPr/>
                </p:nvCxnSpPr>
                <p:spPr>
                  <a:xfrm rot="5400000" flipH="1" flipV="1">
                    <a:off x="5650964" y="1928813"/>
                    <a:ext cx="661506" cy="2822243"/>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stCxn id="62" idx="6"/>
                    <a:endCxn id="63" idx="2"/>
                  </p:cNvCxnSpPr>
                  <p:nvPr/>
                </p:nvCxnSpPr>
                <p:spPr>
                  <a:xfrm flipV="1">
                    <a:off x="3434766" y="3604124"/>
                    <a:ext cx="2204984" cy="86912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stCxn id="8" idx="1"/>
                    <a:endCxn id="54" idx="5"/>
                  </p:cNvCxnSpPr>
                  <p:nvPr/>
                </p:nvCxnSpPr>
                <p:spPr>
                  <a:xfrm rot="16200000" flipV="1">
                    <a:off x="4639510" y="2342356"/>
                    <a:ext cx="257135" cy="418636"/>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stCxn id="8" idx="5"/>
                    <a:endCxn id="57" idx="2"/>
                  </p:cNvCxnSpPr>
                  <p:nvPr/>
                </p:nvCxnSpPr>
                <p:spPr>
                  <a:xfrm rot="16200000" flipH="1">
                    <a:off x="5629704" y="2320720"/>
                    <a:ext cx="582948" cy="1582579"/>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a:stCxn id="43" idx="3"/>
                    <a:endCxn id="61" idx="7"/>
                  </p:cNvCxnSpPr>
                  <p:nvPr/>
                </p:nvCxnSpPr>
                <p:spPr>
                  <a:xfrm rot="5400000">
                    <a:off x="3010848" y="2112598"/>
                    <a:ext cx="620254" cy="148979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48" idx="7"/>
                    <a:endCxn id="43" idx="4"/>
                  </p:cNvCxnSpPr>
                  <p:nvPr/>
                </p:nvCxnSpPr>
                <p:spPr>
                  <a:xfrm rot="5400000" flipH="1" flipV="1">
                    <a:off x="2841558" y="3340753"/>
                    <a:ext cx="2064890" cy="536228"/>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a:stCxn id="8" idx="2"/>
                    <a:endCxn id="61" idx="6"/>
                  </p:cNvCxnSpPr>
                  <p:nvPr/>
                </p:nvCxnSpPr>
                <p:spPr>
                  <a:xfrm rot="10800000" flipV="1">
                    <a:off x="2607664" y="2750388"/>
                    <a:ext cx="2338149" cy="487379"/>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stCxn id="57" idx="2"/>
                    <a:endCxn id="63" idx="6"/>
                  </p:cNvCxnSpPr>
                  <p:nvPr/>
                </p:nvCxnSpPr>
                <p:spPr>
                  <a:xfrm rot="10800000" flipV="1">
                    <a:off x="5855410" y="3403484"/>
                    <a:ext cx="857058" cy="20064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stCxn id="63" idx="2"/>
                    <a:endCxn id="61" idx="6"/>
                  </p:cNvCxnSpPr>
                  <p:nvPr/>
                </p:nvCxnSpPr>
                <p:spPr>
                  <a:xfrm rot="10800000">
                    <a:off x="2607664" y="3237768"/>
                    <a:ext cx="3032087" cy="366356"/>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42" idx="2"/>
                    <a:endCxn id="59" idx="5"/>
                  </p:cNvCxnSpPr>
                  <p:nvPr/>
                </p:nvCxnSpPr>
                <p:spPr>
                  <a:xfrm rot="10800000">
                    <a:off x="1740099" y="3439601"/>
                    <a:ext cx="4273016" cy="1298351"/>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58" idx="2"/>
                    <a:endCxn id="49" idx="6"/>
                  </p:cNvCxnSpPr>
                  <p:nvPr/>
                </p:nvCxnSpPr>
                <p:spPr>
                  <a:xfrm rot="10800000" flipV="1">
                    <a:off x="1961073" y="3740835"/>
                    <a:ext cx="2425447" cy="320768"/>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42" idx="7"/>
                    <a:endCxn id="55" idx="3"/>
                  </p:cNvCxnSpPr>
                  <p:nvPr/>
                </p:nvCxnSpPr>
                <p:spPr>
                  <a:xfrm rot="5400000" flipH="1" flipV="1">
                    <a:off x="6196091" y="3881626"/>
                    <a:ext cx="787279" cy="785077"/>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stCxn id="63" idx="6"/>
                    <a:endCxn id="55" idx="2"/>
                  </p:cNvCxnSpPr>
                  <p:nvPr/>
                </p:nvCxnSpPr>
                <p:spPr>
                  <a:xfrm>
                    <a:off x="5855410" y="3604124"/>
                    <a:ext cx="1095276" cy="206253"/>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a:stCxn id="8" idx="5"/>
                  </p:cNvCxnSpPr>
                  <p:nvPr/>
                </p:nvCxnSpPr>
                <p:spPr>
                  <a:xfrm rot="16200000" flipH="1">
                    <a:off x="5515028" y="2435396"/>
                    <a:ext cx="992339" cy="1762617"/>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61" idx="6"/>
                    <a:endCxn id="123" idx="2"/>
                  </p:cNvCxnSpPr>
                  <p:nvPr/>
                </p:nvCxnSpPr>
                <p:spPr>
                  <a:xfrm flipV="1">
                    <a:off x="2607663" y="3009181"/>
                    <a:ext cx="4785176" cy="228587"/>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grpSp>
        </p:grpSp>
        <p:cxnSp>
          <p:nvCxnSpPr>
            <p:cNvPr id="67" name="Straight Connector 8"/>
            <p:cNvCxnSpPr/>
            <p:nvPr/>
          </p:nvCxnSpPr>
          <p:spPr>
            <a:xfrm rot="5400000">
              <a:off x="992042" y="5529534"/>
              <a:ext cx="56934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2"/>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rasta:9.2:Applications (Mac OS 9):Microsoft Office 98:Templates:Blank Presentation</Template>
  <TotalTime>3762</TotalTime>
  <Words>999</Words>
  <Application>Microsoft Office PowerPoint</Application>
  <PresentationFormat>On-screen Show (4:3)</PresentationFormat>
  <Paragraphs>172</Paragraphs>
  <Slides>17</Slides>
  <Notes>10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Blank Presentation</vt:lpstr>
      <vt:lpstr>Default Design</vt:lpstr>
      <vt:lpstr>Bitmap Image</vt:lpstr>
      <vt:lpstr>FHWA  Update   2011 VOBug Meeting Helena, MT</vt:lpstr>
      <vt:lpstr>FHWA Bridge Program Priorities</vt:lpstr>
      <vt:lpstr>Every Day Counts (EDC) Initiative </vt:lpstr>
      <vt:lpstr>Every Day Counts (EDC) Technologies</vt:lpstr>
      <vt:lpstr>Long-Term Bridge Performance (LTBP) Program </vt:lpstr>
      <vt:lpstr>Slide 6</vt:lpstr>
      <vt:lpstr>Reference Bridge and Supporting Cluster</vt:lpstr>
      <vt:lpstr>Multiple Clusters of Similar Bridges</vt:lpstr>
      <vt:lpstr>Clusters of Different Bridge Types</vt:lpstr>
      <vt:lpstr>LTBPP – Next Steps before Execution Phase</vt:lpstr>
      <vt:lpstr>Latest Highway Bill Proposal</vt:lpstr>
      <vt:lpstr>Implementation of FHWA NBIS Program Oversight Procedures </vt:lpstr>
      <vt:lpstr>FHWA Memorandums Under Development</vt:lpstr>
      <vt:lpstr>NBIS Oversight </vt:lpstr>
      <vt:lpstr>FHWA/NHI Bridge Design and Analysis Training Courses</vt:lpstr>
      <vt:lpstr>FHWA/NHI Bridge Design and Analysis Training Courses</vt:lpstr>
      <vt:lpstr>Concluding Thoughts   </vt:lpstr>
    </vt:vector>
  </TitlesOfParts>
  <Company>WB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Steven Kupper</dc:creator>
  <cp:lastModifiedBy>thomas.saad</cp:lastModifiedBy>
  <cp:revision>319</cp:revision>
  <dcterms:created xsi:type="dcterms:W3CDTF">2004-03-03T18:56:31Z</dcterms:created>
  <dcterms:modified xsi:type="dcterms:W3CDTF">2011-08-03T16:27:31Z</dcterms:modified>
</cp:coreProperties>
</file>