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handoutMasterIdLst>
    <p:handoutMasterId r:id="rId25"/>
  </p:handoutMasterIdLst>
  <p:sldIdLst>
    <p:sldId id="256" r:id="rId2"/>
    <p:sldId id="290" r:id="rId3"/>
    <p:sldId id="289" r:id="rId4"/>
    <p:sldId id="265" r:id="rId5"/>
    <p:sldId id="266" r:id="rId6"/>
    <p:sldId id="274" r:id="rId7"/>
    <p:sldId id="273" r:id="rId8"/>
    <p:sldId id="277" r:id="rId9"/>
    <p:sldId id="278" r:id="rId10"/>
    <p:sldId id="280" r:id="rId11"/>
    <p:sldId id="261" r:id="rId12"/>
    <p:sldId id="279" r:id="rId13"/>
    <p:sldId id="272" r:id="rId14"/>
    <p:sldId id="281" r:id="rId15"/>
    <p:sldId id="282" r:id="rId16"/>
    <p:sldId id="283" r:id="rId17"/>
    <p:sldId id="284" r:id="rId18"/>
    <p:sldId id="285" r:id="rId19"/>
    <p:sldId id="286" r:id="rId20"/>
    <p:sldId id="287" r:id="rId21"/>
    <p:sldId id="271"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6C5"/>
    <a:srgbClr val="025287"/>
    <a:srgbClr val="CAE9FE"/>
    <a:srgbClr val="B8E2FE"/>
    <a:srgbClr val="E25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91" autoAdjust="0"/>
    <p:restoredTop sz="44527" autoAdjust="0"/>
  </p:normalViewPr>
  <p:slideViewPr>
    <p:cSldViewPr snapToGrid="0">
      <p:cViewPr varScale="1">
        <p:scale>
          <a:sx n="28" d="100"/>
          <a:sy n="28" d="100"/>
        </p:scale>
        <p:origin x="2022"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ABD81C-FBC0-4261-B3C0-35504D82B1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1B66127-E015-43A3-B8ED-C4587FD7EC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6CA43A-92A8-4E26-9AE9-701F1A589BB2}" type="datetimeFigureOut">
              <a:rPr lang="en-US" smtClean="0"/>
              <a:t>8/2/2022</a:t>
            </a:fld>
            <a:endParaRPr lang="en-US"/>
          </a:p>
        </p:txBody>
      </p:sp>
      <p:sp>
        <p:nvSpPr>
          <p:cNvPr id="4" name="Footer Placeholder 3">
            <a:extLst>
              <a:ext uri="{FF2B5EF4-FFF2-40B4-BE49-F238E27FC236}">
                <a16:creationId xmlns:a16="http://schemas.microsoft.com/office/drawing/2014/main" id="{9AA465E0-96CE-4C08-8A66-3B2CB54B94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4038DB-EDA2-4740-9A96-922B307944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700BAE-3176-4009-B5E3-D33075E517CB}" type="slidenum">
              <a:rPr lang="en-US" smtClean="0"/>
              <a:t>‹#›</a:t>
            </a:fld>
            <a:endParaRPr lang="en-US"/>
          </a:p>
        </p:txBody>
      </p:sp>
    </p:spTree>
    <p:extLst>
      <p:ext uri="{BB962C8B-B14F-4D97-AF65-F5344CB8AC3E}">
        <p14:creationId xmlns:p14="http://schemas.microsoft.com/office/powerpoint/2010/main" val="1233831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44A67-3329-41B0-AA44-9DEBEB167F37}" type="datetimeFigureOut">
              <a:rPr lang="en-US" smtClean="0"/>
              <a:t>8/2/2022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5D4C7-B616-40DE-A24A-2E3546C2BA67}" type="slidenum">
              <a:rPr lang="en-US" smtClean="0"/>
              <a:t>‹#›</a:t>
            </a:fld>
            <a:endParaRPr lang="en-US"/>
          </a:p>
        </p:txBody>
      </p:sp>
    </p:spTree>
    <p:extLst>
      <p:ext uri="{BB962C8B-B14F-4D97-AF65-F5344CB8AC3E}">
        <p14:creationId xmlns:p14="http://schemas.microsoft.com/office/powerpoint/2010/main" val="229778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t>
            </a:r>
            <a:r>
              <a:rPr lang="en-US" dirty="0" err="1"/>
              <a:t>BrDR</a:t>
            </a:r>
            <a:r>
              <a:rPr lang="en-US" dirty="0"/>
              <a:t> as much as possible for load rating inventory</a:t>
            </a:r>
          </a:p>
          <a:p>
            <a:r>
              <a:rPr lang="en-US" dirty="0"/>
              <a:t>-Right when I was starting, our resident expert was retiring. Left a big gap, we were left to navigate how to upgrade – now looking at the </a:t>
            </a:r>
            <a:r>
              <a:rPr lang="en-US" dirty="0" err="1"/>
              <a:t>ArcTool</a:t>
            </a:r>
            <a:r>
              <a:rPr lang="en-US" dirty="0"/>
              <a:t> to help with that. That’s why I’m here – talk about how we’re starting to use it </a:t>
            </a:r>
          </a:p>
        </p:txBody>
      </p:sp>
      <p:sp>
        <p:nvSpPr>
          <p:cNvPr id="4" name="Slide Number Placeholder 3"/>
          <p:cNvSpPr>
            <a:spLocks noGrp="1"/>
          </p:cNvSpPr>
          <p:nvPr>
            <p:ph type="sldNum" sz="quarter" idx="5"/>
          </p:nvPr>
        </p:nvSpPr>
        <p:spPr/>
        <p:txBody>
          <a:bodyPr/>
          <a:lstStyle/>
          <a:p>
            <a:fld id="{BD75D4C7-B616-40DE-A24A-2E3546C2BA67}" type="slidenum">
              <a:rPr lang="en-US" smtClean="0"/>
              <a:t>1</a:t>
            </a:fld>
            <a:endParaRPr lang="en-US"/>
          </a:p>
        </p:txBody>
      </p:sp>
    </p:spTree>
    <p:extLst>
      <p:ext uri="{BB962C8B-B14F-4D97-AF65-F5344CB8AC3E}">
        <p14:creationId xmlns:p14="http://schemas.microsoft.com/office/powerpoint/2010/main" val="272608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thoughts are that it will be easier </a:t>
            </a:r>
            <a:r>
              <a:rPr lang="en-US" dirty="0" err="1"/>
              <a:t>filekeeping</a:t>
            </a:r>
            <a:r>
              <a:rPr lang="en-US" dirty="0"/>
              <a:t> to separate out by structure type</a:t>
            </a:r>
          </a:p>
        </p:txBody>
      </p:sp>
      <p:sp>
        <p:nvSpPr>
          <p:cNvPr id="4" name="Slide Number Placeholder 3"/>
          <p:cNvSpPr>
            <a:spLocks noGrp="1"/>
          </p:cNvSpPr>
          <p:nvPr>
            <p:ph type="sldNum" sz="quarter" idx="5"/>
          </p:nvPr>
        </p:nvSpPr>
        <p:spPr/>
        <p:txBody>
          <a:bodyPr/>
          <a:lstStyle/>
          <a:p>
            <a:fld id="{BD75D4C7-B616-40DE-A24A-2E3546C2BA67}" type="slidenum">
              <a:rPr lang="en-US" smtClean="0"/>
              <a:t>10</a:t>
            </a:fld>
            <a:endParaRPr lang="en-US"/>
          </a:p>
        </p:txBody>
      </p:sp>
    </p:spTree>
    <p:extLst>
      <p:ext uri="{BB962C8B-B14F-4D97-AF65-F5344CB8AC3E}">
        <p14:creationId xmlns:p14="http://schemas.microsoft.com/office/powerpoint/2010/main" val="104564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had datasets of representative structures, analysis templates and file structure set up, we were ready to fire up the </a:t>
            </a:r>
            <a:r>
              <a:rPr lang="en-US" dirty="0" err="1"/>
              <a:t>ARCTool</a:t>
            </a:r>
            <a:r>
              <a:rPr lang="en-US" dirty="0"/>
              <a:t>. A few highlights of steps that needed to be done - this is included in the tutorial and I think </a:t>
            </a:r>
            <a:r>
              <a:rPr lang="en-US" dirty="0" err="1"/>
              <a:t>Promiles</a:t>
            </a:r>
            <a:r>
              <a:rPr lang="en-US" dirty="0"/>
              <a:t> will be running through this in example, but I just wanted to highlight a few steps at the beginning. </a:t>
            </a:r>
          </a:p>
          <a:p>
            <a:endParaRPr lang="en-US" dirty="0"/>
          </a:p>
          <a:p>
            <a:r>
              <a:rPr lang="en-US" dirty="0"/>
              <a:t>Need to make sure all versions you want </a:t>
            </a:r>
            <a:r>
              <a:rPr lang="en-US" dirty="0" err="1"/>
              <a:t>ArcTool</a:t>
            </a:r>
            <a:r>
              <a:rPr lang="en-US" dirty="0"/>
              <a:t> to generate and store results for are installed on your computer. For example – we were using 7.1 in production, I was testing 7.2. I was starting from scratch (blank database) and has to generate results for both versions, so I had to make sure my computer had both 7.1 and 7.2 installed.</a:t>
            </a:r>
          </a:p>
          <a:p>
            <a:endParaRPr lang="en-US" dirty="0"/>
          </a:p>
          <a:p>
            <a:r>
              <a:rPr lang="en-US" dirty="0"/>
              <a:t>Update </a:t>
            </a:r>
            <a:r>
              <a:rPr lang="en-US" dirty="0" err="1"/>
              <a:t>ARCTool</a:t>
            </a:r>
            <a:r>
              <a:rPr lang="en-US" dirty="0"/>
              <a:t> settings with database info so that </a:t>
            </a:r>
            <a:r>
              <a:rPr lang="en-US" dirty="0" err="1"/>
              <a:t>ArcTool</a:t>
            </a:r>
            <a:r>
              <a:rPr lang="en-US" dirty="0"/>
              <a:t> can find and import analysis settings</a:t>
            </a:r>
          </a:p>
          <a:p>
            <a:r>
              <a:rPr lang="en-US" dirty="0"/>
              <a:t>     - This got a little tricky trying to sort out the databases – every time we download a new version, it has to go through ISD. A copy is taken of the oracle database and migrated to be used as a test database – ISD usually works their magic. For future, I’m understanding I can request to download the SQL database that comes with the software to avoid the test oracle database/conversion. </a:t>
            </a:r>
          </a:p>
          <a:p>
            <a:endParaRPr lang="en-US" dirty="0"/>
          </a:p>
          <a:p>
            <a:r>
              <a:rPr lang="en-US" dirty="0"/>
              <a:t>**Another thing to note – when downloading new version, have to request from ISD to select the </a:t>
            </a:r>
            <a:r>
              <a:rPr lang="en-US" dirty="0" err="1"/>
              <a:t>ARCTool</a:t>
            </a:r>
            <a:r>
              <a:rPr lang="en-US" dirty="0"/>
              <a:t> option in the download </a:t>
            </a:r>
          </a:p>
        </p:txBody>
      </p:sp>
      <p:sp>
        <p:nvSpPr>
          <p:cNvPr id="4" name="Slide Number Placeholder 3"/>
          <p:cNvSpPr>
            <a:spLocks noGrp="1"/>
          </p:cNvSpPr>
          <p:nvPr>
            <p:ph type="sldNum" sz="quarter" idx="5"/>
          </p:nvPr>
        </p:nvSpPr>
        <p:spPr/>
        <p:txBody>
          <a:bodyPr/>
          <a:lstStyle/>
          <a:p>
            <a:fld id="{BD75D4C7-B616-40DE-A24A-2E3546C2BA67}" type="slidenum">
              <a:rPr lang="en-US" smtClean="0"/>
              <a:t>11</a:t>
            </a:fld>
            <a:endParaRPr lang="en-US"/>
          </a:p>
        </p:txBody>
      </p:sp>
    </p:spTree>
    <p:extLst>
      <p:ext uri="{BB962C8B-B14F-4D97-AF65-F5344CB8AC3E}">
        <p14:creationId xmlns:p14="http://schemas.microsoft.com/office/powerpoint/2010/main" val="1025086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Goes back to the back-up database. When a new version is downloaded, </a:t>
            </a:r>
            <a:r>
              <a:rPr lang="en-US" dirty="0" err="1"/>
              <a:t>ArcTool</a:t>
            </a:r>
            <a:r>
              <a:rPr lang="en-US" dirty="0"/>
              <a:t> database is empty.</a:t>
            </a:r>
          </a:p>
          <a:p>
            <a:endParaRPr lang="en-US" dirty="0"/>
          </a:p>
          <a:p>
            <a:r>
              <a:rPr lang="en-US" dirty="0"/>
              <a:t>For example: when we go to 7.3, I can replace the blank database with the one I have filed that has stored results for 7.1 and 7.2. The idea is that we don’t need to start from scratch again when testing the next version upgrade. Can continue building on the database by copying and pasting to move around  </a:t>
            </a:r>
          </a:p>
          <a:p>
            <a:endParaRPr lang="en-US" dirty="0"/>
          </a:p>
          <a:p>
            <a:r>
              <a:rPr lang="en-US" dirty="0"/>
              <a:t>I can see this taking some good file management (probably back-ups to the back-up to restore in case the wrong database inadvertently gets overwritten)</a:t>
            </a:r>
          </a:p>
        </p:txBody>
      </p:sp>
      <p:sp>
        <p:nvSpPr>
          <p:cNvPr id="4" name="Slide Number Placeholder 3"/>
          <p:cNvSpPr>
            <a:spLocks noGrp="1"/>
          </p:cNvSpPr>
          <p:nvPr>
            <p:ph type="sldNum" sz="quarter" idx="5"/>
          </p:nvPr>
        </p:nvSpPr>
        <p:spPr/>
        <p:txBody>
          <a:bodyPr/>
          <a:lstStyle/>
          <a:p>
            <a:fld id="{BD75D4C7-B616-40DE-A24A-2E3546C2BA67}" type="slidenum">
              <a:rPr lang="en-US" smtClean="0"/>
              <a:t>12</a:t>
            </a:fld>
            <a:endParaRPr lang="en-US"/>
          </a:p>
        </p:txBody>
      </p:sp>
    </p:spTree>
    <p:extLst>
      <p:ext uri="{BB962C8B-B14F-4D97-AF65-F5344CB8AC3E}">
        <p14:creationId xmlns:p14="http://schemas.microsoft.com/office/powerpoint/2010/main" val="173994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t>
            </a:r>
            <a:r>
              <a:rPr lang="en-US" dirty="0" err="1"/>
              <a:t>ArcTool</a:t>
            </a:r>
            <a:r>
              <a:rPr lang="en-US" dirty="0"/>
              <a:t> scans and imports analysis templates</a:t>
            </a:r>
          </a:p>
          <a:p>
            <a:endParaRPr lang="en-US" dirty="0"/>
          </a:p>
          <a:p>
            <a:r>
              <a:rPr lang="en-US" dirty="0"/>
              <a:t>Created datasets in </a:t>
            </a:r>
            <a:r>
              <a:rPr lang="en-US" dirty="0" err="1"/>
              <a:t>ARCTool</a:t>
            </a:r>
            <a:r>
              <a:rPr lang="en-US" dirty="0"/>
              <a:t> that corresponded to our file structure – i.e. structure type, methodology, version. For example, this is for PS concrete bridges, LRFR analysis in v7.1</a:t>
            </a:r>
          </a:p>
          <a:p>
            <a:endParaRPr lang="en-US" dirty="0"/>
          </a:p>
          <a:p>
            <a:r>
              <a:rPr lang="en-US" dirty="0"/>
              <a:t>Naming convention is intentional – dataset, version results are run in, methodology</a:t>
            </a:r>
          </a:p>
          <a:p>
            <a:endParaRPr lang="en-US" dirty="0"/>
          </a:p>
          <a:p>
            <a:r>
              <a:rPr lang="en-US" dirty="0"/>
              <a:t>Select the Analysis Template – LRFR template</a:t>
            </a:r>
          </a:p>
          <a:p>
            <a:r>
              <a:rPr lang="en-US" dirty="0"/>
              <a:t>Find bridge .xml folder</a:t>
            </a:r>
          </a:p>
          <a:p>
            <a:r>
              <a:rPr lang="en-US" dirty="0"/>
              <a:t>    **side note – noticed this may need to be local folder (had to copy to desktop rather than point to shared drive)</a:t>
            </a:r>
          </a:p>
          <a:p>
            <a:endParaRPr lang="en-US" dirty="0"/>
          </a:p>
          <a:p>
            <a:r>
              <a:rPr lang="en-US" dirty="0"/>
              <a:t>Select “Generate” – starts running analysis and storing generated results</a:t>
            </a:r>
          </a:p>
          <a:p>
            <a:endParaRPr lang="en-US" dirty="0"/>
          </a:p>
          <a:p>
            <a:r>
              <a:rPr lang="en-US" dirty="0"/>
              <a:t>Level 3 Analysis – in-depth comparison (deal load, live load, capacity), don’t plan to select this as default. Only for specific bridges that are determined to need more in-depth analysis</a:t>
            </a:r>
          </a:p>
        </p:txBody>
      </p:sp>
      <p:sp>
        <p:nvSpPr>
          <p:cNvPr id="4" name="Slide Number Placeholder 3"/>
          <p:cNvSpPr>
            <a:spLocks noGrp="1"/>
          </p:cNvSpPr>
          <p:nvPr>
            <p:ph type="sldNum" sz="quarter" idx="5"/>
          </p:nvPr>
        </p:nvSpPr>
        <p:spPr/>
        <p:txBody>
          <a:bodyPr/>
          <a:lstStyle/>
          <a:p>
            <a:fld id="{BD75D4C7-B616-40DE-A24A-2E3546C2BA67}" type="slidenum">
              <a:rPr lang="en-US" smtClean="0"/>
              <a:t>13</a:t>
            </a:fld>
            <a:endParaRPr lang="en-US"/>
          </a:p>
        </p:txBody>
      </p:sp>
    </p:spTree>
    <p:extLst>
      <p:ext uri="{BB962C8B-B14F-4D97-AF65-F5344CB8AC3E}">
        <p14:creationId xmlns:p14="http://schemas.microsoft.com/office/powerpoint/2010/main" val="1272049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specific example for that same dataset (PS concrete bridges, LRFR analysis) but in version 7.2</a:t>
            </a:r>
          </a:p>
          <a:p>
            <a:endParaRPr lang="en-US" dirty="0"/>
          </a:p>
          <a:p>
            <a:r>
              <a:rPr lang="en-US" dirty="0"/>
              <a:t>“Create From” option – Set </a:t>
            </a:r>
            <a:r>
              <a:rPr lang="en-US" dirty="0" err="1"/>
              <a:t>BrDR</a:t>
            </a:r>
            <a:r>
              <a:rPr lang="en-US" dirty="0"/>
              <a:t> to v7.2 and “Generate”</a:t>
            </a:r>
          </a:p>
          <a:p>
            <a:endParaRPr lang="en-US" dirty="0"/>
          </a:p>
          <a:p>
            <a:r>
              <a:rPr lang="en-US" dirty="0"/>
              <a:t>Moving forward, this is where we could do the same for v7.3, 7.4, etc. This is also where you can append and generate results for additional bridges. (will be compatible with next version)</a:t>
            </a:r>
          </a:p>
          <a:p>
            <a:endParaRPr lang="en-US" dirty="0"/>
          </a:p>
          <a:p>
            <a:endParaRPr lang="en-US" dirty="0"/>
          </a:p>
        </p:txBody>
      </p:sp>
      <p:sp>
        <p:nvSpPr>
          <p:cNvPr id="4" name="Slide Number Placeholder 3"/>
          <p:cNvSpPr>
            <a:spLocks noGrp="1"/>
          </p:cNvSpPr>
          <p:nvPr>
            <p:ph type="sldNum" sz="quarter" idx="5"/>
          </p:nvPr>
        </p:nvSpPr>
        <p:spPr/>
        <p:txBody>
          <a:bodyPr/>
          <a:lstStyle/>
          <a:p>
            <a:fld id="{BD75D4C7-B616-40DE-A24A-2E3546C2BA67}" type="slidenum">
              <a:rPr lang="en-US" smtClean="0"/>
              <a:t>14</a:t>
            </a:fld>
            <a:endParaRPr lang="en-US"/>
          </a:p>
        </p:txBody>
      </p:sp>
    </p:spTree>
    <p:extLst>
      <p:ext uri="{BB962C8B-B14F-4D97-AF65-F5344CB8AC3E}">
        <p14:creationId xmlns:p14="http://schemas.microsoft.com/office/powerpoint/2010/main" val="278603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highlight>
                  <a:srgbClr val="00FF00"/>
                </a:highlight>
              </a:rPr>
              <a:t>Once results were generated – </a:t>
            </a:r>
          </a:p>
          <a:p>
            <a:r>
              <a:rPr lang="en-US" dirty="0">
                <a:solidFill>
                  <a:srgbClr val="FF0000"/>
                </a:solidFill>
                <a:highlight>
                  <a:srgbClr val="00FF00"/>
                </a:highlight>
              </a:rPr>
              <a:t>Ctr + Click to select/highlight both datasets (first selection is Dataset 1, second is Dataset 2) (did not set benchmark) – Compare</a:t>
            </a:r>
          </a:p>
          <a:p>
            <a:endParaRPr lang="en-US" dirty="0">
              <a:solidFill>
                <a:srgbClr val="FF0000"/>
              </a:solidFill>
              <a:highlight>
                <a:srgbClr val="00FF00"/>
              </a:highlight>
            </a:endParaRPr>
          </a:p>
          <a:p>
            <a:r>
              <a:rPr lang="en-US" dirty="0">
                <a:solidFill>
                  <a:srgbClr val="FF0000"/>
                </a:solidFill>
                <a:highlight>
                  <a:srgbClr val="00FF00"/>
                </a:highlight>
              </a:rPr>
              <a:t>Set tolerance at 5% - still something we’ll be working on fine-tuning for state preference/sensitivity – may consider making smaller for SU7 ratings that barely squeeze by</a:t>
            </a:r>
          </a:p>
          <a:p>
            <a:endParaRPr lang="en-US" dirty="0">
              <a:solidFill>
                <a:srgbClr val="FF0000"/>
              </a:solidFill>
              <a:highlight>
                <a:srgbClr val="00FF00"/>
              </a:highlight>
            </a:endParaRPr>
          </a:p>
          <a:p>
            <a:r>
              <a:rPr lang="en-US" dirty="0">
                <a:solidFill>
                  <a:srgbClr val="FF0000"/>
                </a:solidFill>
                <a:highlight>
                  <a:srgbClr val="00FF00"/>
                </a:highlight>
              </a:rPr>
              <a:t>Run Comparison Level 1</a:t>
            </a:r>
          </a:p>
          <a:p>
            <a:endParaRPr lang="en-US" dirty="0">
              <a:solidFill>
                <a:srgbClr val="FF0000"/>
              </a:solidFill>
              <a:highlight>
                <a:srgbClr val="00FF00"/>
              </a:highlight>
            </a:endParaRPr>
          </a:p>
          <a:p>
            <a:r>
              <a:rPr lang="en-US" dirty="0">
                <a:solidFill>
                  <a:srgbClr val="FF0000"/>
                </a:solidFill>
                <a:highlight>
                  <a:srgbClr val="00FF00"/>
                </a:highlight>
              </a:rPr>
              <a:t>**RF or DR tolerance is used to flag Level 1 or 2 analysis- Capacity, DL, LL tolerances are only applicable to Level 3</a:t>
            </a:r>
          </a:p>
        </p:txBody>
      </p:sp>
      <p:sp>
        <p:nvSpPr>
          <p:cNvPr id="4" name="Slide Number Placeholder 3"/>
          <p:cNvSpPr>
            <a:spLocks noGrp="1"/>
          </p:cNvSpPr>
          <p:nvPr>
            <p:ph type="sldNum" sz="quarter" idx="5"/>
          </p:nvPr>
        </p:nvSpPr>
        <p:spPr/>
        <p:txBody>
          <a:bodyPr/>
          <a:lstStyle/>
          <a:p>
            <a:fld id="{BD75D4C7-B616-40DE-A24A-2E3546C2BA67}" type="slidenum">
              <a:rPr lang="en-US" smtClean="0"/>
              <a:t>15</a:t>
            </a:fld>
            <a:endParaRPr lang="en-US"/>
          </a:p>
        </p:txBody>
      </p:sp>
    </p:spTree>
    <p:extLst>
      <p:ext uri="{BB962C8B-B14F-4D97-AF65-F5344CB8AC3E}">
        <p14:creationId xmlns:p14="http://schemas.microsoft.com/office/powerpoint/2010/main" val="794365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rundown on Comparison Levels:</a:t>
            </a:r>
          </a:p>
          <a:p>
            <a:r>
              <a:rPr lang="en-US" dirty="0"/>
              <a:t>Level 1 – controlling rating at bridge level</a:t>
            </a:r>
          </a:p>
          <a:p>
            <a:r>
              <a:rPr lang="en-US" dirty="0"/>
              <a:t>Level 2 – controlling rating for each member alternative</a:t>
            </a:r>
          </a:p>
          <a:p>
            <a:r>
              <a:rPr lang="en-US" dirty="0"/>
              <a:t>Level 3 – point of interest; in-depth comparison (dead load, live load, capacity)</a:t>
            </a:r>
          </a:p>
          <a:p>
            <a:endParaRPr lang="en-US" dirty="0"/>
          </a:p>
          <a:p>
            <a:endParaRPr lang="en-US" dirty="0"/>
          </a:p>
          <a:p>
            <a:r>
              <a:rPr lang="en-US" dirty="0"/>
              <a:t>Notice Dataset 1 and 2</a:t>
            </a:r>
          </a:p>
          <a:p>
            <a:endParaRPr lang="en-US" dirty="0"/>
          </a:p>
          <a:p>
            <a:r>
              <a:rPr lang="en-US" dirty="0"/>
              <a:t>Can toggle filters to display all within, all outside, comparison failures, all</a:t>
            </a:r>
          </a:p>
          <a:p>
            <a:endParaRPr lang="en-US" dirty="0"/>
          </a:p>
          <a:p>
            <a:r>
              <a:rPr lang="en-US" dirty="0"/>
              <a:t>Can export display to SCV – caution that it will export what is displayed. For example…</a:t>
            </a:r>
          </a:p>
          <a:p>
            <a:endParaRPr lang="en-US" dirty="0"/>
          </a:p>
        </p:txBody>
      </p:sp>
      <p:sp>
        <p:nvSpPr>
          <p:cNvPr id="4" name="Slide Number Placeholder 3"/>
          <p:cNvSpPr>
            <a:spLocks noGrp="1"/>
          </p:cNvSpPr>
          <p:nvPr>
            <p:ph type="sldNum" sz="quarter" idx="5"/>
          </p:nvPr>
        </p:nvSpPr>
        <p:spPr/>
        <p:txBody>
          <a:bodyPr/>
          <a:lstStyle/>
          <a:p>
            <a:fld id="{BD75D4C7-B616-40DE-A24A-2E3546C2BA67}" type="slidenum">
              <a:rPr lang="en-US" smtClean="0"/>
              <a:t>16</a:t>
            </a:fld>
            <a:endParaRPr lang="en-US"/>
          </a:p>
        </p:txBody>
      </p:sp>
    </p:spTree>
    <p:extLst>
      <p:ext uri="{BB962C8B-B14F-4D97-AF65-F5344CB8AC3E}">
        <p14:creationId xmlns:p14="http://schemas.microsoft.com/office/powerpoint/2010/main" val="2840372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two tabs on bottom – I like to export all for documentation purposes. Also like to narrow down and export out-of-tolerance results; combine into one excel spreadsheet and file in that file location that was set up earlier.</a:t>
            </a:r>
          </a:p>
          <a:p>
            <a:endParaRPr lang="en-US" dirty="0"/>
          </a:p>
          <a:p>
            <a:endParaRPr lang="en-US" dirty="0"/>
          </a:p>
          <a:p>
            <a:r>
              <a:rPr lang="en-US" dirty="0"/>
              <a:t>42 out of 171 bridges had out of tolerance level 1 results; all related to Service I Permit Stress for </a:t>
            </a:r>
            <a:r>
              <a:rPr lang="en-US" dirty="0" err="1"/>
              <a:t>Evs</a:t>
            </a:r>
            <a:endParaRPr lang="en-US" dirty="0"/>
          </a:p>
          <a:p>
            <a:r>
              <a:rPr lang="en-US" dirty="0"/>
              <a:t>    - additional 6 bridges with different controlling location, results not outside of tolerance</a:t>
            </a:r>
          </a:p>
          <a:p>
            <a:endParaRPr lang="en-US" dirty="0"/>
          </a:p>
          <a:p>
            <a:r>
              <a:rPr lang="en-US" dirty="0"/>
              <a:t>All Level 1 discrepancies were related to multi-lane </a:t>
            </a:r>
            <a:r>
              <a:rPr lang="en-US" dirty="0" err="1"/>
              <a:t>Evs</a:t>
            </a:r>
            <a:r>
              <a:rPr lang="en-US" dirty="0"/>
              <a:t>, noticed that all had different controlling limit states between versions, of which optional Service I was common link (permit stress). Service I is not evaluated/reported for routine ratings because </a:t>
            </a:r>
            <a:r>
              <a:rPr lang="en-US" dirty="0" err="1"/>
              <a:t>Evs</a:t>
            </a:r>
            <a:r>
              <a:rPr lang="en-US" dirty="0"/>
              <a:t> are actually a legal load (the limit state check is only for permit loads; is optional). This is something that we’ll probably want to follow-up with and dive into for permitting related impact (limited use of </a:t>
            </a:r>
            <a:r>
              <a:rPr lang="en-US" dirty="0" err="1"/>
              <a:t>BrDR</a:t>
            </a:r>
            <a:r>
              <a:rPr lang="en-US" dirty="0"/>
              <a:t> for permitting operations right now) – will not affect regular inventory routine ratings. No posting impact. Not of major concern to upgrade</a:t>
            </a:r>
          </a:p>
        </p:txBody>
      </p:sp>
      <p:sp>
        <p:nvSpPr>
          <p:cNvPr id="4" name="Slide Number Placeholder 3"/>
          <p:cNvSpPr>
            <a:spLocks noGrp="1"/>
          </p:cNvSpPr>
          <p:nvPr>
            <p:ph type="sldNum" sz="quarter" idx="5"/>
          </p:nvPr>
        </p:nvSpPr>
        <p:spPr/>
        <p:txBody>
          <a:bodyPr/>
          <a:lstStyle/>
          <a:p>
            <a:fld id="{BD75D4C7-B616-40DE-A24A-2E3546C2BA67}" type="slidenum">
              <a:rPr lang="en-US" smtClean="0"/>
              <a:t>17</a:t>
            </a:fld>
            <a:endParaRPr lang="en-US"/>
          </a:p>
        </p:txBody>
      </p:sp>
    </p:spTree>
    <p:extLst>
      <p:ext uri="{BB962C8B-B14F-4D97-AF65-F5344CB8AC3E}">
        <p14:creationId xmlns:p14="http://schemas.microsoft.com/office/powerpoint/2010/main" val="2922175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2 – this is member alternative level – notice that superstructure definition/member name is a column now</a:t>
            </a:r>
          </a:p>
          <a:p>
            <a:endParaRPr lang="en-US" dirty="0"/>
          </a:p>
          <a:p>
            <a:r>
              <a:rPr lang="en-US" dirty="0"/>
              <a:t>42 had out of tolerance level 2 results – as expected, most of those were related to Service I Permit Stress for multi-lane </a:t>
            </a:r>
            <a:r>
              <a:rPr lang="en-US" dirty="0" err="1"/>
              <a:t>Evs</a:t>
            </a:r>
            <a:r>
              <a:rPr lang="en-US" dirty="0"/>
              <a:t>. One bridge had different controlling shear locations for EVS (didn’t control overall bridge rating; didn’t show up in Level 1 results)</a:t>
            </a:r>
          </a:p>
          <a:p>
            <a:endParaRPr lang="en-US" dirty="0"/>
          </a:p>
          <a:p>
            <a:r>
              <a:rPr lang="en-US" dirty="0"/>
              <a:t>To note – Level 2 analysis/results depends on selection/display from Level 1 comparison – if only looking at out of tolerance, will limit to Level 2 comparison on those specific vehicles for that bridge. </a:t>
            </a:r>
          </a:p>
          <a:p>
            <a:r>
              <a:rPr lang="en-US" dirty="0"/>
              <a:t>    *Note – can run level 2 analysis on all bridges, find members with rating factors out of tolerance even if they don’t control overall rating (or other vehicles). Notice difference in results</a:t>
            </a:r>
          </a:p>
          <a:p>
            <a:endParaRPr lang="en-US" dirty="0"/>
          </a:p>
          <a:p>
            <a:r>
              <a:rPr lang="en-US" dirty="0"/>
              <a:t>**Difference in number of unacceptable row data  - many more member alternatives that don’t control overall rating but are out of tolerance.</a:t>
            </a:r>
          </a:p>
        </p:txBody>
      </p:sp>
      <p:sp>
        <p:nvSpPr>
          <p:cNvPr id="4" name="Slide Number Placeholder 3"/>
          <p:cNvSpPr>
            <a:spLocks noGrp="1"/>
          </p:cNvSpPr>
          <p:nvPr>
            <p:ph type="sldNum" sz="quarter" idx="5"/>
          </p:nvPr>
        </p:nvSpPr>
        <p:spPr/>
        <p:txBody>
          <a:bodyPr/>
          <a:lstStyle/>
          <a:p>
            <a:fld id="{BD75D4C7-B616-40DE-A24A-2E3546C2BA67}" type="slidenum">
              <a:rPr lang="en-US" smtClean="0"/>
              <a:t>18</a:t>
            </a:fld>
            <a:endParaRPr lang="en-US"/>
          </a:p>
        </p:txBody>
      </p:sp>
    </p:spTree>
    <p:extLst>
      <p:ext uri="{BB962C8B-B14F-4D97-AF65-F5344CB8AC3E}">
        <p14:creationId xmlns:p14="http://schemas.microsoft.com/office/powerpoint/2010/main" val="2246030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exported results – again, exported all results, exported out of tolerance results, combined into one spreadsheet.</a:t>
            </a:r>
          </a:p>
          <a:p>
            <a:endParaRPr lang="en-US" dirty="0"/>
          </a:p>
        </p:txBody>
      </p:sp>
      <p:sp>
        <p:nvSpPr>
          <p:cNvPr id="4" name="Slide Number Placeholder 3"/>
          <p:cNvSpPr>
            <a:spLocks noGrp="1"/>
          </p:cNvSpPr>
          <p:nvPr>
            <p:ph type="sldNum" sz="quarter" idx="5"/>
          </p:nvPr>
        </p:nvSpPr>
        <p:spPr/>
        <p:txBody>
          <a:bodyPr/>
          <a:lstStyle/>
          <a:p>
            <a:fld id="{BD75D4C7-B616-40DE-A24A-2E3546C2BA67}" type="slidenum">
              <a:rPr lang="en-US" smtClean="0"/>
              <a:t>19</a:t>
            </a:fld>
            <a:endParaRPr lang="en-US"/>
          </a:p>
        </p:txBody>
      </p:sp>
    </p:spTree>
    <p:extLst>
      <p:ext uri="{BB962C8B-B14F-4D97-AF65-F5344CB8AC3E}">
        <p14:creationId xmlns:p14="http://schemas.microsoft.com/office/powerpoint/2010/main" val="4149965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right in – </a:t>
            </a:r>
          </a:p>
          <a:p>
            <a:r>
              <a:rPr lang="en-US" dirty="0"/>
              <a:t>After a new version of </a:t>
            </a:r>
            <a:r>
              <a:rPr lang="en-US" dirty="0" err="1"/>
              <a:t>BrDR</a:t>
            </a:r>
            <a:r>
              <a:rPr lang="en-US" dirty="0"/>
              <a:t> is released, we want to test it before adopting and putting it in production.</a:t>
            </a:r>
          </a:p>
          <a:p>
            <a:r>
              <a:rPr lang="en-US" dirty="0"/>
              <a:t>Why: </a:t>
            </a:r>
          </a:p>
          <a:p>
            <a:r>
              <a:rPr lang="en-US" dirty="0"/>
              <a:t>Good understanding of how new version will affect our rating inventory and operations (posting, permitting) </a:t>
            </a:r>
          </a:p>
          <a:p>
            <a:r>
              <a:rPr lang="en-US" dirty="0"/>
              <a:t>Testing objective falls out into two categories</a:t>
            </a:r>
          </a:p>
          <a:p>
            <a:r>
              <a:rPr lang="en-US" dirty="0"/>
              <a:t> - Functionality</a:t>
            </a:r>
          </a:p>
          <a:p>
            <a:r>
              <a:rPr lang="en-US" dirty="0"/>
              <a:t>      - how affects workflow and procedures (make sure can sign-in, models will run)</a:t>
            </a:r>
          </a:p>
          <a:p>
            <a:r>
              <a:rPr lang="en-US" dirty="0"/>
              <a:t> -  Results-Based </a:t>
            </a:r>
          </a:p>
          <a:p>
            <a:r>
              <a:rPr lang="en-US" dirty="0"/>
              <a:t>      - identify different results (beneficial or unfavorable), highlight trends, try to understand why we’re seeing differences (bug fixes, enhancements, code changes, new bugs)</a:t>
            </a:r>
          </a:p>
          <a:p>
            <a:endParaRPr lang="en-US" dirty="0"/>
          </a:p>
          <a:p>
            <a:r>
              <a:rPr lang="en-US" dirty="0"/>
              <a:t>Aware of what we’re getting into</a:t>
            </a:r>
          </a:p>
        </p:txBody>
      </p:sp>
      <p:sp>
        <p:nvSpPr>
          <p:cNvPr id="4" name="Slide Number Placeholder 3"/>
          <p:cNvSpPr>
            <a:spLocks noGrp="1"/>
          </p:cNvSpPr>
          <p:nvPr>
            <p:ph type="sldNum" sz="quarter" idx="5"/>
          </p:nvPr>
        </p:nvSpPr>
        <p:spPr/>
        <p:txBody>
          <a:bodyPr/>
          <a:lstStyle/>
          <a:p>
            <a:fld id="{BD75D4C7-B616-40DE-A24A-2E3546C2BA67}" type="slidenum">
              <a:rPr lang="en-US" smtClean="0"/>
              <a:t>2</a:t>
            </a:fld>
            <a:endParaRPr lang="en-US"/>
          </a:p>
        </p:txBody>
      </p:sp>
    </p:spTree>
    <p:extLst>
      <p:ext uri="{BB962C8B-B14F-4D97-AF65-F5344CB8AC3E}">
        <p14:creationId xmlns:p14="http://schemas.microsoft.com/office/powerpoint/2010/main" val="2585430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test case was for prestressed concrete – we felt that was adequate supporting data (in addition to our other approach) and made the decision to upgrade to 7.2. </a:t>
            </a:r>
          </a:p>
          <a:p>
            <a:endParaRPr lang="en-US" dirty="0"/>
          </a:p>
          <a:p>
            <a:r>
              <a:rPr lang="en-US" dirty="0"/>
              <a:t>We've been working on developing other datasets (still with 7.1 </a:t>
            </a:r>
            <a:r>
              <a:rPr lang="en-US" dirty="0" err="1"/>
              <a:t>xmls</a:t>
            </a:r>
            <a:r>
              <a:rPr lang="en-US" dirty="0"/>
              <a:t>) – this is still a work in progress, but I ran a comparison of 7.1 and 7.2 on what we have so far just to see. Here’s a summary – for Level 1 comparison (overall bridge rating/controlling rating factor)</a:t>
            </a:r>
          </a:p>
          <a:p>
            <a:endParaRPr lang="en-US" dirty="0"/>
          </a:p>
          <a:p>
            <a:r>
              <a:rPr lang="en-US" dirty="0"/>
              <a:t>From a standpoint of focusing on high level (bridge level) out of tolerance results to see what impact in overall ratings would be – this does a nice job. It also reinforces that we aren’t seeing any major issues or trends; gives reasonable confidence that the discrepancies are likely isolated and associated with the specific bridge/model. Not seeing a huge/alarming trend with the data we have – anticipate this will improve as we add to it. Next steps would be to start drilling down and understanding the reasoning behind different values – that’s something we’ll continue to flush out.  </a:t>
            </a:r>
          </a:p>
        </p:txBody>
      </p:sp>
      <p:sp>
        <p:nvSpPr>
          <p:cNvPr id="4" name="Slide Number Placeholder 3"/>
          <p:cNvSpPr>
            <a:spLocks noGrp="1"/>
          </p:cNvSpPr>
          <p:nvPr>
            <p:ph type="sldNum" sz="quarter" idx="5"/>
          </p:nvPr>
        </p:nvSpPr>
        <p:spPr/>
        <p:txBody>
          <a:bodyPr/>
          <a:lstStyle/>
          <a:p>
            <a:fld id="{BD75D4C7-B616-40DE-A24A-2E3546C2BA67}" type="slidenum">
              <a:rPr lang="en-US" smtClean="0"/>
              <a:t>20</a:t>
            </a:fld>
            <a:endParaRPr lang="en-US"/>
          </a:p>
        </p:txBody>
      </p:sp>
    </p:spTree>
    <p:extLst>
      <p:ext uri="{BB962C8B-B14F-4D97-AF65-F5344CB8AC3E}">
        <p14:creationId xmlns:p14="http://schemas.microsoft.com/office/powerpoint/2010/main" val="2180547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 </a:t>
            </a:r>
          </a:p>
          <a:p>
            <a:r>
              <a:rPr lang="en-US" dirty="0"/>
              <a:t>We plan to use the ARC Tool to supplement our current testing approach. It can’t completely replace it, but the hope is that it can take some of the simpler representative structure types off Dave’s list and allow him to better optimize his time and efforts on testing the more complex subset of bridges.  </a:t>
            </a:r>
          </a:p>
          <a:p>
            <a:endParaRPr lang="en-US" dirty="0"/>
          </a:p>
          <a:p>
            <a:r>
              <a:rPr lang="en-US" dirty="0"/>
              <a:t>It addresses our current gaps – </a:t>
            </a:r>
          </a:p>
          <a:p>
            <a:r>
              <a:rPr lang="en-US" dirty="0"/>
              <a:t>  - allows to efficiently perform more comprehensive testing with the same, limited resources</a:t>
            </a:r>
          </a:p>
          <a:p>
            <a:r>
              <a:rPr lang="en-US" dirty="0"/>
              <a:t>  - increase </a:t>
            </a:r>
          </a:p>
        </p:txBody>
      </p:sp>
      <p:sp>
        <p:nvSpPr>
          <p:cNvPr id="4" name="Slide Number Placeholder 3"/>
          <p:cNvSpPr>
            <a:spLocks noGrp="1"/>
          </p:cNvSpPr>
          <p:nvPr>
            <p:ph type="sldNum" sz="quarter" idx="5"/>
          </p:nvPr>
        </p:nvSpPr>
        <p:spPr/>
        <p:txBody>
          <a:bodyPr/>
          <a:lstStyle/>
          <a:p>
            <a:fld id="{BD75D4C7-B616-40DE-A24A-2E3546C2BA67}" type="slidenum">
              <a:rPr lang="en-US" smtClean="0"/>
              <a:t>21</a:t>
            </a:fld>
            <a:endParaRPr lang="en-US"/>
          </a:p>
        </p:txBody>
      </p:sp>
    </p:spTree>
    <p:extLst>
      <p:ext uri="{BB962C8B-B14F-4D97-AF65-F5344CB8AC3E}">
        <p14:creationId xmlns:p14="http://schemas.microsoft.com/office/powerpoint/2010/main" val="384566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MDT falls somewhere in the middle on the spectrum of no/little to extensive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we’ve been doing in the past 4 years since I’ve been here – upgrade to 6.8.3, 6.8.4, 7.0, 7.1, now 7.2. We’ve had pretty limited testing – mainly related to making sure models still “work’. Our permitting engineer also runs analysis and compares results between versions for a list of bridges that he came up with – representing typical structure types, complex or commonly permitted bridges). Bulk of this work has really fallen on Dave to provide a recommendation based on his findings.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Beyond that, we typically resort to wait and adopt new version once it’s been out for awhile, based on feedback from other agencies or consultants.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 challenges or considerations with our current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-Limited internal staff – duty on the side, have to fit it in with other workload; permitting engineer sees a bulk of the workload but permitting work keeps getting busier and busier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Think we recognize the importance and value of testing (whether beta or testing new version after release). Just haven’t had the staff/resources to be able to support a robust testing program.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Are on a timeline to update ratings for all bridges by 2024 – 4 consultant contracts, receiving approximately 70 rating submittals each month (mostly </a:t>
            </a:r>
            <a:r>
              <a:rPr lang="en-US" dirty="0" err="1"/>
              <a:t>BrR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Potential for large impact if we’re not aware of issues associated with new version; flip side is bug fixes or enhancements. Whatever decision we make has potential to impact a large number of ratings given the rate we’re seeing these. Comes down to balance of timeliness and making sure we’re confident in the new version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Procedure Development - working towards documenting procedures, how we can create a repeatable process that’s easily documentable; how we’re going to test, upgrade, document results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BD75D4C7-B616-40DE-A24A-2E3546C2BA67}" type="slidenum">
              <a:rPr lang="en-US" smtClean="0"/>
              <a:t>3</a:t>
            </a:fld>
            <a:endParaRPr lang="en-US"/>
          </a:p>
        </p:txBody>
      </p:sp>
    </p:spTree>
    <p:extLst>
      <p:ext uri="{BB962C8B-B14F-4D97-AF65-F5344CB8AC3E}">
        <p14:creationId xmlns:p14="http://schemas.microsoft.com/office/powerpoint/2010/main" val="1848548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heard about the ARC Tool – seemed like a good way to address some of our challenges and fill gaps we had in our testing objective. </a:t>
            </a:r>
          </a:p>
          <a:p>
            <a:r>
              <a:rPr lang="en-US" dirty="0"/>
              <a:t>-  Current testing approach was primarily geared towards functionality –things as simple as logging in, can make sure models run/produce results.  Can generally compare results (but not really a large enough sample size to get a good grasp on trends that might affect inventory).  </a:t>
            </a:r>
          </a:p>
          <a:p>
            <a:r>
              <a:rPr lang="en-US" dirty="0"/>
              <a:t>- ARC Tool really fills in the results comparison component - allows us to compare larger sample of bridges. Larger sample size will allow for identification of trends for structure types (vs individual bridge issues), give us a more comprehensive view of impact to our rating inventory and operations. Also is good starting point in determining what needs to be dug into further.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Right off the bat – there are some limitations. </a:t>
            </a:r>
          </a:p>
          <a:p>
            <a:r>
              <a:rPr lang="en-US" dirty="0"/>
              <a:t>   -Can’t use </a:t>
            </a:r>
            <a:r>
              <a:rPr lang="en-US" dirty="0" err="1"/>
              <a:t>ArcTool</a:t>
            </a:r>
            <a:r>
              <a:rPr lang="en-US" dirty="0"/>
              <a:t> for timber – doesn’t support Madero, sounds like it’s planned for 7.3 release with LRFR engine. This is problematic for us because MDT has a significant population of timber bridges in our inventory – 400ish state-owned, large percentage of county-owned</a:t>
            </a:r>
          </a:p>
          <a:p>
            <a:r>
              <a:rPr lang="en-US" dirty="0"/>
              <a:t> - Curved Girder/3D FEM – my understanding is this is still a work in progress. Ultimately can’t replace some of that work that Dave was doing to test complex/highly permitted/highly impactful bridges</a:t>
            </a:r>
          </a:p>
          <a:p>
            <a:endParaRPr lang="en-US" dirty="0"/>
          </a:p>
          <a:p>
            <a:r>
              <a:rPr lang="en-US" dirty="0"/>
              <a:t>This is where we landed – it can’t completely replace our current testing approach, but can be a good supplement. Addresses a lot of the challenges we have – allows for more confidence to upgrade in timely manner. Also – provides quantifiable results within specified tolerance to help inform data-driven decisions; easily documentable, repeatable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started looking into implementation – Jeff Olsen helped set up and give some ideas on organization and workflow. Decided to do a trial run for the upgrade from 7.1 to 7.2 with primary focus on small subset of PS concrete structures; see what kind of information it would give us, how we might be able to use it to fill in the gaps.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BD75D4C7-B616-40DE-A24A-2E3546C2BA67}" type="slidenum">
              <a:rPr lang="en-US" smtClean="0"/>
              <a:t>4</a:t>
            </a:fld>
            <a:endParaRPr lang="en-US"/>
          </a:p>
        </p:txBody>
      </p:sp>
    </p:spTree>
    <p:extLst>
      <p:ext uri="{BB962C8B-B14F-4D97-AF65-F5344CB8AC3E}">
        <p14:creationId xmlns:p14="http://schemas.microsoft.com/office/powerpoint/2010/main" val="1028000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going to walk through how we set things up and used the tool – to be clear, this is not the only way to do things (there may even be a better way) – it’s a work in progress, we’re hoping to sort that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start with, we identified 9 common structure types – may add more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each structure type, exported </a:t>
            </a:r>
            <a:r>
              <a:rPr lang="en-US" dirty="0" err="1"/>
              <a:t>xmls</a:t>
            </a:r>
            <a:r>
              <a:rPr lang="en-US" dirty="0"/>
              <a:t> from version 7.1 (MDT’s production version) to create representative datasets – serve as the foundation for testing throughout different versions. Went through our inventory, looking for completely modeled, up-to-date ratings. I started with a spreadsheet of inventory data; made it easy to filter and decide which bridges to keep in dataset, plus now I have a master list with bridge info that corresponds to the models in the datasets.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Datasets are also organized by rating methodology  (LFR or LRFR)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Mainly because of evolving </a:t>
            </a:r>
            <a:r>
              <a:rPr lang="en-US" dirty="0" err="1"/>
              <a:t>BrDR</a:t>
            </a:r>
            <a:r>
              <a:rPr lang="en-US" dirty="0"/>
              <a:t> guidance – there’s some variation with how default rating method was set up in different models; rather than using a template based on member alternative default rating method, we’re best to set </a:t>
            </a:r>
            <a:r>
              <a:rPr lang="en-US" dirty="0" err="1"/>
              <a:t>temmplates</a:t>
            </a:r>
            <a:r>
              <a:rPr lang="en-US" dirty="0"/>
              <a:t> to LFR or LRFR to ensure we correctly reflect the methodology the bridge is rated in</a:t>
            </a:r>
          </a:p>
        </p:txBody>
      </p:sp>
      <p:sp>
        <p:nvSpPr>
          <p:cNvPr id="4" name="Slide Number Placeholder 3"/>
          <p:cNvSpPr>
            <a:spLocks noGrp="1"/>
          </p:cNvSpPr>
          <p:nvPr>
            <p:ph type="sldNum" sz="quarter" idx="5"/>
          </p:nvPr>
        </p:nvSpPr>
        <p:spPr/>
        <p:txBody>
          <a:bodyPr/>
          <a:lstStyle/>
          <a:p>
            <a:fld id="{BD75D4C7-B616-40DE-A24A-2E3546C2BA67}" type="slidenum">
              <a:rPr lang="en-US" smtClean="0"/>
              <a:t>5</a:t>
            </a:fld>
            <a:endParaRPr lang="en-US"/>
          </a:p>
        </p:txBody>
      </p:sp>
    </p:spTree>
    <p:extLst>
      <p:ext uri="{BB962C8B-B14F-4D97-AF65-F5344CB8AC3E}">
        <p14:creationId xmlns:p14="http://schemas.microsoft.com/office/powerpoint/2010/main" val="2349271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developing datasets, needed to figure out what kind of results we wanted to compare and set those analysis templates.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be unconventional, but initial inclination was to compare results for all of MT’s legal loads – so it’s the same analysis template used in routine load ratings. This also helps to test how postings might be affected (posting triggers based on each legal vehicle), and also multi-lane </a:t>
            </a:r>
            <a:r>
              <a:rPr lang="en-US" dirty="0" err="1"/>
              <a:t>Evs</a:t>
            </a:r>
            <a:r>
              <a:rPr lang="en-US" dirty="0"/>
              <a:t> (workaround that analysis as permit vehicles to allow inclusion of adjacent legal load).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D75D4C7-B616-40DE-A24A-2E3546C2BA67}" type="slidenum">
              <a:rPr lang="en-US" smtClean="0"/>
              <a:t>6</a:t>
            </a:fld>
            <a:endParaRPr lang="en-US"/>
          </a:p>
        </p:txBody>
      </p:sp>
    </p:spTree>
    <p:extLst>
      <p:ext uri="{BB962C8B-B14F-4D97-AF65-F5344CB8AC3E}">
        <p14:creationId xmlns:p14="http://schemas.microsoft.com/office/powerpoint/2010/main" val="165784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dataset (structure type), set up 3 main types of folders/files</a:t>
            </a:r>
          </a:p>
          <a:p>
            <a:endParaRPr lang="en-US" dirty="0"/>
          </a:p>
          <a:p>
            <a:r>
              <a:rPr lang="en-US" dirty="0"/>
              <a:t>Folder for exported .</a:t>
            </a:r>
            <a:r>
              <a:rPr lang="en-US" dirty="0" err="1"/>
              <a:t>xmls</a:t>
            </a:r>
            <a:r>
              <a:rPr lang="en-US" dirty="0"/>
              <a:t> for that specific dataset – notice in file path (intermediate screenshots aren’t shown) that it includes subfolders for methodology (i.e. LRFR) and </a:t>
            </a:r>
            <a:r>
              <a:rPr lang="en-US" dirty="0" err="1"/>
              <a:t>BrDR</a:t>
            </a:r>
            <a:r>
              <a:rPr lang="en-US" dirty="0"/>
              <a:t> version exported from</a:t>
            </a:r>
          </a:p>
          <a:p>
            <a:r>
              <a:rPr lang="en-US" dirty="0"/>
              <a:t>   - example: all LRFR ratings for the PS dataset that were exported from v7.1 are stored here.</a:t>
            </a:r>
          </a:p>
          <a:p>
            <a:r>
              <a:rPr lang="en-US" dirty="0"/>
              <a:t>Reasons for setting up this way – already went over methodology. For version – you can add to/append – my understanding is that </a:t>
            </a:r>
            <a:r>
              <a:rPr lang="en-US" dirty="0" err="1"/>
              <a:t>ArcTool</a:t>
            </a:r>
            <a:r>
              <a:rPr lang="en-US" dirty="0"/>
              <a:t> is forward compatible but not backwards compatible. So file exported in 7.1 can’t run in 7.0 with </a:t>
            </a:r>
            <a:r>
              <a:rPr lang="en-US" dirty="0" err="1"/>
              <a:t>ArcTool</a:t>
            </a:r>
            <a:r>
              <a:rPr lang="en-US" dirty="0"/>
              <a:t>. This helps to stay clear on which </a:t>
            </a:r>
            <a:r>
              <a:rPr lang="en-US" dirty="0" err="1"/>
              <a:t>xmls</a:t>
            </a:r>
            <a:r>
              <a:rPr lang="en-US" dirty="0"/>
              <a:t> are compatible for which comparisons.</a:t>
            </a:r>
          </a:p>
          <a:p>
            <a:endParaRPr lang="en-US" dirty="0"/>
          </a:p>
          <a:p>
            <a:endParaRPr lang="en-US" dirty="0"/>
          </a:p>
        </p:txBody>
      </p:sp>
      <p:sp>
        <p:nvSpPr>
          <p:cNvPr id="4" name="Slide Number Placeholder 3"/>
          <p:cNvSpPr>
            <a:spLocks noGrp="1"/>
          </p:cNvSpPr>
          <p:nvPr>
            <p:ph type="sldNum" sz="quarter" idx="5"/>
          </p:nvPr>
        </p:nvSpPr>
        <p:spPr/>
        <p:txBody>
          <a:bodyPr/>
          <a:lstStyle/>
          <a:p>
            <a:fld id="{BD75D4C7-B616-40DE-A24A-2E3546C2BA67}" type="slidenum">
              <a:rPr lang="en-US" smtClean="0"/>
              <a:t>7</a:t>
            </a:fld>
            <a:endParaRPr lang="en-US"/>
          </a:p>
        </p:txBody>
      </p:sp>
    </p:spTree>
    <p:extLst>
      <p:ext uri="{BB962C8B-B14F-4D97-AF65-F5344CB8AC3E}">
        <p14:creationId xmlns:p14="http://schemas.microsoft.com/office/powerpoint/2010/main" val="389159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a folder for each version comparison – this is where I file spreadsheets/results for Level 1/ Level 2 comparisons (exported from </a:t>
            </a:r>
            <a:r>
              <a:rPr lang="en-US" dirty="0" err="1"/>
              <a:t>ArcTool</a:t>
            </a:r>
            <a:r>
              <a:rPr lang="en-US" dirty="0"/>
              <a:t>)</a:t>
            </a:r>
          </a:p>
          <a:p>
            <a:endParaRPr lang="en-US" dirty="0"/>
          </a:p>
          <a:p>
            <a:r>
              <a:rPr lang="en-US" dirty="0"/>
              <a:t>Using a specific naming convention with thought in mind that we’ll be adding version comparison folders as we move forward (could even do beta testing comparisons this way); this helps to keep organized and clear on things</a:t>
            </a:r>
          </a:p>
        </p:txBody>
      </p:sp>
      <p:sp>
        <p:nvSpPr>
          <p:cNvPr id="4" name="Slide Number Placeholder 3"/>
          <p:cNvSpPr>
            <a:spLocks noGrp="1"/>
          </p:cNvSpPr>
          <p:nvPr>
            <p:ph type="sldNum" sz="quarter" idx="5"/>
          </p:nvPr>
        </p:nvSpPr>
        <p:spPr/>
        <p:txBody>
          <a:bodyPr/>
          <a:lstStyle/>
          <a:p>
            <a:fld id="{BD75D4C7-B616-40DE-A24A-2E3546C2BA67}" type="slidenum">
              <a:rPr lang="en-US" smtClean="0"/>
              <a:t>8</a:t>
            </a:fld>
            <a:endParaRPr lang="en-US"/>
          </a:p>
        </p:txBody>
      </p:sp>
    </p:spTree>
    <p:extLst>
      <p:ext uri="{BB962C8B-B14F-4D97-AF65-F5344CB8AC3E}">
        <p14:creationId xmlns:p14="http://schemas.microsoft.com/office/powerpoint/2010/main" val="3278707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ArcTool</a:t>
            </a:r>
            <a:r>
              <a:rPr lang="en-US" dirty="0"/>
              <a:t> Database backup – </a:t>
            </a:r>
          </a:p>
          <a:p>
            <a:r>
              <a:rPr lang="en-US" dirty="0"/>
              <a:t>The </a:t>
            </a:r>
            <a:r>
              <a:rPr lang="en-US" dirty="0" err="1"/>
              <a:t>ArcTool</a:t>
            </a:r>
            <a:r>
              <a:rPr lang="en-US" dirty="0"/>
              <a:t> database is a local database that stores results after they’re generated with the </a:t>
            </a:r>
            <a:r>
              <a:rPr lang="en-US" dirty="0" err="1"/>
              <a:t>ArcTool</a:t>
            </a:r>
            <a:r>
              <a:rPr lang="en-US" dirty="0"/>
              <a:t>. The idea is to copy and paste from the C Drive and keep a current/up-to-date database here that can be copied back to the C-Drive whenever a new version of </a:t>
            </a:r>
            <a:r>
              <a:rPr lang="en-US" dirty="0" err="1"/>
              <a:t>BrDR</a:t>
            </a:r>
            <a:r>
              <a:rPr lang="en-US" dirty="0"/>
              <a:t> and </a:t>
            </a:r>
            <a:r>
              <a:rPr lang="en-US" dirty="0" err="1"/>
              <a:t>ArcTool</a:t>
            </a:r>
            <a:r>
              <a:rPr lang="en-US" dirty="0"/>
              <a:t> is installed. This way past version results will be retained, can copy into blank default database when ready to test next version (won’t have to run past version again). </a:t>
            </a:r>
          </a:p>
          <a:p>
            <a:endParaRPr lang="en-US" dirty="0"/>
          </a:p>
        </p:txBody>
      </p:sp>
      <p:sp>
        <p:nvSpPr>
          <p:cNvPr id="4" name="Slide Number Placeholder 3"/>
          <p:cNvSpPr>
            <a:spLocks noGrp="1"/>
          </p:cNvSpPr>
          <p:nvPr>
            <p:ph type="sldNum" sz="quarter" idx="5"/>
          </p:nvPr>
        </p:nvSpPr>
        <p:spPr/>
        <p:txBody>
          <a:bodyPr/>
          <a:lstStyle/>
          <a:p>
            <a:fld id="{BD75D4C7-B616-40DE-A24A-2E3546C2BA67}" type="slidenum">
              <a:rPr lang="en-US" smtClean="0"/>
              <a:t>9</a:t>
            </a:fld>
            <a:endParaRPr lang="en-US"/>
          </a:p>
        </p:txBody>
      </p:sp>
    </p:spTree>
    <p:extLst>
      <p:ext uri="{BB962C8B-B14F-4D97-AF65-F5344CB8AC3E}">
        <p14:creationId xmlns:p14="http://schemas.microsoft.com/office/powerpoint/2010/main" val="36403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1AE341-D3D9-497B-AF6E-75D213DFAB86}"/>
              </a:ext>
            </a:extLst>
          </p:cNvPr>
          <p:cNvSpPr/>
          <p:nvPr userDrawn="1"/>
        </p:nvSpPr>
        <p:spPr>
          <a:xfrm>
            <a:off x="0" y="1"/>
            <a:ext cx="12192000" cy="208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3833870C-DBCD-4CBB-A7DF-A299F3202EB0}"/>
              </a:ext>
            </a:extLst>
          </p:cNvPr>
          <p:cNvSpPr txBox="1"/>
          <p:nvPr userDrawn="1"/>
        </p:nvSpPr>
        <p:spPr>
          <a:xfrm>
            <a:off x="7913716" y="1486940"/>
            <a:ext cx="3923608" cy="577081"/>
          </a:xfrm>
          <a:prstGeom prst="rect">
            <a:avLst/>
          </a:prstGeom>
          <a:noFill/>
        </p:spPr>
        <p:txBody>
          <a:bodyPr wrap="square" rtlCol="0">
            <a:spAutoFit/>
          </a:bodyPr>
          <a:lstStyle/>
          <a:p>
            <a:r>
              <a:rPr lang="en-US" sz="1350" dirty="0"/>
              <a:t>Image Placeholder </a:t>
            </a:r>
          </a:p>
          <a:p>
            <a:r>
              <a:rPr lang="en-US" sz="900" dirty="0"/>
              <a:t>(replace with photo that reflects your presentation content or delete photo entirely)</a:t>
            </a:r>
          </a:p>
        </p:txBody>
      </p:sp>
      <p:sp>
        <p:nvSpPr>
          <p:cNvPr id="9" name="Rectangle 8">
            <a:extLst>
              <a:ext uri="{FF2B5EF4-FFF2-40B4-BE49-F238E27FC236}">
                <a16:creationId xmlns:a16="http://schemas.microsoft.com/office/drawing/2014/main" id="{4BBFA7B0-CC99-4458-8E42-CE0A3546C491}"/>
              </a:ext>
            </a:extLst>
          </p:cNvPr>
          <p:cNvSpPr/>
          <p:nvPr userDrawn="1"/>
        </p:nvSpPr>
        <p:spPr>
          <a:xfrm>
            <a:off x="0" y="6649454"/>
            <a:ext cx="12192000" cy="208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7A65344C-6623-433B-A75B-A4533369A98A}"/>
              </a:ext>
            </a:extLst>
          </p:cNvPr>
          <p:cNvSpPr/>
          <p:nvPr userDrawn="1"/>
        </p:nvSpPr>
        <p:spPr>
          <a:xfrm>
            <a:off x="0" y="6585285"/>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18F0CD3A-C851-4C51-BA71-2AD4A21DA95A}"/>
              </a:ext>
            </a:extLst>
          </p:cNvPr>
          <p:cNvSpPr/>
          <p:nvPr userDrawn="1"/>
        </p:nvSpPr>
        <p:spPr>
          <a:xfrm>
            <a:off x="0" y="200526"/>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4789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F7B54-4320-44CB-8733-43F66B17D890}"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6CBC8-A7B8-40C7-A31A-EE939DEDDC2B}" type="slidenum">
              <a:rPr lang="en-US" smtClean="0"/>
              <a:t>‹#›</a:t>
            </a:fld>
            <a:endParaRPr lang="en-US"/>
          </a:p>
        </p:txBody>
      </p:sp>
    </p:spTree>
    <p:extLst>
      <p:ext uri="{BB962C8B-B14F-4D97-AF65-F5344CB8AC3E}">
        <p14:creationId xmlns:p14="http://schemas.microsoft.com/office/powerpoint/2010/main" val="54786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F7B54-4320-44CB-8733-43F66B17D890}"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6CBC8-A7B8-40C7-A31A-EE939DEDDC2B}" type="slidenum">
              <a:rPr lang="en-US" smtClean="0"/>
              <a:t>‹#›</a:t>
            </a:fld>
            <a:endParaRPr lang="en-US"/>
          </a:p>
        </p:txBody>
      </p:sp>
    </p:spTree>
    <p:extLst>
      <p:ext uri="{BB962C8B-B14F-4D97-AF65-F5344CB8AC3E}">
        <p14:creationId xmlns:p14="http://schemas.microsoft.com/office/powerpoint/2010/main" val="393969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ormAutofit/>
          </a:bodyPr>
          <a:lstStyle>
            <a:lvl1pPr algn="ctr">
              <a:defRPr sz="3200" b="1">
                <a:solidFill>
                  <a:srgbClr val="025287"/>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F7B54-4320-44CB-8733-43F66B17D890}"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6CBC8-A7B8-40C7-A31A-EE939DEDDC2B}" type="slidenum">
              <a:rPr lang="en-US" smtClean="0"/>
              <a:t>‹#›</a:t>
            </a:fld>
            <a:endParaRPr lang="en-US"/>
          </a:p>
        </p:txBody>
      </p:sp>
      <p:sp>
        <p:nvSpPr>
          <p:cNvPr id="11" name="Rectangle 10">
            <a:extLst>
              <a:ext uri="{FF2B5EF4-FFF2-40B4-BE49-F238E27FC236}">
                <a16:creationId xmlns:a16="http://schemas.microsoft.com/office/drawing/2014/main" id="{64B3068D-9A8A-44F0-8FBA-FF4DB420A974}"/>
              </a:ext>
            </a:extLst>
          </p:cNvPr>
          <p:cNvSpPr/>
          <p:nvPr userDrawn="1"/>
        </p:nvSpPr>
        <p:spPr>
          <a:xfrm>
            <a:off x="0" y="6649453"/>
            <a:ext cx="12192000" cy="2289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CC577668-D12A-44FC-A5DD-D7E595CB29BE}"/>
              </a:ext>
            </a:extLst>
          </p:cNvPr>
          <p:cNvSpPr/>
          <p:nvPr userDrawn="1"/>
        </p:nvSpPr>
        <p:spPr>
          <a:xfrm>
            <a:off x="0" y="6585285"/>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0AFE3FA4-D36C-4951-BA83-1DC7C1DE68A5}"/>
              </a:ext>
            </a:extLst>
          </p:cNvPr>
          <p:cNvSpPr/>
          <p:nvPr userDrawn="1"/>
        </p:nvSpPr>
        <p:spPr>
          <a:xfrm>
            <a:off x="0" y="1"/>
            <a:ext cx="12192000" cy="208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D362B354-CE8A-4E00-8BB3-327060D3AF2C}"/>
              </a:ext>
            </a:extLst>
          </p:cNvPr>
          <p:cNvSpPr/>
          <p:nvPr userDrawn="1"/>
        </p:nvSpPr>
        <p:spPr>
          <a:xfrm>
            <a:off x="0" y="200526"/>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162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1F7B54-4320-44CB-8733-43F66B17D890}"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6CBC8-A7B8-40C7-A31A-EE939DEDDC2B}" type="slidenum">
              <a:rPr lang="en-US" smtClean="0"/>
              <a:t>‹#›</a:t>
            </a:fld>
            <a:endParaRPr lang="en-US"/>
          </a:p>
        </p:txBody>
      </p:sp>
      <p:sp>
        <p:nvSpPr>
          <p:cNvPr id="7" name="Date Placeholder 3">
            <a:extLst>
              <a:ext uri="{FF2B5EF4-FFF2-40B4-BE49-F238E27FC236}">
                <a16:creationId xmlns:a16="http://schemas.microsoft.com/office/drawing/2014/main" id="{3027E664-18C8-475E-ACAA-192498A78713}"/>
              </a:ext>
            </a:extLst>
          </p:cNvPr>
          <p:cNvSpPr txBox="1">
            <a:spLocks/>
          </p:cNvSpPr>
          <p:nvPr userDrawn="1"/>
        </p:nvSpPr>
        <p:spPr>
          <a:xfrm>
            <a:off x="609600" y="6356353"/>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1F7B54-4320-44CB-8733-43F66B17D890}" type="datetimeFigureOut">
              <a:rPr lang="en-US" sz="900" smtClean="0"/>
              <a:pPr/>
              <a:t>8/2/2022</a:t>
            </a:fld>
            <a:endParaRPr lang="en-US" sz="900"/>
          </a:p>
        </p:txBody>
      </p:sp>
      <p:sp>
        <p:nvSpPr>
          <p:cNvPr id="8" name="Slide Number Placeholder 5">
            <a:extLst>
              <a:ext uri="{FF2B5EF4-FFF2-40B4-BE49-F238E27FC236}">
                <a16:creationId xmlns:a16="http://schemas.microsoft.com/office/drawing/2014/main" id="{34E57E4B-5E04-49F5-90D0-EBD018BE7C3F}"/>
              </a:ext>
            </a:extLst>
          </p:cNvPr>
          <p:cNvSpPr txBox="1">
            <a:spLocks/>
          </p:cNvSpPr>
          <p:nvPr userDrawn="1"/>
        </p:nvSpPr>
        <p:spPr>
          <a:xfrm>
            <a:off x="8737600" y="63563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46CBC8-A7B8-40C7-A31A-EE939DEDDC2B}" type="slidenum">
              <a:rPr lang="en-US" sz="900" smtClean="0"/>
              <a:pPr/>
              <a:t>‹#›</a:t>
            </a:fld>
            <a:endParaRPr lang="en-US" sz="900"/>
          </a:p>
        </p:txBody>
      </p:sp>
      <p:sp>
        <p:nvSpPr>
          <p:cNvPr id="12" name="Rectangle 11">
            <a:extLst>
              <a:ext uri="{FF2B5EF4-FFF2-40B4-BE49-F238E27FC236}">
                <a16:creationId xmlns:a16="http://schemas.microsoft.com/office/drawing/2014/main" id="{F77371EC-4C66-492F-950E-C6365FC99538}"/>
              </a:ext>
            </a:extLst>
          </p:cNvPr>
          <p:cNvSpPr/>
          <p:nvPr userDrawn="1"/>
        </p:nvSpPr>
        <p:spPr>
          <a:xfrm>
            <a:off x="0" y="6649453"/>
            <a:ext cx="12192000" cy="2289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6275C7AF-CFC7-4D4A-9537-752C0F744E5A}"/>
              </a:ext>
            </a:extLst>
          </p:cNvPr>
          <p:cNvSpPr/>
          <p:nvPr userDrawn="1"/>
        </p:nvSpPr>
        <p:spPr>
          <a:xfrm>
            <a:off x="0" y="6585285"/>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E3D47A9E-316A-499F-8E03-D323D3B1778D}"/>
              </a:ext>
            </a:extLst>
          </p:cNvPr>
          <p:cNvSpPr/>
          <p:nvPr userDrawn="1"/>
        </p:nvSpPr>
        <p:spPr>
          <a:xfrm>
            <a:off x="0" y="1"/>
            <a:ext cx="12192000" cy="208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0D060BC-8294-4B16-BBE5-DD6F63EE014C}"/>
              </a:ext>
            </a:extLst>
          </p:cNvPr>
          <p:cNvSpPr/>
          <p:nvPr userDrawn="1"/>
        </p:nvSpPr>
        <p:spPr>
          <a:xfrm>
            <a:off x="0" y="200526"/>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1545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1F7B54-4320-44CB-8733-43F66B17D890}"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6CBC8-A7B8-40C7-A31A-EE939DEDDC2B}" type="slidenum">
              <a:rPr lang="en-US" smtClean="0"/>
              <a:t>‹#›</a:t>
            </a:fld>
            <a:endParaRPr lang="en-US"/>
          </a:p>
        </p:txBody>
      </p:sp>
      <p:sp>
        <p:nvSpPr>
          <p:cNvPr id="8" name="Date Placeholder 3">
            <a:extLst>
              <a:ext uri="{FF2B5EF4-FFF2-40B4-BE49-F238E27FC236}">
                <a16:creationId xmlns:a16="http://schemas.microsoft.com/office/drawing/2014/main" id="{B56AA97C-67FE-4666-93EF-E1921CFDDA93}"/>
              </a:ext>
            </a:extLst>
          </p:cNvPr>
          <p:cNvSpPr txBox="1">
            <a:spLocks/>
          </p:cNvSpPr>
          <p:nvPr userDrawn="1"/>
        </p:nvSpPr>
        <p:spPr>
          <a:xfrm>
            <a:off x="609600" y="6356353"/>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1F7B54-4320-44CB-8733-43F66B17D890}" type="datetimeFigureOut">
              <a:rPr lang="en-US" sz="900" smtClean="0"/>
              <a:pPr/>
              <a:t>8/2/2022</a:t>
            </a:fld>
            <a:endParaRPr lang="en-US" sz="900"/>
          </a:p>
        </p:txBody>
      </p:sp>
      <p:sp>
        <p:nvSpPr>
          <p:cNvPr id="9" name="Slide Number Placeholder 5">
            <a:extLst>
              <a:ext uri="{FF2B5EF4-FFF2-40B4-BE49-F238E27FC236}">
                <a16:creationId xmlns:a16="http://schemas.microsoft.com/office/drawing/2014/main" id="{A36A5D15-46FC-4C03-B817-F3A6D4B0BBEE}"/>
              </a:ext>
            </a:extLst>
          </p:cNvPr>
          <p:cNvSpPr txBox="1">
            <a:spLocks/>
          </p:cNvSpPr>
          <p:nvPr userDrawn="1"/>
        </p:nvSpPr>
        <p:spPr>
          <a:xfrm>
            <a:off x="8737600" y="63563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46CBC8-A7B8-40C7-A31A-EE939DEDDC2B}" type="slidenum">
              <a:rPr lang="en-US" sz="900" smtClean="0"/>
              <a:pPr/>
              <a:t>‹#›</a:t>
            </a:fld>
            <a:endParaRPr lang="en-US" sz="900"/>
          </a:p>
        </p:txBody>
      </p:sp>
      <p:sp>
        <p:nvSpPr>
          <p:cNvPr id="13" name="Rectangle 12">
            <a:extLst>
              <a:ext uri="{FF2B5EF4-FFF2-40B4-BE49-F238E27FC236}">
                <a16:creationId xmlns:a16="http://schemas.microsoft.com/office/drawing/2014/main" id="{7DD19353-EB38-4F3E-9192-57A67EBF223B}"/>
              </a:ext>
            </a:extLst>
          </p:cNvPr>
          <p:cNvSpPr/>
          <p:nvPr userDrawn="1"/>
        </p:nvSpPr>
        <p:spPr>
          <a:xfrm>
            <a:off x="0" y="6649453"/>
            <a:ext cx="12192000" cy="2289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6ED607C-B7CF-4146-BD79-67561CE273F7}"/>
              </a:ext>
            </a:extLst>
          </p:cNvPr>
          <p:cNvSpPr/>
          <p:nvPr userDrawn="1"/>
        </p:nvSpPr>
        <p:spPr>
          <a:xfrm>
            <a:off x="0" y="6585285"/>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3F803488-E05D-4CF4-BE12-73A20E99FC6A}"/>
              </a:ext>
            </a:extLst>
          </p:cNvPr>
          <p:cNvSpPr/>
          <p:nvPr userDrawn="1"/>
        </p:nvSpPr>
        <p:spPr>
          <a:xfrm>
            <a:off x="0" y="1"/>
            <a:ext cx="12192000" cy="208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B78E7AC2-5D5C-4A2E-9CA6-836EFA633000}"/>
              </a:ext>
            </a:extLst>
          </p:cNvPr>
          <p:cNvSpPr/>
          <p:nvPr userDrawn="1"/>
        </p:nvSpPr>
        <p:spPr>
          <a:xfrm>
            <a:off x="0" y="200526"/>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1991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1F7B54-4320-44CB-8733-43F66B17D890}"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6CBC8-A7B8-40C7-A31A-EE939DEDDC2B}" type="slidenum">
              <a:rPr lang="en-US" smtClean="0"/>
              <a:t>‹#›</a:t>
            </a:fld>
            <a:endParaRPr lang="en-US"/>
          </a:p>
        </p:txBody>
      </p:sp>
      <p:sp>
        <p:nvSpPr>
          <p:cNvPr id="10" name="Date Placeholder 3">
            <a:extLst>
              <a:ext uri="{FF2B5EF4-FFF2-40B4-BE49-F238E27FC236}">
                <a16:creationId xmlns:a16="http://schemas.microsoft.com/office/drawing/2014/main" id="{C536D32E-1DC2-4163-82DB-34B36FEB62CD}"/>
              </a:ext>
            </a:extLst>
          </p:cNvPr>
          <p:cNvSpPr txBox="1">
            <a:spLocks/>
          </p:cNvSpPr>
          <p:nvPr userDrawn="1"/>
        </p:nvSpPr>
        <p:spPr>
          <a:xfrm>
            <a:off x="609600" y="6356353"/>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1F7B54-4320-44CB-8733-43F66B17D890}" type="datetimeFigureOut">
              <a:rPr lang="en-US" sz="900" smtClean="0"/>
              <a:pPr/>
              <a:t>8/2/2022</a:t>
            </a:fld>
            <a:endParaRPr lang="en-US" sz="900"/>
          </a:p>
        </p:txBody>
      </p:sp>
      <p:sp>
        <p:nvSpPr>
          <p:cNvPr id="11" name="Slide Number Placeholder 5">
            <a:extLst>
              <a:ext uri="{FF2B5EF4-FFF2-40B4-BE49-F238E27FC236}">
                <a16:creationId xmlns:a16="http://schemas.microsoft.com/office/drawing/2014/main" id="{F1F76BBC-9AEA-443E-AB4C-94F5B02C0A0E}"/>
              </a:ext>
            </a:extLst>
          </p:cNvPr>
          <p:cNvSpPr txBox="1">
            <a:spLocks/>
          </p:cNvSpPr>
          <p:nvPr userDrawn="1"/>
        </p:nvSpPr>
        <p:spPr>
          <a:xfrm>
            <a:off x="8737600" y="63563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46CBC8-A7B8-40C7-A31A-EE939DEDDC2B}" type="slidenum">
              <a:rPr lang="en-US" sz="900" smtClean="0"/>
              <a:pPr/>
              <a:t>‹#›</a:t>
            </a:fld>
            <a:endParaRPr lang="en-US" sz="900"/>
          </a:p>
        </p:txBody>
      </p:sp>
      <p:sp>
        <p:nvSpPr>
          <p:cNvPr id="15" name="Rectangle 14">
            <a:extLst>
              <a:ext uri="{FF2B5EF4-FFF2-40B4-BE49-F238E27FC236}">
                <a16:creationId xmlns:a16="http://schemas.microsoft.com/office/drawing/2014/main" id="{30BE3957-D81F-4C31-845D-3E8712876CF0}"/>
              </a:ext>
            </a:extLst>
          </p:cNvPr>
          <p:cNvSpPr/>
          <p:nvPr userDrawn="1"/>
        </p:nvSpPr>
        <p:spPr>
          <a:xfrm>
            <a:off x="0" y="6649453"/>
            <a:ext cx="12192000" cy="2289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94D10923-91CA-4924-A99D-39ADD3670892}"/>
              </a:ext>
            </a:extLst>
          </p:cNvPr>
          <p:cNvSpPr/>
          <p:nvPr userDrawn="1"/>
        </p:nvSpPr>
        <p:spPr>
          <a:xfrm>
            <a:off x="0" y="6585285"/>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995366F2-A719-4734-BDD3-3C92051697EB}"/>
              </a:ext>
            </a:extLst>
          </p:cNvPr>
          <p:cNvSpPr/>
          <p:nvPr userDrawn="1"/>
        </p:nvSpPr>
        <p:spPr>
          <a:xfrm>
            <a:off x="0" y="1"/>
            <a:ext cx="12192000" cy="208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A3A96081-BC34-4DB4-917D-5ABE3C75FFDD}"/>
              </a:ext>
            </a:extLst>
          </p:cNvPr>
          <p:cNvSpPr/>
          <p:nvPr userDrawn="1"/>
        </p:nvSpPr>
        <p:spPr>
          <a:xfrm>
            <a:off x="0" y="200526"/>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7218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1F7B54-4320-44CB-8733-43F66B17D890}"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6CBC8-A7B8-40C7-A31A-EE939DEDDC2B}" type="slidenum">
              <a:rPr lang="en-US" smtClean="0"/>
              <a:t>‹#›</a:t>
            </a:fld>
            <a:endParaRPr lang="en-US"/>
          </a:p>
        </p:txBody>
      </p:sp>
      <p:sp>
        <p:nvSpPr>
          <p:cNvPr id="6" name="Date Placeholder 3">
            <a:extLst>
              <a:ext uri="{FF2B5EF4-FFF2-40B4-BE49-F238E27FC236}">
                <a16:creationId xmlns:a16="http://schemas.microsoft.com/office/drawing/2014/main" id="{EC015C88-967F-41D2-87C5-C8F3D73682CA}"/>
              </a:ext>
            </a:extLst>
          </p:cNvPr>
          <p:cNvSpPr txBox="1">
            <a:spLocks/>
          </p:cNvSpPr>
          <p:nvPr userDrawn="1"/>
        </p:nvSpPr>
        <p:spPr>
          <a:xfrm>
            <a:off x="609600" y="6356353"/>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1F7B54-4320-44CB-8733-43F66B17D890}" type="datetimeFigureOut">
              <a:rPr lang="en-US" sz="900" smtClean="0"/>
              <a:pPr/>
              <a:t>8/2/2022</a:t>
            </a:fld>
            <a:endParaRPr lang="en-US" sz="900"/>
          </a:p>
        </p:txBody>
      </p:sp>
      <p:sp>
        <p:nvSpPr>
          <p:cNvPr id="7" name="Slide Number Placeholder 5">
            <a:extLst>
              <a:ext uri="{FF2B5EF4-FFF2-40B4-BE49-F238E27FC236}">
                <a16:creationId xmlns:a16="http://schemas.microsoft.com/office/drawing/2014/main" id="{F8CAE90E-6499-47F1-8FB3-666A54EB63B1}"/>
              </a:ext>
            </a:extLst>
          </p:cNvPr>
          <p:cNvSpPr txBox="1">
            <a:spLocks/>
          </p:cNvSpPr>
          <p:nvPr userDrawn="1"/>
        </p:nvSpPr>
        <p:spPr>
          <a:xfrm>
            <a:off x="8737600" y="63563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46CBC8-A7B8-40C7-A31A-EE939DEDDC2B}" type="slidenum">
              <a:rPr lang="en-US" sz="900" smtClean="0"/>
              <a:pPr/>
              <a:t>‹#›</a:t>
            </a:fld>
            <a:endParaRPr lang="en-US" sz="900"/>
          </a:p>
        </p:txBody>
      </p:sp>
      <p:sp>
        <p:nvSpPr>
          <p:cNvPr id="11" name="Rectangle 10">
            <a:extLst>
              <a:ext uri="{FF2B5EF4-FFF2-40B4-BE49-F238E27FC236}">
                <a16:creationId xmlns:a16="http://schemas.microsoft.com/office/drawing/2014/main" id="{7BA3A30E-C02D-490E-A215-D9FB1FAFE34A}"/>
              </a:ext>
            </a:extLst>
          </p:cNvPr>
          <p:cNvSpPr/>
          <p:nvPr userDrawn="1"/>
        </p:nvSpPr>
        <p:spPr>
          <a:xfrm>
            <a:off x="0" y="6649453"/>
            <a:ext cx="12192000" cy="2289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B5787725-2ED0-4AEC-88C2-792DBF733826}"/>
              </a:ext>
            </a:extLst>
          </p:cNvPr>
          <p:cNvSpPr/>
          <p:nvPr userDrawn="1"/>
        </p:nvSpPr>
        <p:spPr>
          <a:xfrm>
            <a:off x="0" y="6585285"/>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155556B8-10AF-4AD0-8047-4E5E0E4E6AAE}"/>
              </a:ext>
            </a:extLst>
          </p:cNvPr>
          <p:cNvSpPr/>
          <p:nvPr userDrawn="1"/>
        </p:nvSpPr>
        <p:spPr>
          <a:xfrm>
            <a:off x="0" y="1"/>
            <a:ext cx="12192000" cy="208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F0927BB5-A889-4F60-B161-267C920D0A45}"/>
              </a:ext>
            </a:extLst>
          </p:cNvPr>
          <p:cNvSpPr/>
          <p:nvPr userDrawn="1"/>
        </p:nvSpPr>
        <p:spPr>
          <a:xfrm>
            <a:off x="0" y="200526"/>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1360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F7B54-4320-44CB-8733-43F66B17D890}"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6CBC8-A7B8-40C7-A31A-EE939DEDDC2B}" type="slidenum">
              <a:rPr lang="en-US" smtClean="0"/>
              <a:t>‹#›</a:t>
            </a:fld>
            <a:endParaRPr lang="en-US"/>
          </a:p>
        </p:txBody>
      </p:sp>
      <p:sp>
        <p:nvSpPr>
          <p:cNvPr id="5" name="Date Placeholder 3">
            <a:extLst>
              <a:ext uri="{FF2B5EF4-FFF2-40B4-BE49-F238E27FC236}">
                <a16:creationId xmlns:a16="http://schemas.microsoft.com/office/drawing/2014/main" id="{8E8D81F9-E9A2-4D15-AEB0-3DB69B0A4E9E}"/>
              </a:ext>
            </a:extLst>
          </p:cNvPr>
          <p:cNvSpPr txBox="1">
            <a:spLocks/>
          </p:cNvSpPr>
          <p:nvPr userDrawn="1"/>
        </p:nvSpPr>
        <p:spPr>
          <a:xfrm>
            <a:off x="609600" y="6356353"/>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1F7B54-4320-44CB-8733-43F66B17D890}" type="datetimeFigureOut">
              <a:rPr lang="en-US" sz="900" smtClean="0"/>
              <a:pPr/>
              <a:t>8/2/2022</a:t>
            </a:fld>
            <a:endParaRPr lang="en-US" sz="900"/>
          </a:p>
        </p:txBody>
      </p:sp>
      <p:sp>
        <p:nvSpPr>
          <p:cNvPr id="6" name="Slide Number Placeholder 5">
            <a:extLst>
              <a:ext uri="{FF2B5EF4-FFF2-40B4-BE49-F238E27FC236}">
                <a16:creationId xmlns:a16="http://schemas.microsoft.com/office/drawing/2014/main" id="{D2C69041-EC6A-4698-B203-1B854B9AB7AC}"/>
              </a:ext>
            </a:extLst>
          </p:cNvPr>
          <p:cNvSpPr txBox="1">
            <a:spLocks/>
          </p:cNvSpPr>
          <p:nvPr userDrawn="1"/>
        </p:nvSpPr>
        <p:spPr>
          <a:xfrm>
            <a:off x="8737600" y="63563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46CBC8-A7B8-40C7-A31A-EE939DEDDC2B}" type="slidenum">
              <a:rPr lang="en-US" sz="900" smtClean="0"/>
              <a:pPr/>
              <a:t>‹#›</a:t>
            </a:fld>
            <a:endParaRPr lang="en-US" sz="900"/>
          </a:p>
        </p:txBody>
      </p:sp>
      <p:sp>
        <p:nvSpPr>
          <p:cNvPr id="10" name="Rectangle 9">
            <a:extLst>
              <a:ext uri="{FF2B5EF4-FFF2-40B4-BE49-F238E27FC236}">
                <a16:creationId xmlns:a16="http://schemas.microsoft.com/office/drawing/2014/main" id="{F9FC6603-B786-441D-9CDF-4994F3CDBA9C}"/>
              </a:ext>
            </a:extLst>
          </p:cNvPr>
          <p:cNvSpPr/>
          <p:nvPr userDrawn="1"/>
        </p:nvSpPr>
        <p:spPr>
          <a:xfrm>
            <a:off x="0" y="6649453"/>
            <a:ext cx="12192000" cy="2289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2BB52B01-2026-4EB0-A987-FC2B9F88ADE8}"/>
              </a:ext>
            </a:extLst>
          </p:cNvPr>
          <p:cNvSpPr/>
          <p:nvPr userDrawn="1"/>
        </p:nvSpPr>
        <p:spPr>
          <a:xfrm>
            <a:off x="0" y="6585285"/>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B58E00AD-59B2-44A8-9403-2E7666261AE4}"/>
              </a:ext>
            </a:extLst>
          </p:cNvPr>
          <p:cNvSpPr/>
          <p:nvPr userDrawn="1"/>
        </p:nvSpPr>
        <p:spPr>
          <a:xfrm>
            <a:off x="0" y="1"/>
            <a:ext cx="12192000" cy="208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CAE86C01-8E80-4080-8971-7E7BF195C2DF}"/>
              </a:ext>
            </a:extLst>
          </p:cNvPr>
          <p:cNvSpPr/>
          <p:nvPr userDrawn="1"/>
        </p:nvSpPr>
        <p:spPr>
          <a:xfrm>
            <a:off x="0" y="200526"/>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1705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71F7B54-4320-44CB-8733-43F66B17D890}"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6CBC8-A7B8-40C7-A31A-EE939DEDDC2B}" type="slidenum">
              <a:rPr lang="en-US" smtClean="0"/>
              <a:t>‹#›</a:t>
            </a:fld>
            <a:endParaRPr lang="en-US"/>
          </a:p>
        </p:txBody>
      </p:sp>
      <p:sp>
        <p:nvSpPr>
          <p:cNvPr id="8" name="Date Placeholder 3">
            <a:extLst>
              <a:ext uri="{FF2B5EF4-FFF2-40B4-BE49-F238E27FC236}">
                <a16:creationId xmlns:a16="http://schemas.microsoft.com/office/drawing/2014/main" id="{2381A7F4-1275-4D3E-96BA-CF6A55FECDE3}"/>
              </a:ext>
            </a:extLst>
          </p:cNvPr>
          <p:cNvSpPr txBox="1">
            <a:spLocks/>
          </p:cNvSpPr>
          <p:nvPr userDrawn="1"/>
        </p:nvSpPr>
        <p:spPr>
          <a:xfrm>
            <a:off x="609600" y="6356353"/>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1F7B54-4320-44CB-8733-43F66B17D890}" type="datetimeFigureOut">
              <a:rPr lang="en-US" sz="900" smtClean="0"/>
              <a:pPr/>
              <a:t>8/2/2022</a:t>
            </a:fld>
            <a:endParaRPr lang="en-US" sz="900"/>
          </a:p>
        </p:txBody>
      </p:sp>
      <p:sp>
        <p:nvSpPr>
          <p:cNvPr id="9" name="Slide Number Placeholder 5">
            <a:extLst>
              <a:ext uri="{FF2B5EF4-FFF2-40B4-BE49-F238E27FC236}">
                <a16:creationId xmlns:a16="http://schemas.microsoft.com/office/drawing/2014/main" id="{73AC0545-473D-4684-81B5-A2C58E95613D}"/>
              </a:ext>
            </a:extLst>
          </p:cNvPr>
          <p:cNvSpPr txBox="1">
            <a:spLocks/>
          </p:cNvSpPr>
          <p:nvPr userDrawn="1"/>
        </p:nvSpPr>
        <p:spPr>
          <a:xfrm>
            <a:off x="8737600" y="63563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46CBC8-A7B8-40C7-A31A-EE939DEDDC2B}" type="slidenum">
              <a:rPr lang="en-US" sz="900" smtClean="0"/>
              <a:pPr/>
              <a:t>‹#›</a:t>
            </a:fld>
            <a:endParaRPr lang="en-US" sz="900"/>
          </a:p>
        </p:txBody>
      </p:sp>
      <p:sp>
        <p:nvSpPr>
          <p:cNvPr id="13" name="Rectangle 12">
            <a:extLst>
              <a:ext uri="{FF2B5EF4-FFF2-40B4-BE49-F238E27FC236}">
                <a16:creationId xmlns:a16="http://schemas.microsoft.com/office/drawing/2014/main" id="{5401DFD8-9A3B-499B-B22C-7164ADB7F838}"/>
              </a:ext>
            </a:extLst>
          </p:cNvPr>
          <p:cNvSpPr/>
          <p:nvPr userDrawn="1"/>
        </p:nvSpPr>
        <p:spPr>
          <a:xfrm>
            <a:off x="0" y="6649453"/>
            <a:ext cx="12192000" cy="2289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D040E997-CDB0-47AE-8B9F-5B4781AC2052}"/>
              </a:ext>
            </a:extLst>
          </p:cNvPr>
          <p:cNvSpPr/>
          <p:nvPr userDrawn="1"/>
        </p:nvSpPr>
        <p:spPr>
          <a:xfrm>
            <a:off x="0" y="6585285"/>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0A4A46D3-B7D4-4C02-8DD1-7EBDC2ADC16F}"/>
              </a:ext>
            </a:extLst>
          </p:cNvPr>
          <p:cNvSpPr/>
          <p:nvPr userDrawn="1"/>
        </p:nvSpPr>
        <p:spPr>
          <a:xfrm>
            <a:off x="0" y="1"/>
            <a:ext cx="12192000" cy="208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2E2E0B5E-33C7-4E11-9380-3687BF84A3A8}"/>
              </a:ext>
            </a:extLst>
          </p:cNvPr>
          <p:cNvSpPr/>
          <p:nvPr userDrawn="1"/>
        </p:nvSpPr>
        <p:spPr>
          <a:xfrm>
            <a:off x="0" y="200526"/>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0597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71F7B54-4320-44CB-8733-43F66B17D890}"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6CBC8-A7B8-40C7-A31A-EE939DEDDC2B}" type="slidenum">
              <a:rPr lang="en-US" smtClean="0"/>
              <a:t>‹#›</a:t>
            </a:fld>
            <a:endParaRPr lang="en-US"/>
          </a:p>
        </p:txBody>
      </p:sp>
      <p:sp>
        <p:nvSpPr>
          <p:cNvPr id="8" name="Date Placeholder 3">
            <a:extLst>
              <a:ext uri="{FF2B5EF4-FFF2-40B4-BE49-F238E27FC236}">
                <a16:creationId xmlns:a16="http://schemas.microsoft.com/office/drawing/2014/main" id="{99CE63D4-E710-4A94-BBE4-50D5B83032D0}"/>
              </a:ext>
            </a:extLst>
          </p:cNvPr>
          <p:cNvSpPr txBox="1">
            <a:spLocks/>
          </p:cNvSpPr>
          <p:nvPr userDrawn="1"/>
        </p:nvSpPr>
        <p:spPr>
          <a:xfrm>
            <a:off x="609600" y="6356353"/>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1F7B54-4320-44CB-8733-43F66B17D890}" type="datetimeFigureOut">
              <a:rPr lang="en-US" sz="900" smtClean="0"/>
              <a:pPr/>
              <a:t>8/2/2022</a:t>
            </a:fld>
            <a:endParaRPr lang="en-US" sz="900"/>
          </a:p>
        </p:txBody>
      </p:sp>
      <p:sp>
        <p:nvSpPr>
          <p:cNvPr id="9" name="Slide Number Placeholder 5">
            <a:extLst>
              <a:ext uri="{FF2B5EF4-FFF2-40B4-BE49-F238E27FC236}">
                <a16:creationId xmlns:a16="http://schemas.microsoft.com/office/drawing/2014/main" id="{6A8DF76E-389F-4CAF-BAAA-89599492A1B4}"/>
              </a:ext>
            </a:extLst>
          </p:cNvPr>
          <p:cNvSpPr txBox="1">
            <a:spLocks/>
          </p:cNvSpPr>
          <p:nvPr userDrawn="1"/>
        </p:nvSpPr>
        <p:spPr>
          <a:xfrm>
            <a:off x="8737600" y="63563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46CBC8-A7B8-40C7-A31A-EE939DEDDC2B}" type="slidenum">
              <a:rPr lang="en-US" sz="900" smtClean="0"/>
              <a:pPr/>
              <a:t>‹#›</a:t>
            </a:fld>
            <a:endParaRPr lang="en-US" sz="900"/>
          </a:p>
        </p:txBody>
      </p:sp>
      <p:sp>
        <p:nvSpPr>
          <p:cNvPr id="13" name="Rectangle 12">
            <a:extLst>
              <a:ext uri="{FF2B5EF4-FFF2-40B4-BE49-F238E27FC236}">
                <a16:creationId xmlns:a16="http://schemas.microsoft.com/office/drawing/2014/main" id="{36E367DF-F252-4ED9-91D1-8C4497D9A145}"/>
              </a:ext>
            </a:extLst>
          </p:cNvPr>
          <p:cNvSpPr/>
          <p:nvPr userDrawn="1"/>
        </p:nvSpPr>
        <p:spPr>
          <a:xfrm>
            <a:off x="0" y="6649453"/>
            <a:ext cx="12192000" cy="2289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9E6FB2C9-29FF-4BB2-A533-E81990FA0D2B}"/>
              </a:ext>
            </a:extLst>
          </p:cNvPr>
          <p:cNvSpPr/>
          <p:nvPr userDrawn="1"/>
        </p:nvSpPr>
        <p:spPr>
          <a:xfrm>
            <a:off x="0" y="6585285"/>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95BD13DA-CF89-48C7-BAF3-6C9C57F44E9D}"/>
              </a:ext>
            </a:extLst>
          </p:cNvPr>
          <p:cNvSpPr/>
          <p:nvPr userDrawn="1"/>
        </p:nvSpPr>
        <p:spPr>
          <a:xfrm>
            <a:off x="0" y="1"/>
            <a:ext cx="12192000" cy="208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AEC1F392-DDFB-496D-9868-5AEDE8A78753}"/>
              </a:ext>
            </a:extLst>
          </p:cNvPr>
          <p:cNvSpPr/>
          <p:nvPr userDrawn="1"/>
        </p:nvSpPr>
        <p:spPr>
          <a:xfrm>
            <a:off x="0" y="200526"/>
            <a:ext cx="12192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6987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1F7B54-4320-44CB-8733-43F66B17D890}" type="datetimeFigureOut">
              <a:rPr lang="en-US" smtClean="0"/>
              <a:t>8/2/2022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46CBC8-A7B8-40C7-A31A-EE939DEDDC2B}" type="slidenum">
              <a:rPr lang="en-US" smtClean="0"/>
              <a:t>‹#›</a:t>
            </a:fld>
            <a:endParaRPr lang="en-US"/>
          </a:p>
        </p:txBody>
      </p:sp>
    </p:spTree>
    <p:extLst>
      <p:ext uri="{BB962C8B-B14F-4D97-AF65-F5344CB8AC3E}">
        <p14:creationId xmlns:p14="http://schemas.microsoft.com/office/powerpoint/2010/main" val="11643859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685800" rtl="0" eaLnBrk="1" latinLnBrk="0" hangingPunct="1">
        <a:spcBef>
          <a:spcPct val="0"/>
        </a:spcBef>
        <a:buNone/>
        <a:defRPr sz="3300" kern="1200">
          <a:solidFill>
            <a:srgbClr val="025287"/>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rgbClr val="025287"/>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025287"/>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025287"/>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rgbClr val="025287"/>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rgbClr val="025287"/>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1" name="Picture 10" descr="A picture containing sky, outdoor, snow, road&#10;&#10;Description automatically generated">
            <a:extLst>
              <a:ext uri="{FF2B5EF4-FFF2-40B4-BE49-F238E27FC236}">
                <a16:creationId xmlns:a16="http://schemas.microsoft.com/office/drawing/2014/main" id="{A6386329-900D-455C-B795-0FE9F2297FF0}"/>
              </a:ext>
            </a:extLst>
          </p:cNvPr>
          <p:cNvPicPr>
            <a:picLocks noChangeAspect="1"/>
          </p:cNvPicPr>
          <p:nvPr/>
        </p:nvPicPr>
        <p:blipFill rotWithShape="1">
          <a:blip r:embed="rId3">
            <a:alphaModFix amt="46000"/>
            <a:extLst>
              <a:ext uri="{28A0092B-C50C-407E-A947-70E740481C1C}">
                <a14:useLocalDpi xmlns:a14="http://schemas.microsoft.com/office/drawing/2010/main" val="0"/>
              </a:ext>
            </a:extLst>
          </a:blip>
          <a:srcRect l="-610" t="4704" b="3118"/>
          <a:stretch/>
        </p:blipFill>
        <p:spPr>
          <a:xfrm>
            <a:off x="-25167" y="264694"/>
            <a:ext cx="4859446" cy="6320591"/>
          </a:xfrm>
          <a:prstGeom prst="rect">
            <a:avLst/>
          </a:prstGeom>
        </p:spPr>
      </p:pic>
      <p:sp>
        <p:nvSpPr>
          <p:cNvPr id="7" name="Rectangle 6">
            <a:extLst>
              <a:ext uri="{FF2B5EF4-FFF2-40B4-BE49-F238E27FC236}">
                <a16:creationId xmlns:a16="http://schemas.microsoft.com/office/drawing/2014/main" id="{093C9579-FE27-457C-85A9-B1BF27CEAB9F}"/>
              </a:ext>
            </a:extLst>
          </p:cNvPr>
          <p:cNvSpPr/>
          <p:nvPr/>
        </p:nvSpPr>
        <p:spPr>
          <a:xfrm>
            <a:off x="1524000" y="1"/>
            <a:ext cx="9144000" cy="208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DB3A712C-31C7-4AB3-A4B5-A2B3B61DF2DC}"/>
              </a:ext>
            </a:extLst>
          </p:cNvPr>
          <p:cNvSpPr txBox="1"/>
          <p:nvPr/>
        </p:nvSpPr>
        <p:spPr>
          <a:xfrm>
            <a:off x="7459287" y="1486940"/>
            <a:ext cx="2942706" cy="577081"/>
          </a:xfrm>
          <a:prstGeom prst="rect">
            <a:avLst/>
          </a:prstGeom>
          <a:noFill/>
        </p:spPr>
        <p:txBody>
          <a:bodyPr wrap="square" rtlCol="0">
            <a:spAutoFit/>
          </a:bodyPr>
          <a:lstStyle/>
          <a:p>
            <a:r>
              <a:rPr lang="en-US" sz="1350" dirty="0"/>
              <a:t>Image Placeholder </a:t>
            </a:r>
          </a:p>
          <a:p>
            <a:r>
              <a:rPr lang="en-US" sz="900" dirty="0"/>
              <a:t>(replace with photo that reflects your presentation content or delete photo entirely)</a:t>
            </a:r>
          </a:p>
        </p:txBody>
      </p:sp>
      <p:sp>
        <p:nvSpPr>
          <p:cNvPr id="6" name="Rectangle 5">
            <a:extLst>
              <a:ext uri="{FF2B5EF4-FFF2-40B4-BE49-F238E27FC236}">
                <a16:creationId xmlns:a16="http://schemas.microsoft.com/office/drawing/2014/main" id="{9F6367D6-B8A9-4433-A71D-0FBEB7F673B7}"/>
              </a:ext>
            </a:extLst>
          </p:cNvPr>
          <p:cNvSpPr/>
          <p:nvPr/>
        </p:nvSpPr>
        <p:spPr>
          <a:xfrm>
            <a:off x="1524000" y="6649454"/>
            <a:ext cx="9144000" cy="208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DE1F4F0D-DA5A-4866-9DA5-7CD633A5C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2336" y="5329003"/>
            <a:ext cx="3728304" cy="1047735"/>
          </a:xfrm>
          <a:prstGeom prst="rect">
            <a:avLst/>
          </a:prstGeom>
        </p:spPr>
      </p:pic>
      <p:sp>
        <p:nvSpPr>
          <p:cNvPr id="8" name="Rectangle 7">
            <a:extLst>
              <a:ext uri="{FF2B5EF4-FFF2-40B4-BE49-F238E27FC236}">
                <a16:creationId xmlns:a16="http://schemas.microsoft.com/office/drawing/2014/main" id="{E26806F7-4F81-40D3-933F-B36074E0A672}"/>
              </a:ext>
            </a:extLst>
          </p:cNvPr>
          <p:cNvSpPr/>
          <p:nvPr/>
        </p:nvSpPr>
        <p:spPr>
          <a:xfrm>
            <a:off x="1524000" y="6585285"/>
            <a:ext cx="9144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DA25B5-CC14-49F2-A79B-D3492E8E62A6}"/>
              </a:ext>
            </a:extLst>
          </p:cNvPr>
          <p:cNvSpPr/>
          <p:nvPr/>
        </p:nvSpPr>
        <p:spPr>
          <a:xfrm>
            <a:off x="1524000" y="200526"/>
            <a:ext cx="9144000" cy="64169"/>
          </a:xfrm>
          <a:prstGeom prst="rect">
            <a:avLst/>
          </a:prstGeom>
          <a:solidFill>
            <a:srgbClr val="E25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7D954A3-04C3-4222-8405-23C00A821389}"/>
              </a:ext>
            </a:extLst>
          </p:cNvPr>
          <p:cNvSpPr txBox="1"/>
          <p:nvPr/>
        </p:nvSpPr>
        <p:spPr>
          <a:xfrm>
            <a:off x="5125454" y="1529657"/>
            <a:ext cx="6037846" cy="1107996"/>
          </a:xfrm>
          <a:prstGeom prst="rect">
            <a:avLst/>
          </a:prstGeom>
          <a:noFill/>
        </p:spPr>
        <p:txBody>
          <a:bodyPr wrap="square" rtlCol="0">
            <a:spAutoFit/>
          </a:bodyPr>
          <a:lstStyle/>
          <a:p>
            <a:r>
              <a:rPr lang="en-US" sz="3600" b="1" dirty="0">
                <a:solidFill>
                  <a:schemeClr val="accent1"/>
                </a:solidFill>
              </a:rPr>
              <a:t>Upgrading with ARC Tool</a:t>
            </a:r>
          </a:p>
          <a:p>
            <a:pPr>
              <a:spcBef>
                <a:spcPts val="1200"/>
              </a:spcBef>
            </a:pPr>
            <a:r>
              <a:rPr lang="en-US" sz="2000" dirty="0">
                <a:solidFill>
                  <a:schemeClr val="bg2"/>
                </a:solidFill>
              </a:rPr>
              <a:t>Mary Smith, P.E.</a:t>
            </a:r>
          </a:p>
        </p:txBody>
      </p:sp>
      <p:cxnSp>
        <p:nvCxnSpPr>
          <p:cNvPr id="15" name="Straight Connector 14">
            <a:extLst>
              <a:ext uri="{FF2B5EF4-FFF2-40B4-BE49-F238E27FC236}">
                <a16:creationId xmlns:a16="http://schemas.microsoft.com/office/drawing/2014/main" id="{0A225FB5-C16B-4281-BD18-7528F4595DC2}"/>
              </a:ext>
            </a:extLst>
          </p:cNvPr>
          <p:cNvCxnSpPr>
            <a:cxnSpLocks/>
          </p:cNvCxnSpPr>
          <p:nvPr/>
        </p:nvCxnSpPr>
        <p:spPr>
          <a:xfrm>
            <a:off x="5205664" y="2181730"/>
            <a:ext cx="6986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16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CED9-0C4C-AA03-315E-1A8BB38DFA44}"/>
              </a:ext>
            </a:extLst>
          </p:cNvPr>
          <p:cNvSpPr>
            <a:spLocks noGrp="1"/>
          </p:cNvSpPr>
          <p:nvPr>
            <p:ph type="title"/>
          </p:nvPr>
        </p:nvSpPr>
        <p:spPr/>
        <p:txBody>
          <a:bodyPr/>
          <a:lstStyle/>
          <a:p>
            <a:r>
              <a:rPr lang="en-US" dirty="0"/>
              <a:t>MDT ARC Tool Setup – Folder Structure/Organization</a:t>
            </a:r>
          </a:p>
        </p:txBody>
      </p:sp>
      <p:sp>
        <p:nvSpPr>
          <p:cNvPr id="3" name="Content Placeholder 2">
            <a:extLst>
              <a:ext uri="{FF2B5EF4-FFF2-40B4-BE49-F238E27FC236}">
                <a16:creationId xmlns:a16="http://schemas.microsoft.com/office/drawing/2014/main" id="{C9C90221-175E-D23D-F290-BE5D3B120BF2}"/>
              </a:ext>
            </a:extLst>
          </p:cNvPr>
          <p:cNvSpPr>
            <a:spLocks noGrp="1"/>
          </p:cNvSpPr>
          <p:nvPr>
            <p:ph idx="1"/>
          </p:nvPr>
        </p:nvSpPr>
        <p:spPr>
          <a:xfrm>
            <a:off x="389721" y="1600203"/>
            <a:ext cx="10972800" cy="4983159"/>
          </a:xfrm>
        </p:spPr>
        <p:txBody>
          <a:bodyPr>
            <a:normAutofit/>
          </a:bodyPr>
          <a:lstStyle/>
          <a:p>
            <a:endParaRPr lang="en-US" dirty="0"/>
          </a:p>
          <a:p>
            <a:endParaRPr lang="en-US" dirty="0"/>
          </a:p>
          <a:p>
            <a:endParaRPr lang="en-US" dirty="0"/>
          </a:p>
          <a:p>
            <a:endParaRPr lang="en-US" dirty="0"/>
          </a:p>
          <a:p>
            <a:r>
              <a:rPr lang="en-US" dirty="0"/>
              <a:t>Exported XMLs</a:t>
            </a:r>
          </a:p>
          <a:p>
            <a:pPr lvl="1"/>
            <a:r>
              <a:rPr lang="en-US" dirty="0"/>
              <a:t>Methodology</a:t>
            </a:r>
          </a:p>
          <a:p>
            <a:pPr lvl="1"/>
            <a:r>
              <a:rPr lang="en-US" dirty="0"/>
              <a:t>Version</a:t>
            </a:r>
          </a:p>
          <a:p>
            <a:pPr lvl="1"/>
            <a:endParaRPr lang="en-US" dirty="0"/>
          </a:p>
          <a:p>
            <a:r>
              <a:rPr lang="en-US" dirty="0"/>
              <a:t>Version Comparisons</a:t>
            </a:r>
          </a:p>
          <a:p>
            <a:endParaRPr lang="en-US" dirty="0"/>
          </a:p>
          <a:p>
            <a:r>
              <a:rPr lang="en-US" b="1" dirty="0"/>
              <a:t>ARC Tool Database Backup</a:t>
            </a:r>
          </a:p>
        </p:txBody>
      </p:sp>
      <p:pic>
        <p:nvPicPr>
          <p:cNvPr id="5122" name="Picture 2">
            <a:extLst>
              <a:ext uri="{FF2B5EF4-FFF2-40B4-BE49-F238E27FC236}">
                <a16:creationId xmlns:a16="http://schemas.microsoft.com/office/drawing/2014/main" id="{8B816145-082E-9C2C-0C8E-1DA9D8894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71" y="1320121"/>
            <a:ext cx="5867767" cy="443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3" name="Picture 3">
            <a:extLst>
              <a:ext uri="{FF2B5EF4-FFF2-40B4-BE49-F238E27FC236}">
                <a16:creationId xmlns:a16="http://schemas.microsoft.com/office/drawing/2014/main" id="{52CBBC12-15AA-D2DA-DE17-D5FEB33E23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9824" y="1085529"/>
            <a:ext cx="4776788" cy="36015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4" name="Picture 4">
            <a:extLst>
              <a:ext uri="{FF2B5EF4-FFF2-40B4-BE49-F238E27FC236}">
                <a16:creationId xmlns:a16="http://schemas.microsoft.com/office/drawing/2014/main" id="{3315EB1B-894D-5379-78C3-2EB43DB88A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0443" y="1993696"/>
            <a:ext cx="5117224" cy="34029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5" name="Picture 5">
            <a:extLst>
              <a:ext uri="{FF2B5EF4-FFF2-40B4-BE49-F238E27FC236}">
                <a16:creationId xmlns:a16="http://schemas.microsoft.com/office/drawing/2014/main" id="{146965BC-97C2-A3F7-02E5-FE55C380A2A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5390"/>
          <a:stretch/>
        </p:blipFill>
        <p:spPr bwMode="auto">
          <a:xfrm>
            <a:off x="6808972" y="3166414"/>
            <a:ext cx="4782306" cy="23277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6" name="Picture 6">
            <a:extLst>
              <a:ext uri="{FF2B5EF4-FFF2-40B4-BE49-F238E27FC236}">
                <a16:creationId xmlns:a16="http://schemas.microsoft.com/office/drawing/2014/main" id="{BB921C85-86BD-9634-F38C-EFA90783D1E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7546"/>
          <a:stretch/>
        </p:blipFill>
        <p:spPr bwMode="auto">
          <a:xfrm>
            <a:off x="7066080" y="4404445"/>
            <a:ext cx="4758291" cy="18897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40479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F6AE-5314-4D33-BA6D-40418090C3BC}"/>
              </a:ext>
            </a:extLst>
          </p:cNvPr>
          <p:cNvSpPr>
            <a:spLocks noGrp="1"/>
          </p:cNvSpPr>
          <p:nvPr>
            <p:ph type="title"/>
          </p:nvPr>
        </p:nvSpPr>
        <p:spPr/>
        <p:txBody>
          <a:bodyPr/>
          <a:lstStyle/>
          <a:p>
            <a:r>
              <a:rPr lang="en-US" dirty="0"/>
              <a:t>Using the ARC Tool – Getting Started</a:t>
            </a:r>
          </a:p>
        </p:txBody>
      </p:sp>
      <p:sp>
        <p:nvSpPr>
          <p:cNvPr id="3" name="Content Placeholder 2">
            <a:extLst>
              <a:ext uri="{FF2B5EF4-FFF2-40B4-BE49-F238E27FC236}">
                <a16:creationId xmlns:a16="http://schemas.microsoft.com/office/drawing/2014/main" id="{EE2CF0AA-8655-42AD-A6B0-1E0310372666}"/>
              </a:ext>
            </a:extLst>
          </p:cNvPr>
          <p:cNvSpPr>
            <a:spLocks noGrp="1"/>
          </p:cNvSpPr>
          <p:nvPr>
            <p:ph idx="1"/>
          </p:nvPr>
        </p:nvSpPr>
        <p:spPr>
          <a:xfrm>
            <a:off x="609600" y="1216168"/>
            <a:ext cx="5238044" cy="5235432"/>
          </a:xfrm>
        </p:spPr>
        <p:txBody>
          <a:bodyPr>
            <a:normAutofit/>
          </a:bodyPr>
          <a:lstStyle/>
          <a:p>
            <a:r>
              <a:rPr lang="en-US" dirty="0"/>
              <a:t>Need to install BrDR versions you want ARC Tool to generate results for</a:t>
            </a:r>
          </a:p>
          <a:p>
            <a:pPr lvl="1"/>
            <a:r>
              <a:rPr lang="en-US" dirty="0"/>
              <a:t>Make sure each version has the analysis template you plan to use</a:t>
            </a:r>
          </a:p>
          <a:p>
            <a:pPr lvl="1"/>
            <a:endParaRPr lang="en-US" dirty="0"/>
          </a:p>
          <a:p>
            <a:endParaRPr lang="en-US" dirty="0"/>
          </a:p>
          <a:p>
            <a:endParaRPr lang="en-US" dirty="0"/>
          </a:p>
          <a:p>
            <a:endParaRPr lang="en-US" dirty="0"/>
          </a:p>
          <a:p>
            <a:endParaRPr lang="en-US" dirty="0"/>
          </a:p>
          <a:p>
            <a:endParaRPr lang="en-US" dirty="0"/>
          </a:p>
        </p:txBody>
      </p:sp>
      <p:pic>
        <p:nvPicPr>
          <p:cNvPr id="5" name="Picture 2">
            <a:extLst>
              <a:ext uri="{FF2B5EF4-FFF2-40B4-BE49-F238E27FC236}">
                <a16:creationId xmlns:a16="http://schemas.microsoft.com/office/drawing/2014/main" id="{5405A44B-2E6F-1FF8-A5A0-473B7F8F4E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14" t="17731" r="5174" b="18977"/>
          <a:stretch/>
        </p:blipFill>
        <p:spPr bwMode="auto">
          <a:xfrm>
            <a:off x="6276944" y="2247794"/>
            <a:ext cx="5175464" cy="3172179"/>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98" name="Picture 2">
            <a:extLst>
              <a:ext uri="{FF2B5EF4-FFF2-40B4-BE49-F238E27FC236}">
                <a16:creationId xmlns:a16="http://schemas.microsoft.com/office/drawing/2014/main" id="{1E8CB887-A6C1-5ADE-1347-50E15EF0EA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05" t="19732" r="19256" b="7407"/>
          <a:stretch/>
        </p:blipFill>
        <p:spPr bwMode="auto">
          <a:xfrm>
            <a:off x="8240922" y="3223490"/>
            <a:ext cx="3824078" cy="3228110"/>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Rectangle 5">
            <a:extLst>
              <a:ext uri="{FF2B5EF4-FFF2-40B4-BE49-F238E27FC236}">
                <a16:creationId xmlns:a16="http://schemas.microsoft.com/office/drawing/2014/main" id="{CCA7D85D-1288-757B-8F30-0F5002CFE796}"/>
              </a:ext>
            </a:extLst>
          </p:cNvPr>
          <p:cNvSpPr/>
          <p:nvPr/>
        </p:nvSpPr>
        <p:spPr>
          <a:xfrm>
            <a:off x="7417029" y="3979460"/>
            <a:ext cx="823893" cy="173440"/>
          </a:xfrm>
          <a:prstGeom prst="rect">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DAD26D2-47AF-AF91-50CA-A6D7A7D43FFD}"/>
              </a:ext>
            </a:extLst>
          </p:cNvPr>
          <p:cNvPicPr>
            <a:picLocks noChangeAspect="1"/>
          </p:cNvPicPr>
          <p:nvPr/>
        </p:nvPicPr>
        <p:blipFill>
          <a:blip r:embed="rId5"/>
          <a:stretch>
            <a:fillRect/>
          </a:stretch>
        </p:blipFill>
        <p:spPr>
          <a:xfrm>
            <a:off x="1038900" y="3309845"/>
            <a:ext cx="4200120" cy="2798496"/>
          </a:xfrm>
          <a:prstGeom prst="rect">
            <a:avLst/>
          </a:prstGeom>
        </p:spPr>
      </p:pic>
      <p:sp>
        <p:nvSpPr>
          <p:cNvPr id="10" name="TextBox 9">
            <a:extLst>
              <a:ext uri="{FF2B5EF4-FFF2-40B4-BE49-F238E27FC236}">
                <a16:creationId xmlns:a16="http://schemas.microsoft.com/office/drawing/2014/main" id="{0936B5D8-5D9E-4822-1689-DF5573A3B970}"/>
              </a:ext>
            </a:extLst>
          </p:cNvPr>
          <p:cNvSpPr txBox="1"/>
          <p:nvPr/>
        </p:nvSpPr>
        <p:spPr>
          <a:xfrm>
            <a:off x="5832246" y="1264647"/>
            <a:ext cx="6096000" cy="830997"/>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accent1"/>
                </a:solidFill>
              </a:rPr>
              <a:t>Update ARC Tool settings with database information</a:t>
            </a:r>
            <a:endParaRPr lang="en-US" sz="2400" dirty="0">
              <a:solidFill>
                <a:schemeClr val="accent1"/>
              </a:solidFill>
              <a:sym typeface="Wingdings" panose="05000000000000000000" pitchFamily="2" charset="2"/>
            </a:endParaRPr>
          </a:p>
        </p:txBody>
      </p:sp>
      <p:sp>
        <p:nvSpPr>
          <p:cNvPr id="11" name="Rectangle 10">
            <a:extLst>
              <a:ext uri="{FF2B5EF4-FFF2-40B4-BE49-F238E27FC236}">
                <a16:creationId xmlns:a16="http://schemas.microsoft.com/office/drawing/2014/main" id="{4C6B389F-298C-62D9-C77A-C3D0C4EA3ECE}"/>
              </a:ext>
            </a:extLst>
          </p:cNvPr>
          <p:cNvSpPr/>
          <p:nvPr/>
        </p:nvSpPr>
        <p:spPr>
          <a:xfrm>
            <a:off x="4613661" y="3429000"/>
            <a:ext cx="726959" cy="304800"/>
          </a:xfrm>
          <a:prstGeom prst="rect">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41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F6AE-5314-4D33-BA6D-40418090C3BC}"/>
              </a:ext>
            </a:extLst>
          </p:cNvPr>
          <p:cNvSpPr>
            <a:spLocks noGrp="1"/>
          </p:cNvSpPr>
          <p:nvPr>
            <p:ph type="title"/>
          </p:nvPr>
        </p:nvSpPr>
        <p:spPr/>
        <p:txBody>
          <a:bodyPr/>
          <a:lstStyle/>
          <a:p>
            <a:r>
              <a:rPr lang="en-US" dirty="0"/>
              <a:t>Using the ARC Tool – Getting Started</a:t>
            </a:r>
          </a:p>
        </p:txBody>
      </p:sp>
      <p:sp>
        <p:nvSpPr>
          <p:cNvPr id="3" name="Content Placeholder 2">
            <a:extLst>
              <a:ext uri="{FF2B5EF4-FFF2-40B4-BE49-F238E27FC236}">
                <a16:creationId xmlns:a16="http://schemas.microsoft.com/office/drawing/2014/main" id="{EE2CF0AA-8655-42AD-A6B0-1E0310372666}"/>
              </a:ext>
            </a:extLst>
          </p:cNvPr>
          <p:cNvSpPr>
            <a:spLocks noGrp="1"/>
          </p:cNvSpPr>
          <p:nvPr>
            <p:ph idx="1"/>
          </p:nvPr>
        </p:nvSpPr>
        <p:spPr>
          <a:xfrm>
            <a:off x="598311" y="1417638"/>
            <a:ext cx="5238044" cy="4525963"/>
          </a:xfrm>
        </p:spPr>
        <p:txBody>
          <a:bodyPr>
            <a:normAutofit/>
          </a:bodyPr>
          <a:lstStyle/>
          <a:p>
            <a:r>
              <a:rPr lang="en-US" dirty="0"/>
              <a:t>Copy/paste database backup to replace default (blank) database</a:t>
            </a:r>
            <a:endParaRPr lang="en-US" dirty="0">
              <a:sym typeface="Wingdings" panose="05000000000000000000" pitchFamily="2" charset="2"/>
            </a:endParaRPr>
          </a:p>
        </p:txBody>
      </p:sp>
      <p:pic>
        <p:nvPicPr>
          <p:cNvPr id="5" name="Picture 4">
            <a:extLst>
              <a:ext uri="{FF2B5EF4-FFF2-40B4-BE49-F238E27FC236}">
                <a16:creationId xmlns:a16="http://schemas.microsoft.com/office/drawing/2014/main" id="{65983653-2EF4-0E53-D7FA-654B0CF0C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72" y="2674757"/>
            <a:ext cx="4984957" cy="3633974"/>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3">
            <a:extLst>
              <a:ext uri="{FF2B5EF4-FFF2-40B4-BE49-F238E27FC236}">
                <a16:creationId xmlns:a16="http://schemas.microsoft.com/office/drawing/2014/main" id="{2E483D7E-D44F-742E-34CC-17B2BEF1BD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r="18311" b="69578"/>
          <a:stretch/>
        </p:blipFill>
        <p:spPr bwMode="auto">
          <a:xfrm>
            <a:off x="5980019" y="1417638"/>
            <a:ext cx="5171066" cy="1452050"/>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2">
            <a:extLst>
              <a:ext uri="{FF2B5EF4-FFF2-40B4-BE49-F238E27FC236}">
                <a16:creationId xmlns:a16="http://schemas.microsoft.com/office/drawing/2014/main" id="{874EED0B-DEF0-7264-B11E-AAE8DA4F8C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731" r="5174" b="18977"/>
          <a:stretch/>
        </p:blipFill>
        <p:spPr bwMode="auto">
          <a:xfrm>
            <a:off x="5521060" y="2997663"/>
            <a:ext cx="6327568" cy="3456498"/>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Oval 7">
            <a:extLst>
              <a:ext uri="{FF2B5EF4-FFF2-40B4-BE49-F238E27FC236}">
                <a16:creationId xmlns:a16="http://schemas.microsoft.com/office/drawing/2014/main" id="{0F570C09-A8F7-8EDC-1D3A-E2353844E20A}"/>
              </a:ext>
            </a:extLst>
          </p:cNvPr>
          <p:cNvSpPr/>
          <p:nvPr/>
        </p:nvSpPr>
        <p:spPr>
          <a:xfrm>
            <a:off x="3138311" y="3254445"/>
            <a:ext cx="1140177" cy="349109"/>
          </a:xfrm>
          <a:prstGeom prst="ellipse">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C891CD3-B965-7CD5-937B-67BEAF545298}"/>
              </a:ext>
            </a:extLst>
          </p:cNvPr>
          <p:cNvCxnSpPr>
            <a:cxnSpLocks/>
            <a:stCxn id="8" idx="6"/>
          </p:cNvCxnSpPr>
          <p:nvPr/>
        </p:nvCxnSpPr>
        <p:spPr>
          <a:xfrm>
            <a:off x="4278488" y="3429000"/>
            <a:ext cx="3115734" cy="132362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589E287-322E-ED2A-8F79-4105CC3C8E02}"/>
              </a:ext>
            </a:extLst>
          </p:cNvPr>
          <p:cNvSpPr/>
          <p:nvPr/>
        </p:nvSpPr>
        <p:spPr>
          <a:xfrm>
            <a:off x="7488222" y="4752622"/>
            <a:ext cx="1136489" cy="169334"/>
          </a:xfrm>
          <a:prstGeom prst="rect">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116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5711-9434-0938-4C52-28EE0A2F5078}"/>
              </a:ext>
            </a:extLst>
          </p:cNvPr>
          <p:cNvSpPr>
            <a:spLocks noGrp="1"/>
          </p:cNvSpPr>
          <p:nvPr>
            <p:ph type="title"/>
          </p:nvPr>
        </p:nvSpPr>
        <p:spPr/>
        <p:txBody>
          <a:bodyPr/>
          <a:lstStyle/>
          <a:p>
            <a:r>
              <a:rPr lang="en-US" dirty="0"/>
              <a:t>Using the ARC Tool – Creating Datasets</a:t>
            </a:r>
          </a:p>
        </p:txBody>
      </p:sp>
      <p:pic>
        <p:nvPicPr>
          <p:cNvPr id="6146" name="Picture 2">
            <a:extLst>
              <a:ext uri="{FF2B5EF4-FFF2-40B4-BE49-F238E27FC236}">
                <a16:creationId xmlns:a16="http://schemas.microsoft.com/office/drawing/2014/main" id="{F3488B61-91C2-DBBD-9C2F-D46F0CBB1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434" y="1417638"/>
            <a:ext cx="6265132" cy="41862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072100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5711-9434-0938-4C52-28EE0A2F5078}"/>
              </a:ext>
            </a:extLst>
          </p:cNvPr>
          <p:cNvSpPr>
            <a:spLocks noGrp="1"/>
          </p:cNvSpPr>
          <p:nvPr>
            <p:ph type="title"/>
          </p:nvPr>
        </p:nvSpPr>
        <p:spPr/>
        <p:txBody>
          <a:bodyPr/>
          <a:lstStyle/>
          <a:p>
            <a:r>
              <a:rPr lang="en-US" dirty="0"/>
              <a:t>Using the ARC Tool – Creating Datasets</a:t>
            </a:r>
          </a:p>
        </p:txBody>
      </p:sp>
      <p:pic>
        <p:nvPicPr>
          <p:cNvPr id="6147" name="Picture 3">
            <a:extLst>
              <a:ext uri="{FF2B5EF4-FFF2-40B4-BE49-F238E27FC236}">
                <a16:creationId xmlns:a16="http://schemas.microsoft.com/office/drawing/2014/main" id="{89562F8D-E63F-39C3-6EAE-25E7017DE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737" y="1417638"/>
            <a:ext cx="6994526" cy="46767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327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5711-9434-0938-4C52-28EE0A2F5078}"/>
              </a:ext>
            </a:extLst>
          </p:cNvPr>
          <p:cNvSpPr>
            <a:spLocks noGrp="1"/>
          </p:cNvSpPr>
          <p:nvPr>
            <p:ph type="title"/>
          </p:nvPr>
        </p:nvSpPr>
        <p:spPr/>
        <p:txBody>
          <a:bodyPr/>
          <a:lstStyle/>
          <a:p>
            <a:r>
              <a:rPr lang="en-US" dirty="0"/>
              <a:t>Using the ARC Tool – 7.1-7.2 Comparison Settings</a:t>
            </a:r>
          </a:p>
        </p:txBody>
      </p:sp>
      <p:pic>
        <p:nvPicPr>
          <p:cNvPr id="7170" name="Picture 2">
            <a:extLst>
              <a:ext uri="{FF2B5EF4-FFF2-40B4-BE49-F238E27FC236}">
                <a16:creationId xmlns:a16="http://schemas.microsoft.com/office/drawing/2014/main" id="{7AAFCCB3-11A6-09B2-005E-F878DE9E7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25" y="1167102"/>
            <a:ext cx="6996112" cy="47085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71" name="Picture 3">
            <a:extLst>
              <a:ext uri="{FF2B5EF4-FFF2-40B4-BE49-F238E27FC236}">
                <a16:creationId xmlns:a16="http://schemas.microsoft.com/office/drawing/2014/main" id="{FBA3A2F1-3B4E-6647-FF77-226657E5E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187" y="1167102"/>
            <a:ext cx="4821959" cy="52561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Rectangle 5">
            <a:extLst>
              <a:ext uri="{FF2B5EF4-FFF2-40B4-BE49-F238E27FC236}">
                <a16:creationId xmlns:a16="http://schemas.microsoft.com/office/drawing/2014/main" id="{AD1B54C1-AD9B-7077-39AA-BCB773E4EDD0}"/>
              </a:ext>
            </a:extLst>
          </p:cNvPr>
          <p:cNvSpPr/>
          <p:nvPr/>
        </p:nvSpPr>
        <p:spPr>
          <a:xfrm>
            <a:off x="4673600" y="5496164"/>
            <a:ext cx="898814" cy="354064"/>
          </a:xfrm>
          <a:prstGeom prst="rect">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A635A85-9FC3-20AB-FBEF-C761FD5E3660}"/>
              </a:ext>
            </a:extLst>
          </p:cNvPr>
          <p:cNvSpPr/>
          <p:nvPr/>
        </p:nvSpPr>
        <p:spPr>
          <a:xfrm>
            <a:off x="6594186" y="5858456"/>
            <a:ext cx="1978313" cy="301044"/>
          </a:xfrm>
          <a:prstGeom prst="rect">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436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5711-9434-0938-4C52-28EE0A2F5078}"/>
              </a:ext>
            </a:extLst>
          </p:cNvPr>
          <p:cNvSpPr>
            <a:spLocks noGrp="1"/>
          </p:cNvSpPr>
          <p:nvPr>
            <p:ph type="title"/>
          </p:nvPr>
        </p:nvSpPr>
        <p:spPr/>
        <p:txBody>
          <a:bodyPr/>
          <a:lstStyle/>
          <a:p>
            <a:r>
              <a:rPr lang="en-US" dirty="0"/>
              <a:t>Using the ARC Tool – 7.1-7.2 Results Comparison</a:t>
            </a:r>
          </a:p>
        </p:txBody>
      </p:sp>
      <p:pic>
        <p:nvPicPr>
          <p:cNvPr id="8194" name="Picture 2">
            <a:extLst>
              <a:ext uri="{FF2B5EF4-FFF2-40B4-BE49-F238E27FC236}">
                <a16:creationId xmlns:a16="http://schemas.microsoft.com/office/drawing/2014/main" id="{FAF6BEF9-931F-F75E-3E4F-2AD3CA028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287" y="1163782"/>
            <a:ext cx="6996113" cy="52673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Content Placeholder 2">
            <a:extLst>
              <a:ext uri="{FF2B5EF4-FFF2-40B4-BE49-F238E27FC236}">
                <a16:creationId xmlns:a16="http://schemas.microsoft.com/office/drawing/2014/main" id="{F87C58CD-3D37-46ED-75E5-091D96D10BF1}"/>
              </a:ext>
            </a:extLst>
          </p:cNvPr>
          <p:cNvSpPr>
            <a:spLocks noGrp="1"/>
          </p:cNvSpPr>
          <p:nvPr>
            <p:ph idx="1"/>
          </p:nvPr>
        </p:nvSpPr>
        <p:spPr>
          <a:xfrm>
            <a:off x="609600" y="1600203"/>
            <a:ext cx="3976688" cy="4525963"/>
          </a:xfrm>
        </p:spPr>
        <p:txBody>
          <a:bodyPr>
            <a:normAutofit/>
          </a:bodyPr>
          <a:lstStyle/>
          <a:p>
            <a:r>
              <a:rPr lang="en-US" b="1" dirty="0"/>
              <a:t>Level 1 – Controlling rating at bridge level (overall)</a:t>
            </a:r>
          </a:p>
          <a:p>
            <a:pPr marL="0" indent="0">
              <a:buNone/>
            </a:pPr>
            <a:endParaRPr lang="en-US" dirty="0">
              <a:sym typeface="Wingdings" panose="05000000000000000000" pitchFamily="2" charset="2"/>
            </a:endParaRPr>
          </a:p>
          <a:p>
            <a:r>
              <a:rPr lang="en-US" dirty="0">
                <a:sym typeface="Wingdings" panose="05000000000000000000" pitchFamily="2" charset="2"/>
              </a:rPr>
              <a:t>Level 2 – Controlling rating factor at member level</a:t>
            </a:r>
          </a:p>
          <a:p>
            <a:endParaRPr lang="en-US" dirty="0">
              <a:sym typeface="Wingdings" panose="05000000000000000000" pitchFamily="2" charset="2"/>
            </a:endParaRPr>
          </a:p>
          <a:p>
            <a:r>
              <a:rPr lang="en-US" dirty="0">
                <a:sym typeface="Wingdings" panose="05000000000000000000" pitchFamily="2" charset="2"/>
              </a:rPr>
              <a:t>Level 3 – Controlling rating factor at point of interest level</a:t>
            </a:r>
          </a:p>
          <a:p>
            <a:endParaRPr lang="en-US" dirty="0">
              <a:sym typeface="Wingdings" panose="05000000000000000000" pitchFamily="2" charset="2"/>
            </a:endParaRPr>
          </a:p>
        </p:txBody>
      </p:sp>
      <p:sp>
        <p:nvSpPr>
          <p:cNvPr id="3" name="Rectangle 2">
            <a:extLst>
              <a:ext uri="{FF2B5EF4-FFF2-40B4-BE49-F238E27FC236}">
                <a16:creationId xmlns:a16="http://schemas.microsoft.com/office/drawing/2014/main" id="{6438CEBC-180E-F75A-EF57-F74DFB4B7171}"/>
              </a:ext>
            </a:extLst>
          </p:cNvPr>
          <p:cNvSpPr/>
          <p:nvPr/>
        </p:nvSpPr>
        <p:spPr>
          <a:xfrm>
            <a:off x="4586286" y="5888182"/>
            <a:ext cx="3837278" cy="542925"/>
          </a:xfrm>
          <a:prstGeom prst="rect">
            <a:avLst/>
          </a:prstGeom>
          <a:no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5CAF390-018F-1EC0-2357-14BE31EE59BD}"/>
              </a:ext>
            </a:extLst>
          </p:cNvPr>
          <p:cNvSpPr/>
          <p:nvPr/>
        </p:nvSpPr>
        <p:spPr>
          <a:xfrm>
            <a:off x="10723419" y="1292876"/>
            <a:ext cx="955963" cy="459798"/>
          </a:xfrm>
          <a:prstGeom prst="rect">
            <a:avLst/>
          </a:prstGeom>
          <a:no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252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5711-9434-0938-4C52-28EE0A2F5078}"/>
              </a:ext>
            </a:extLst>
          </p:cNvPr>
          <p:cNvSpPr>
            <a:spLocks noGrp="1"/>
          </p:cNvSpPr>
          <p:nvPr>
            <p:ph type="title"/>
          </p:nvPr>
        </p:nvSpPr>
        <p:spPr/>
        <p:txBody>
          <a:bodyPr/>
          <a:lstStyle/>
          <a:p>
            <a:r>
              <a:rPr lang="en-US" dirty="0"/>
              <a:t>Using the ARC Tool – 7.1-7.2 Results Comparison</a:t>
            </a:r>
          </a:p>
        </p:txBody>
      </p:sp>
      <p:pic>
        <p:nvPicPr>
          <p:cNvPr id="11" name="Picture 10">
            <a:extLst>
              <a:ext uri="{FF2B5EF4-FFF2-40B4-BE49-F238E27FC236}">
                <a16:creationId xmlns:a16="http://schemas.microsoft.com/office/drawing/2014/main" id="{B41D226E-1A0E-9352-5B31-C19C0281BE7F}"/>
              </a:ext>
            </a:extLst>
          </p:cNvPr>
          <p:cNvPicPr>
            <a:picLocks noChangeAspect="1"/>
          </p:cNvPicPr>
          <p:nvPr/>
        </p:nvPicPr>
        <p:blipFill>
          <a:blip r:embed="rId3"/>
          <a:stretch>
            <a:fillRect/>
          </a:stretch>
        </p:blipFill>
        <p:spPr>
          <a:xfrm>
            <a:off x="450850" y="1785938"/>
            <a:ext cx="11290300" cy="4405483"/>
          </a:xfrm>
          <a:prstGeom prst="rect">
            <a:avLst/>
          </a:prstGeom>
        </p:spPr>
      </p:pic>
      <p:sp>
        <p:nvSpPr>
          <p:cNvPr id="16" name="TextBox 15">
            <a:extLst>
              <a:ext uri="{FF2B5EF4-FFF2-40B4-BE49-F238E27FC236}">
                <a16:creationId xmlns:a16="http://schemas.microsoft.com/office/drawing/2014/main" id="{1B3FE3B0-0362-1D7F-93C1-46D5BEEDD51E}"/>
              </a:ext>
            </a:extLst>
          </p:cNvPr>
          <p:cNvSpPr txBox="1"/>
          <p:nvPr/>
        </p:nvSpPr>
        <p:spPr>
          <a:xfrm>
            <a:off x="3657600" y="1321356"/>
            <a:ext cx="6096000" cy="369332"/>
          </a:xfrm>
          <a:prstGeom prst="rect">
            <a:avLst/>
          </a:prstGeom>
          <a:noFill/>
        </p:spPr>
        <p:txBody>
          <a:bodyPr wrap="square">
            <a:spAutoFit/>
          </a:bodyPr>
          <a:lstStyle/>
          <a:p>
            <a:r>
              <a:rPr lang="en-US" b="1" dirty="0">
                <a:solidFill>
                  <a:schemeClr val="accent1"/>
                </a:solidFill>
              </a:rPr>
              <a:t>Level 1 – Overall controlling rating factor</a:t>
            </a:r>
          </a:p>
        </p:txBody>
      </p:sp>
    </p:spTree>
    <p:extLst>
      <p:ext uri="{BB962C8B-B14F-4D97-AF65-F5344CB8AC3E}">
        <p14:creationId xmlns:p14="http://schemas.microsoft.com/office/powerpoint/2010/main" val="79581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5711-9434-0938-4C52-28EE0A2F5078}"/>
              </a:ext>
            </a:extLst>
          </p:cNvPr>
          <p:cNvSpPr>
            <a:spLocks noGrp="1"/>
          </p:cNvSpPr>
          <p:nvPr>
            <p:ph type="title"/>
          </p:nvPr>
        </p:nvSpPr>
        <p:spPr/>
        <p:txBody>
          <a:bodyPr/>
          <a:lstStyle/>
          <a:p>
            <a:r>
              <a:rPr lang="en-US" dirty="0"/>
              <a:t>Using the ARC Tool – 7.1-7.2 Results Comparison</a:t>
            </a:r>
          </a:p>
        </p:txBody>
      </p:sp>
      <p:sp>
        <p:nvSpPr>
          <p:cNvPr id="6" name="Content Placeholder 2">
            <a:extLst>
              <a:ext uri="{FF2B5EF4-FFF2-40B4-BE49-F238E27FC236}">
                <a16:creationId xmlns:a16="http://schemas.microsoft.com/office/drawing/2014/main" id="{F87C58CD-3D37-46ED-75E5-091D96D10BF1}"/>
              </a:ext>
            </a:extLst>
          </p:cNvPr>
          <p:cNvSpPr>
            <a:spLocks noGrp="1"/>
          </p:cNvSpPr>
          <p:nvPr>
            <p:ph idx="1"/>
          </p:nvPr>
        </p:nvSpPr>
        <p:spPr>
          <a:xfrm>
            <a:off x="609600" y="1600203"/>
            <a:ext cx="3976688" cy="4525963"/>
          </a:xfrm>
        </p:spPr>
        <p:txBody>
          <a:bodyPr>
            <a:normAutofit/>
          </a:bodyPr>
          <a:lstStyle/>
          <a:p>
            <a:r>
              <a:rPr lang="en-US" dirty="0"/>
              <a:t>Level 1 – Controlling rating at bridge level (overall)</a:t>
            </a:r>
          </a:p>
          <a:p>
            <a:pPr marL="0" indent="0">
              <a:buNone/>
            </a:pPr>
            <a:endParaRPr lang="en-US" dirty="0">
              <a:sym typeface="Wingdings" panose="05000000000000000000" pitchFamily="2" charset="2"/>
            </a:endParaRPr>
          </a:p>
          <a:p>
            <a:r>
              <a:rPr lang="en-US" b="1" dirty="0">
                <a:sym typeface="Wingdings" panose="05000000000000000000" pitchFamily="2" charset="2"/>
              </a:rPr>
              <a:t>Level 2 – Controlling rating factor at member level</a:t>
            </a:r>
          </a:p>
          <a:p>
            <a:endParaRPr lang="en-US" dirty="0">
              <a:sym typeface="Wingdings" panose="05000000000000000000" pitchFamily="2" charset="2"/>
            </a:endParaRPr>
          </a:p>
          <a:p>
            <a:r>
              <a:rPr lang="en-US" dirty="0">
                <a:sym typeface="Wingdings" panose="05000000000000000000" pitchFamily="2" charset="2"/>
              </a:rPr>
              <a:t>Level 3 – Controlling rating factor at point of interest level</a:t>
            </a:r>
          </a:p>
        </p:txBody>
      </p:sp>
      <p:pic>
        <p:nvPicPr>
          <p:cNvPr id="10243" name="Picture 3">
            <a:extLst>
              <a:ext uri="{FF2B5EF4-FFF2-40B4-BE49-F238E27FC236}">
                <a16:creationId xmlns:a16="http://schemas.microsoft.com/office/drawing/2014/main" id="{77C552B9-5A7A-FC4E-0B0B-102BBC4A6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0" y="1200545"/>
            <a:ext cx="9013468" cy="4684712"/>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44" name="Picture 4">
            <a:extLst>
              <a:ext uri="{FF2B5EF4-FFF2-40B4-BE49-F238E27FC236}">
                <a16:creationId xmlns:a16="http://schemas.microsoft.com/office/drawing/2014/main" id="{DF47BDDF-96C3-CB9A-179C-9632CB5356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099"/>
          <a:stretch/>
        </p:blipFill>
        <p:spPr bwMode="auto">
          <a:xfrm>
            <a:off x="4151920" y="1763620"/>
            <a:ext cx="7462843" cy="4681728"/>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Rectangle 9">
            <a:extLst>
              <a:ext uri="{FF2B5EF4-FFF2-40B4-BE49-F238E27FC236}">
                <a16:creationId xmlns:a16="http://schemas.microsoft.com/office/drawing/2014/main" id="{61ED5370-C3DA-2696-519E-FED347BA0C12}"/>
              </a:ext>
            </a:extLst>
          </p:cNvPr>
          <p:cNvSpPr/>
          <p:nvPr/>
        </p:nvSpPr>
        <p:spPr>
          <a:xfrm>
            <a:off x="2349500" y="4864100"/>
            <a:ext cx="1802420" cy="521740"/>
          </a:xfrm>
          <a:prstGeom prst="rect">
            <a:avLst/>
          </a:prstGeom>
          <a:no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EA3B82-01D4-B7AD-0CB5-2EB664F2B8D6}"/>
              </a:ext>
            </a:extLst>
          </p:cNvPr>
          <p:cNvSpPr/>
          <p:nvPr/>
        </p:nvSpPr>
        <p:spPr>
          <a:xfrm>
            <a:off x="4151920" y="5470952"/>
            <a:ext cx="1802420" cy="521740"/>
          </a:xfrm>
          <a:prstGeom prst="rect">
            <a:avLst/>
          </a:prstGeom>
          <a:no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AD977A-401A-6426-2C76-97D8F15EC899}"/>
              </a:ext>
            </a:extLst>
          </p:cNvPr>
          <p:cNvSpPr txBox="1"/>
          <p:nvPr/>
        </p:nvSpPr>
        <p:spPr>
          <a:xfrm>
            <a:off x="2434852" y="1351732"/>
            <a:ext cx="4461248" cy="369332"/>
          </a:xfrm>
          <a:prstGeom prst="rect">
            <a:avLst/>
          </a:prstGeom>
          <a:noFill/>
        </p:spPr>
        <p:txBody>
          <a:bodyPr wrap="square" rtlCol="0">
            <a:spAutoFit/>
          </a:bodyPr>
          <a:lstStyle/>
          <a:p>
            <a:r>
              <a:rPr lang="en-US" dirty="0">
                <a:solidFill>
                  <a:schemeClr val="bg1"/>
                </a:solidFill>
              </a:rPr>
              <a:t>Based on Level 1 – Out of Tolerance</a:t>
            </a:r>
          </a:p>
        </p:txBody>
      </p:sp>
      <p:sp>
        <p:nvSpPr>
          <p:cNvPr id="13" name="TextBox 12">
            <a:extLst>
              <a:ext uri="{FF2B5EF4-FFF2-40B4-BE49-F238E27FC236}">
                <a16:creationId xmlns:a16="http://schemas.microsoft.com/office/drawing/2014/main" id="{D78DA2FB-DB1B-FFBE-CBEC-17B02A94CFC2}"/>
              </a:ext>
            </a:extLst>
          </p:cNvPr>
          <p:cNvSpPr txBox="1"/>
          <p:nvPr/>
        </p:nvSpPr>
        <p:spPr>
          <a:xfrm>
            <a:off x="4151920" y="1904215"/>
            <a:ext cx="4461248" cy="369332"/>
          </a:xfrm>
          <a:prstGeom prst="rect">
            <a:avLst/>
          </a:prstGeom>
          <a:noFill/>
        </p:spPr>
        <p:txBody>
          <a:bodyPr wrap="square" rtlCol="0">
            <a:spAutoFit/>
          </a:bodyPr>
          <a:lstStyle/>
          <a:p>
            <a:r>
              <a:rPr lang="en-US" dirty="0">
                <a:solidFill>
                  <a:schemeClr val="bg1"/>
                </a:solidFill>
              </a:rPr>
              <a:t>Based on All</a:t>
            </a:r>
          </a:p>
        </p:txBody>
      </p:sp>
    </p:spTree>
    <p:extLst>
      <p:ext uri="{BB962C8B-B14F-4D97-AF65-F5344CB8AC3E}">
        <p14:creationId xmlns:p14="http://schemas.microsoft.com/office/powerpoint/2010/main" val="172395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5711-9434-0938-4C52-28EE0A2F5078}"/>
              </a:ext>
            </a:extLst>
          </p:cNvPr>
          <p:cNvSpPr>
            <a:spLocks noGrp="1"/>
          </p:cNvSpPr>
          <p:nvPr>
            <p:ph type="title"/>
          </p:nvPr>
        </p:nvSpPr>
        <p:spPr/>
        <p:txBody>
          <a:bodyPr/>
          <a:lstStyle/>
          <a:p>
            <a:r>
              <a:rPr lang="en-US" dirty="0"/>
              <a:t>Using the ARC Tool – 7.1-7.2 Results Comparison</a:t>
            </a:r>
          </a:p>
        </p:txBody>
      </p:sp>
      <p:sp>
        <p:nvSpPr>
          <p:cNvPr id="16" name="TextBox 15">
            <a:extLst>
              <a:ext uri="{FF2B5EF4-FFF2-40B4-BE49-F238E27FC236}">
                <a16:creationId xmlns:a16="http://schemas.microsoft.com/office/drawing/2014/main" id="{1B3FE3B0-0362-1D7F-93C1-46D5BEEDD51E}"/>
              </a:ext>
            </a:extLst>
          </p:cNvPr>
          <p:cNvSpPr txBox="1"/>
          <p:nvPr/>
        </p:nvSpPr>
        <p:spPr>
          <a:xfrm>
            <a:off x="3657600" y="1321356"/>
            <a:ext cx="6096000" cy="369332"/>
          </a:xfrm>
          <a:prstGeom prst="rect">
            <a:avLst/>
          </a:prstGeom>
          <a:noFill/>
        </p:spPr>
        <p:txBody>
          <a:bodyPr wrap="square">
            <a:spAutoFit/>
          </a:bodyPr>
          <a:lstStyle/>
          <a:p>
            <a:r>
              <a:rPr lang="en-US" b="1" dirty="0">
                <a:solidFill>
                  <a:schemeClr val="accent1"/>
                </a:solidFill>
                <a:sym typeface="Wingdings" panose="05000000000000000000" pitchFamily="2" charset="2"/>
              </a:rPr>
              <a:t>Level 2 – Controlling rating factor for each member</a:t>
            </a:r>
          </a:p>
        </p:txBody>
      </p:sp>
      <p:pic>
        <p:nvPicPr>
          <p:cNvPr id="11266" name="Picture 2">
            <a:extLst>
              <a:ext uri="{FF2B5EF4-FFF2-40B4-BE49-F238E27FC236}">
                <a16:creationId xmlns:a16="http://schemas.microsoft.com/office/drawing/2014/main" id="{A33B0FD8-1637-A7D8-53A7-5A2311469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 r="905"/>
          <a:stretch>
            <a:fillRect/>
          </a:stretch>
        </p:blipFill>
        <p:spPr bwMode="auto">
          <a:xfrm>
            <a:off x="292207" y="1892300"/>
            <a:ext cx="11607586" cy="420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2913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A0BE5-05F4-4AB4-F43F-B98176DF1D1C}"/>
              </a:ext>
            </a:extLst>
          </p:cNvPr>
          <p:cNvSpPr>
            <a:spLocks noGrp="1"/>
          </p:cNvSpPr>
          <p:nvPr>
            <p:ph type="title"/>
          </p:nvPr>
        </p:nvSpPr>
        <p:spPr/>
        <p:txBody>
          <a:bodyPr/>
          <a:lstStyle/>
          <a:p>
            <a:r>
              <a:rPr lang="en-US" dirty="0"/>
              <a:t>BrDR Version Upgrade – MDT’s Testing Objective</a:t>
            </a:r>
          </a:p>
        </p:txBody>
      </p:sp>
      <p:sp>
        <p:nvSpPr>
          <p:cNvPr id="3" name="Content Placeholder 2">
            <a:extLst>
              <a:ext uri="{FF2B5EF4-FFF2-40B4-BE49-F238E27FC236}">
                <a16:creationId xmlns:a16="http://schemas.microsoft.com/office/drawing/2014/main" id="{3D54571E-B4A8-8051-C338-48D633200F8F}"/>
              </a:ext>
            </a:extLst>
          </p:cNvPr>
          <p:cNvSpPr>
            <a:spLocks noGrp="1"/>
          </p:cNvSpPr>
          <p:nvPr>
            <p:ph idx="1"/>
          </p:nvPr>
        </p:nvSpPr>
        <p:spPr/>
        <p:txBody>
          <a:bodyPr/>
          <a:lstStyle/>
          <a:p>
            <a:pPr marL="0" indent="0" algn="ctr">
              <a:buNone/>
            </a:pPr>
            <a:r>
              <a:rPr lang="en-US" sz="2800" dirty="0"/>
              <a:t>Understand how upgrading to new version will impact operations </a:t>
            </a:r>
            <a:endParaRPr lang="en-US" dirty="0"/>
          </a:p>
          <a:p>
            <a:pPr marL="914400">
              <a:spcBef>
                <a:spcPts val="2400"/>
              </a:spcBef>
            </a:pPr>
            <a:r>
              <a:rPr lang="en-US" dirty="0"/>
              <a:t>Functionality</a:t>
            </a:r>
          </a:p>
          <a:p>
            <a:pPr marL="1371600" lvl="1" indent="-257175">
              <a:tabLst>
                <a:tab pos="1257300" algn="l"/>
              </a:tabLst>
            </a:pPr>
            <a:r>
              <a:rPr lang="en-US" dirty="0"/>
              <a:t>Make sure models will run and produce results</a:t>
            </a:r>
          </a:p>
          <a:p>
            <a:pPr marL="1371600" lvl="1" indent="-257175">
              <a:tabLst>
                <a:tab pos="1257300" algn="l"/>
              </a:tabLst>
            </a:pPr>
            <a:r>
              <a:rPr lang="en-US" dirty="0"/>
              <a:t>Test user interface/workflows </a:t>
            </a:r>
          </a:p>
          <a:p>
            <a:pPr marL="914400">
              <a:spcBef>
                <a:spcPts val="2400"/>
              </a:spcBef>
            </a:pPr>
            <a:r>
              <a:rPr lang="en-US" dirty="0"/>
              <a:t>Results Comparison</a:t>
            </a:r>
          </a:p>
          <a:p>
            <a:pPr marL="1371600" lvl="1" indent="-257175"/>
            <a:r>
              <a:rPr lang="en-US" dirty="0"/>
              <a:t>Identify trends</a:t>
            </a:r>
          </a:p>
          <a:p>
            <a:pPr marL="1371600" lvl="1" indent="-257175"/>
            <a:r>
              <a:rPr lang="en-US" dirty="0"/>
              <a:t>Understand reason behind differences </a:t>
            </a:r>
          </a:p>
        </p:txBody>
      </p:sp>
    </p:spTree>
    <p:extLst>
      <p:ext uri="{BB962C8B-B14F-4D97-AF65-F5344CB8AC3E}">
        <p14:creationId xmlns:p14="http://schemas.microsoft.com/office/powerpoint/2010/main" val="2773412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5711-9434-0938-4C52-28EE0A2F5078}"/>
              </a:ext>
            </a:extLst>
          </p:cNvPr>
          <p:cNvSpPr>
            <a:spLocks noGrp="1"/>
          </p:cNvSpPr>
          <p:nvPr>
            <p:ph type="title"/>
          </p:nvPr>
        </p:nvSpPr>
        <p:spPr/>
        <p:txBody>
          <a:bodyPr/>
          <a:lstStyle/>
          <a:p>
            <a:r>
              <a:rPr lang="en-US" dirty="0"/>
              <a:t>Using the ARC Tool – 7.1-7.2 Results Comparison</a:t>
            </a:r>
          </a:p>
        </p:txBody>
      </p:sp>
      <p:graphicFrame>
        <p:nvGraphicFramePr>
          <p:cNvPr id="4" name="Table 3">
            <a:extLst>
              <a:ext uri="{FF2B5EF4-FFF2-40B4-BE49-F238E27FC236}">
                <a16:creationId xmlns:a16="http://schemas.microsoft.com/office/drawing/2014/main" id="{C3960394-11E6-A993-C1D3-98F0ED513D6D}"/>
              </a:ext>
            </a:extLst>
          </p:cNvPr>
          <p:cNvGraphicFramePr>
            <a:graphicFrameLocks noGrp="1"/>
          </p:cNvGraphicFramePr>
          <p:nvPr>
            <p:extLst>
              <p:ext uri="{D42A27DB-BD31-4B8C-83A1-F6EECF244321}">
                <p14:modId xmlns:p14="http://schemas.microsoft.com/office/powerpoint/2010/main" val="3402922584"/>
              </p:ext>
            </p:extLst>
          </p:nvPr>
        </p:nvGraphicFramePr>
        <p:xfrm>
          <a:off x="2012950" y="1417638"/>
          <a:ext cx="7702550" cy="4663440"/>
        </p:xfrm>
        <a:graphic>
          <a:graphicData uri="http://schemas.openxmlformats.org/drawingml/2006/table">
            <a:tbl>
              <a:tblPr>
                <a:tableStyleId>{073A0DAA-6AF3-43AB-8588-CEC1D06C72B9}</a:tableStyleId>
              </a:tblPr>
              <a:tblGrid>
                <a:gridCol w="2425699">
                  <a:extLst>
                    <a:ext uri="{9D8B030D-6E8A-4147-A177-3AD203B41FA5}">
                      <a16:colId xmlns:a16="http://schemas.microsoft.com/office/drawing/2014/main" val="2696385164"/>
                    </a:ext>
                  </a:extLst>
                </a:gridCol>
                <a:gridCol w="1892300">
                  <a:extLst>
                    <a:ext uri="{9D8B030D-6E8A-4147-A177-3AD203B41FA5}">
                      <a16:colId xmlns:a16="http://schemas.microsoft.com/office/drawing/2014/main" val="4265889665"/>
                    </a:ext>
                  </a:extLst>
                </a:gridCol>
                <a:gridCol w="3384551">
                  <a:extLst>
                    <a:ext uri="{9D8B030D-6E8A-4147-A177-3AD203B41FA5}">
                      <a16:colId xmlns:a16="http://schemas.microsoft.com/office/drawing/2014/main" val="3199716365"/>
                    </a:ext>
                  </a:extLst>
                </a:gridCol>
              </a:tblGrid>
              <a:tr h="950685">
                <a:tc>
                  <a:txBody>
                    <a:bodyPr/>
                    <a:lstStyle/>
                    <a:p>
                      <a:pPr algn="ctr" fontAlgn="ctr"/>
                      <a:r>
                        <a:rPr lang="en-US" sz="2000" b="1" u="none" strike="noStrike" dirty="0">
                          <a:solidFill>
                            <a:schemeClr val="accent1"/>
                          </a:solidFill>
                          <a:effectLst/>
                        </a:rPr>
                        <a:t>Structure Type</a:t>
                      </a:r>
                      <a:endParaRPr lang="en-US" sz="2000" b="1" i="0" u="none" strike="noStrike" dirty="0">
                        <a:solidFill>
                          <a:schemeClr val="accent1"/>
                        </a:solidFill>
                        <a:effectLst/>
                        <a:latin typeface="Calibri" panose="020F0502020204030204" pitchFamily="34" charset="0"/>
                      </a:endParaRPr>
                    </a:p>
                  </a:txBody>
                  <a:tcPr anchor="ctr"/>
                </a:tc>
                <a:tc>
                  <a:txBody>
                    <a:bodyPr/>
                    <a:lstStyle/>
                    <a:p>
                      <a:pPr algn="ctr" fontAlgn="ctr"/>
                      <a:r>
                        <a:rPr lang="en-US" sz="2000" b="1" u="none" strike="noStrike" dirty="0">
                          <a:solidFill>
                            <a:schemeClr val="accent1"/>
                          </a:solidFill>
                          <a:effectLst/>
                        </a:rPr>
                        <a:t>Bridges</a:t>
                      </a:r>
                      <a:br>
                        <a:rPr lang="en-US" sz="2000" b="1" u="none" strike="noStrike" dirty="0">
                          <a:solidFill>
                            <a:schemeClr val="accent1"/>
                          </a:solidFill>
                          <a:effectLst/>
                        </a:rPr>
                      </a:br>
                      <a:r>
                        <a:rPr lang="en-US" sz="2000" b="1" u="none" strike="noStrike" dirty="0">
                          <a:solidFill>
                            <a:schemeClr val="accent1"/>
                          </a:solidFill>
                          <a:effectLst/>
                        </a:rPr>
                        <a:t>in Dataset</a:t>
                      </a:r>
                      <a:endParaRPr lang="en-US" sz="2000" b="1" i="0" u="none" strike="noStrike" dirty="0">
                        <a:solidFill>
                          <a:schemeClr val="accent1"/>
                        </a:solidFill>
                        <a:effectLst/>
                        <a:latin typeface="Calibri" panose="020F0502020204030204" pitchFamily="34" charset="0"/>
                      </a:endParaRPr>
                    </a:p>
                  </a:txBody>
                  <a:tcPr anchor="ctr"/>
                </a:tc>
                <a:tc>
                  <a:txBody>
                    <a:bodyPr/>
                    <a:lstStyle/>
                    <a:p>
                      <a:pPr algn="ctr" fontAlgn="ctr"/>
                      <a:r>
                        <a:rPr lang="en-US" sz="2000" b="1" u="none" strike="noStrike" dirty="0">
                          <a:solidFill>
                            <a:schemeClr val="accent1"/>
                          </a:solidFill>
                          <a:effectLst/>
                        </a:rPr>
                        <a:t>Bridges with out of tolerance results </a:t>
                      </a:r>
                    </a:p>
                    <a:p>
                      <a:pPr algn="ctr" fontAlgn="ctr"/>
                      <a:r>
                        <a:rPr lang="en-US" sz="2000" b="1" u="none" strike="noStrike" dirty="0">
                          <a:solidFill>
                            <a:schemeClr val="accent1"/>
                          </a:solidFill>
                          <a:effectLst/>
                        </a:rPr>
                        <a:t>(Level 1 Comparison, 5%)</a:t>
                      </a:r>
                      <a:endParaRPr lang="en-US" sz="2000" b="1" i="0" u="none" strike="noStrike" dirty="0">
                        <a:solidFill>
                          <a:schemeClr val="accent1"/>
                        </a:solidFill>
                        <a:effectLst/>
                        <a:latin typeface="Calibri" panose="020F0502020204030204" pitchFamily="34" charset="0"/>
                      </a:endParaRPr>
                    </a:p>
                  </a:txBody>
                  <a:tcPr anchor="ctr"/>
                </a:tc>
                <a:extLst>
                  <a:ext uri="{0D108BD9-81ED-4DB2-BD59-A6C34878D82A}">
                    <a16:rowId xmlns:a16="http://schemas.microsoft.com/office/drawing/2014/main" val="3681748775"/>
                  </a:ext>
                </a:extLst>
              </a:tr>
              <a:tr h="329184">
                <a:tc>
                  <a:txBody>
                    <a:bodyPr/>
                    <a:lstStyle/>
                    <a:p>
                      <a:pPr algn="l" fontAlgn="ctr"/>
                      <a:r>
                        <a:rPr lang="en-US" sz="1800" u="none" strike="noStrike" dirty="0">
                          <a:solidFill>
                            <a:schemeClr val="accent1"/>
                          </a:solidFill>
                          <a:effectLst/>
                        </a:rPr>
                        <a:t> PS Concrete</a:t>
                      </a:r>
                      <a:endParaRPr lang="en-US" sz="1800" b="0" i="0" u="none" strike="noStrike" dirty="0">
                        <a:solidFill>
                          <a:schemeClr val="accent1"/>
                        </a:solidFill>
                        <a:effectLst/>
                        <a:latin typeface="Calibri" panose="020F0502020204030204" pitchFamily="34" charset="0"/>
                      </a:endParaRPr>
                    </a:p>
                  </a:txBody>
                  <a:tcPr anchor="ctr"/>
                </a:tc>
                <a:tc>
                  <a:txBody>
                    <a:bodyPr/>
                    <a:lstStyle/>
                    <a:p>
                      <a:pPr algn="ctr" fontAlgn="ctr"/>
                      <a:r>
                        <a:rPr lang="en-US" sz="1800" u="none" strike="noStrike">
                          <a:solidFill>
                            <a:schemeClr val="accent1"/>
                          </a:solidFill>
                          <a:effectLst/>
                        </a:rPr>
                        <a:t>171</a:t>
                      </a:r>
                      <a:endParaRPr lang="en-US" sz="1800" b="0" i="0" u="none" strike="noStrike">
                        <a:solidFill>
                          <a:schemeClr val="accent1"/>
                        </a:solidFill>
                        <a:effectLst/>
                        <a:latin typeface="Calibri" panose="020F050202020403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solidFill>
                            <a:schemeClr val="accent1"/>
                          </a:solidFill>
                          <a:effectLst/>
                        </a:rPr>
                        <a:t>42</a:t>
                      </a:r>
                      <a:endParaRPr lang="en-US" sz="1800" b="0" i="0" u="none" strike="noStrike" dirty="0">
                        <a:solidFill>
                          <a:schemeClr val="accent1"/>
                        </a:solidFill>
                        <a:effectLst/>
                        <a:latin typeface="Calibri" panose="020F050202020403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811276"/>
                  </a:ext>
                </a:extLst>
              </a:tr>
              <a:tr h="329184">
                <a:tc>
                  <a:txBody>
                    <a:bodyPr/>
                    <a:lstStyle/>
                    <a:p>
                      <a:pPr algn="l" fontAlgn="ctr"/>
                      <a:r>
                        <a:rPr lang="en-US" sz="1800" u="none" strike="noStrike" dirty="0">
                          <a:solidFill>
                            <a:schemeClr val="accent1"/>
                          </a:solidFill>
                          <a:effectLst/>
                        </a:rPr>
                        <a:t> Steel Girder</a:t>
                      </a:r>
                      <a:endParaRPr lang="en-US" sz="1800" b="0" i="0" u="none" strike="noStrike" dirty="0">
                        <a:solidFill>
                          <a:schemeClr val="accent1"/>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ctr" fontAlgn="ctr"/>
                      <a:r>
                        <a:rPr lang="en-US" sz="1800" u="none" strike="noStrike" dirty="0">
                          <a:solidFill>
                            <a:schemeClr val="accent1"/>
                          </a:solidFill>
                          <a:effectLst/>
                        </a:rPr>
                        <a:t> </a:t>
                      </a:r>
                      <a:endParaRPr lang="en-US" sz="1800" b="0" i="0" u="none" strike="noStrike" dirty="0">
                        <a:solidFill>
                          <a:schemeClr val="accent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tc>
                  <a:txBody>
                    <a:bodyPr/>
                    <a:lstStyle/>
                    <a:p>
                      <a:pPr algn="ctr" fontAlgn="ctr"/>
                      <a:r>
                        <a:rPr lang="en-US" sz="1800" u="none" strike="noStrike" dirty="0">
                          <a:solidFill>
                            <a:schemeClr val="accent1"/>
                          </a:solidFill>
                          <a:effectLst/>
                        </a:rPr>
                        <a:t> </a:t>
                      </a:r>
                      <a:endParaRPr lang="en-US" sz="1800" b="0" i="0" u="none" strike="noStrike" dirty="0">
                        <a:solidFill>
                          <a:schemeClr val="accent1"/>
                        </a:solidFill>
                        <a:effectLst/>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val="2872714686"/>
                  </a:ext>
                </a:extLst>
              </a:tr>
              <a:tr h="329184">
                <a:tc>
                  <a:txBody>
                    <a:bodyPr/>
                    <a:lstStyle/>
                    <a:p>
                      <a:pPr algn="r" fontAlgn="ctr"/>
                      <a:r>
                        <a:rPr lang="en-US" sz="1800" u="none" strike="noStrike" dirty="0">
                          <a:solidFill>
                            <a:schemeClr val="accent1"/>
                          </a:solidFill>
                          <a:effectLst/>
                        </a:rPr>
                        <a:t> Concrete Deck </a:t>
                      </a:r>
                      <a:endParaRPr lang="en-US" sz="1800" b="0" i="0" u="none" strike="noStrike" dirty="0">
                        <a:solidFill>
                          <a:schemeClr val="accent1"/>
                        </a:solidFill>
                        <a:effectLst/>
                        <a:latin typeface="Calibri" panose="020F0502020204030204" pitchFamily="34" charset="0"/>
                      </a:endParaRPr>
                    </a:p>
                  </a:txBody>
                  <a:tcPr anchor="ctr"/>
                </a:tc>
                <a:tc>
                  <a:txBody>
                    <a:bodyPr/>
                    <a:lstStyle/>
                    <a:p>
                      <a:pPr algn="ctr" fontAlgn="ctr"/>
                      <a:r>
                        <a:rPr lang="en-US" sz="1800" u="none" strike="noStrike" dirty="0">
                          <a:solidFill>
                            <a:schemeClr val="accent1"/>
                          </a:solidFill>
                          <a:effectLst/>
                        </a:rPr>
                        <a:t>86</a:t>
                      </a:r>
                      <a:endParaRPr lang="en-US" sz="1800" b="0" i="0" u="none" strike="noStrike" dirty="0">
                        <a:solidFill>
                          <a:schemeClr val="accent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fontAlgn="ctr"/>
                      <a:r>
                        <a:rPr lang="en-US" sz="1800" u="none" strike="noStrike">
                          <a:solidFill>
                            <a:schemeClr val="accent1"/>
                          </a:solidFill>
                          <a:effectLst/>
                        </a:rPr>
                        <a:t>1</a:t>
                      </a:r>
                      <a:endParaRPr lang="en-US" sz="1800" b="0" i="0" u="none" strike="noStrike">
                        <a:solidFill>
                          <a:schemeClr val="accent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39316580"/>
                  </a:ext>
                </a:extLst>
              </a:tr>
              <a:tr h="329184">
                <a:tc>
                  <a:txBody>
                    <a:bodyPr/>
                    <a:lstStyle/>
                    <a:p>
                      <a:pPr algn="r" fontAlgn="ctr"/>
                      <a:r>
                        <a:rPr lang="en-US" sz="1800" u="none" strike="noStrike" dirty="0">
                          <a:solidFill>
                            <a:schemeClr val="accent1"/>
                          </a:solidFill>
                          <a:effectLst/>
                        </a:rPr>
                        <a:t>Corrugated Deck  </a:t>
                      </a:r>
                      <a:endParaRPr lang="en-US" sz="1800" b="0" i="0" u="none" strike="noStrike" dirty="0">
                        <a:solidFill>
                          <a:schemeClr val="accent1"/>
                        </a:solidFill>
                        <a:effectLst/>
                        <a:latin typeface="Calibri" panose="020F0502020204030204" pitchFamily="34" charset="0"/>
                      </a:endParaRPr>
                    </a:p>
                  </a:txBody>
                  <a:tcPr anchor="ctr"/>
                </a:tc>
                <a:tc>
                  <a:txBody>
                    <a:bodyPr/>
                    <a:lstStyle/>
                    <a:p>
                      <a:pPr algn="ctr" fontAlgn="ctr"/>
                      <a:r>
                        <a:rPr lang="en-US" sz="1800" u="none" strike="noStrike" dirty="0">
                          <a:solidFill>
                            <a:schemeClr val="accent1"/>
                          </a:solidFill>
                          <a:effectLst/>
                        </a:rPr>
                        <a:t>40</a:t>
                      </a:r>
                      <a:endParaRPr lang="en-US" sz="1800" b="0" i="0" u="none" strike="noStrike" dirty="0">
                        <a:solidFill>
                          <a:schemeClr val="accent1"/>
                        </a:solidFill>
                        <a:effectLst/>
                        <a:latin typeface="Calibri" panose="020F0502020204030204" pitchFamily="34" charset="0"/>
                      </a:endParaRPr>
                    </a:p>
                  </a:txBody>
                  <a:tcPr anchor="ctr"/>
                </a:tc>
                <a:tc>
                  <a:txBody>
                    <a:bodyPr/>
                    <a:lstStyle/>
                    <a:p>
                      <a:pPr algn="ctr" fontAlgn="ctr"/>
                      <a:r>
                        <a:rPr lang="en-US" sz="1800" u="none" strike="noStrike">
                          <a:solidFill>
                            <a:schemeClr val="accent1"/>
                          </a:solidFill>
                          <a:effectLst/>
                        </a:rPr>
                        <a:t>0</a:t>
                      </a:r>
                      <a:endParaRPr lang="en-US" sz="1800" b="0" i="0" u="none" strike="noStrike">
                        <a:solidFill>
                          <a:schemeClr val="accent1"/>
                        </a:solidFill>
                        <a:effectLst/>
                        <a:latin typeface="Calibri" panose="020F0502020204030204" pitchFamily="34" charset="0"/>
                      </a:endParaRPr>
                    </a:p>
                  </a:txBody>
                  <a:tcPr anchor="ctr"/>
                </a:tc>
                <a:extLst>
                  <a:ext uri="{0D108BD9-81ED-4DB2-BD59-A6C34878D82A}">
                    <a16:rowId xmlns:a16="http://schemas.microsoft.com/office/drawing/2014/main" val="1659108237"/>
                  </a:ext>
                </a:extLst>
              </a:tr>
              <a:tr h="329184">
                <a:tc>
                  <a:txBody>
                    <a:bodyPr/>
                    <a:lstStyle/>
                    <a:p>
                      <a:pPr algn="r" fontAlgn="ctr"/>
                      <a:r>
                        <a:rPr lang="en-US" sz="1800" u="none" strike="noStrike" dirty="0">
                          <a:solidFill>
                            <a:schemeClr val="accent1"/>
                          </a:solidFill>
                          <a:effectLst/>
                        </a:rPr>
                        <a:t>Timber Deck</a:t>
                      </a:r>
                      <a:endParaRPr lang="en-US" sz="1800" b="0" i="0" u="none" strike="noStrike" dirty="0">
                        <a:solidFill>
                          <a:schemeClr val="accent1"/>
                        </a:solidFill>
                        <a:effectLst/>
                        <a:latin typeface="Calibri" panose="020F0502020204030204" pitchFamily="34" charset="0"/>
                      </a:endParaRPr>
                    </a:p>
                  </a:txBody>
                  <a:tcPr anchor="ctr"/>
                </a:tc>
                <a:tc>
                  <a:txBody>
                    <a:bodyPr/>
                    <a:lstStyle/>
                    <a:p>
                      <a:pPr algn="ctr" fontAlgn="ctr"/>
                      <a:r>
                        <a:rPr lang="en-US" sz="1800" u="none" strike="noStrike" dirty="0">
                          <a:solidFill>
                            <a:schemeClr val="accent1"/>
                          </a:solidFill>
                          <a:effectLst/>
                        </a:rPr>
                        <a:t>24</a:t>
                      </a:r>
                      <a:endParaRPr lang="en-US" sz="1800" b="0" i="0" u="none" strike="noStrike" dirty="0">
                        <a:solidFill>
                          <a:schemeClr val="accent1"/>
                        </a:solidFill>
                        <a:effectLst/>
                        <a:latin typeface="Calibri" panose="020F0502020204030204" pitchFamily="34" charset="0"/>
                      </a:endParaRPr>
                    </a:p>
                  </a:txBody>
                  <a:tcPr anchor="ctr"/>
                </a:tc>
                <a:tc>
                  <a:txBody>
                    <a:bodyPr/>
                    <a:lstStyle/>
                    <a:p>
                      <a:pPr algn="ctr" fontAlgn="ctr"/>
                      <a:r>
                        <a:rPr lang="en-US" sz="1800" u="none" strike="noStrike">
                          <a:solidFill>
                            <a:schemeClr val="accent1"/>
                          </a:solidFill>
                          <a:effectLst/>
                        </a:rPr>
                        <a:t>0</a:t>
                      </a:r>
                      <a:endParaRPr lang="en-US" sz="1800" b="0" i="0" u="none" strike="noStrike">
                        <a:solidFill>
                          <a:schemeClr val="accent1"/>
                        </a:solidFill>
                        <a:effectLst/>
                        <a:latin typeface="Calibri" panose="020F0502020204030204" pitchFamily="34" charset="0"/>
                      </a:endParaRPr>
                    </a:p>
                  </a:txBody>
                  <a:tcPr anchor="ctr"/>
                </a:tc>
                <a:extLst>
                  <a:ext uri="{0D108BD9-81ED-4DB2-BD59-A6C34878D82A}">
                    <a16:rowId xmlns:a16="http://schemas.microsoft.com/office/drawing/2014/main" val="791440770"/>
                  </a:ext>
                </a:extLst>
              </a:tr>
              <a:tr h="329184">
                <a:tc>
                  <a:txBody>
                    <a:bodyPr/>
                    <a:lstStyle/>
                    <a:p>
                      <a:pPr algn="l" fontAlgn="ctr"/>
                      <a:r>
                        <a:rPr lang="en-US" sz="1800" u="none" strike="noStrike" dirty="0">
                          <a:solidFill>
                            <a:schemeClr val="accent1"/>
                          </a:solidFill>
                          <a:effectLst/>
                        </a:rPr>
                        <a:t> RC Tee Beam</a:t>
                      </a:r>
                      <a:endParaRPr lang="en-US" sz="1800" b="0" i="0" u="none" strike="noStrike" dirty="0">
                        <a:solidFill>
                          <a:schemeClr val="accent1"/>
                        </a:solidFill>
                        <a:effectLst/>
                        <a:latin typeface="Calibri" panose="020F0502020204030204" pitchFamily="34" charset="0"/>
                      </a:endParaRPr>
                    </a:p>
                  </a:txBody>
                  <a:tcPr anchor="ctr"/>
                </a:tc>
                <a:tc>
                  <a:txBody>
                    <a:bodyPr/>
                    <a:lstStyle/>
                    <a:p>
                      <a:pPr algn="ctr" fontAlgn="ctr"/>
                      <a:r>
                        <a:rPr lang="en-US" sz="1800" u="none" strike="noStrike">
                          <a:solidFill>
                            <a:schemeClr val="accent1"/>
                          </a:solidFill>
                          <a:effectLst/>
                        </a:rPr>
                        <a:t>35</a:t>
                      </a:r>
                      <a:endParaRPr lang="en-US" sz="1800" b="0" i="0" u="none" strike="noStrike">
                        <a:solidFill>
                          <a:schemeClr val="accent1"/>
                        </a:solidFill>
                        <a:effectLst/>
                        <a:latin typeface="Calibri" panose="020F0502020204030204" pitchFamily="34" charset="0"/>
                      </a:endParaRPr>
                    </a:p>
                  </a:txBody>
                  <a:tcPr anchor="ctr"/>
                </a:tc>
                <a:tc>
                  <a:txBody>
                    <a:bodyPr/>
                    <a:lstStyle/>
                    <a:p>
                      <a:pPr algn="ctr" fontAlgn="ctr"/>
                      <a:r>
                        <a:rPr lang="en-US" sz="1800" u="none" strike="noStrike" dirty="0">
                          <a:solidFill>
                            <a:schemeClr val="accent1"/>
                          </a:solidFill>
                          <a:effectLst/>
                        </a:rPr>
                        <a:t>0</a:t>
                      </a:r>
                      <a:endParaRPr lang="en-US" sz="1800" b="0" i="0" u="none" strike="noStrike" dirty="0">
                        <a:solidFill>
                          <a:schemeClr val="accent1"/>
                        </a:solidFill>
                        <a:effectLst/>
                        <a:latin typeface="Calibri" panose="020F0502020204030204" pitchFamily="34" charset="0"/>
                      </a:endParaRPr>
                    </a:p>
                  </a:txBody>
                  <a:tcPr anchor="ctr"/>
                </a:tc>
                <a:extLst>
                  <a:ext uri="{0D108BD9-81ED-4DB2-BD59-A6C34878D82A}">
                    <a16:rowId xmlns:a16="http://schemas.microsoft.com/office/drawing/2014/main" val="2213877411"/>
                  </a:ext>
                </a:extLst>
              </a:tr>
              <a:tr h="329184">
                <a:tc>
                  <a:txBody>
                    <a:bodyPr/>
                    <a:lstStyle/>
                    <a:p>
                      <a:pPr algn="l" fontAlgn="ctr"/>
                      <a:r>
                        <a:rPr lang="en-US" sz="1800" u="none" strike="noStrike" dirty="0">
                          <a:solidFill>
                            <a:schemeClr val="accent1"/>
                          </a:solidFill>
                          <a:effectLst/>
                        </a:rPr>
                        <a:t> RC Slab</a:t>
                      </a:r>
                      <a:endParaRPr lang="en-US" sz="1800" b="0" i="0" u="none" strike="noStrike" dirty="0">
                        <a:solidFill>
                          <a:schemeClr val="accent1"/>
                        </a:solidFill>
                        <a:effectLst/>
                        <a:latin typeface="Calibri" panose="020F0502020204030204" pitchFamily="34" charset="0"/>
                      </a:endParaRPr>
                    </a:p>
                  </a:txBody>
                  <a:tcPr anchor="ctr"/>
                </a:tc>
                <a:tc>
                  <a:txBody>
                    <a:bodyPr/>
                    <a:lstStyle/>
                    <a:p>
                      <a:pPr algn="ctr" fontAlgn="ctr"/>
                      <a:r>
                        <a:rPr lang="en-US" sz="1800" u="none" strike="noStrike">
                          <a:solidFill>
                            <a:schemeClr val="accent1"/>
                          </a:solidFill>
                          <a:effectLst/>
                        </a:rPr>
                        <a:t>19</a:t>
                      </a:r>
                      <a:endParaRPr lang="en-US" sz="1800" b="0" i="0" u="none" strike="noStrike">
                        <a:solidFill>
                          <a:schemeClr val="accent1"/>
                        </a:solidFill>
                        <a:effectLst/>
                        <a:latin typeface="Calibri" panose="020F0502020204030204" pitchFamily="34" charset="0"/>
                      </a:endParaRPr>
                    </a:p>
                  </a:txBody>
                  <a:tcPr anchor="ctr"/>
                </a:tc>
                <a:tc>
                  <a:txBody>
                    <a:bodyPr/>
                    <a:lstStyle/>
                    <a:p>
                      <a:pPr algn="ctr" fontAlgn="ctr"/>
                      <a:r>
                        <a:rPr lang="en-US" sz="1800" u="none" strike="noStrike" dirty="0">
                          <a:solidFill>
                            <a:schemeClr val="accent1"/>
                          </a:solidFill>
                          <a:effectLst/>
                        </a:rPr>
                        <a:t>0</a:t>
                      </a:r>
                      <a:endParaRPr lang="en-US" sz="1800" b="0" i="0" u="none" strike="noStrike" dirty="0">
                        <a:solidFill>
                          <a:schemeClr val="accent1"/>
                        </a:solidFill>
                        <a:effectLst/>
                        <a:latin typeface="Calibri" panose="020F0502020204030204" pitchFamily="34" charset="0"/>
                      </a:endParaRPr>
                    </a:p>
                  </a:txBody>
                  <a:tcPr anchor="ctr"/>
                </a:tc>
                <a:extLst>
                  <a:ext uri="{0D108BD9-81ED-4DB2-BD59-A6C34878D82A}">
                    <a16:rowId xmlns:a16="http://schemas.microsoft.com/office/drawing/2014/main" val="2462135039"/>
                  </a:ext>
                </a:extLst>
              </a:tr>
              <a:tr h="329184">
                <a:tc>
                  <a:txBody>
                    <a:bodyPr/>
                    <a:lstStyle/>
                    <a:p>
                      <a:pPr algn="l" fontAlgn="ctr"/>
                      <a:r>
                        <a:rPr lang="en-US" sz="1800" u="none" strike="noStrike" dirty="0">
                          <a:solidFill>
                            <a:schemeClr val="accent1"/>
                          </a:solidFill>
                          <a:effectLst/>
                        </a:rPr>
                        <a:t> Concrete Culvert</a:t>
                      </a:r>
                      <a:endParaRPr lang="en-US" sz="1800" b="0" i="0" u="none" strike="noStrike" dirty="0">
                        <a:solidFill>
                          <a:schemeClr val="accent1"/>
                        </a:solidFill>
                        <a:effectLst/>
                        <a:latin typeface="Calibri" panose="020F0502020204030204" pitchFamily="34" charset="0"/>
                      </a:endParaRPr>
                    </a:p>
                  </a:txBody>
                  <a:tcPr anchor="ctr"/>
                </a:tc>
                <a:tc>
                  <a:txBody>
                    <a:bodyPr/>
                    <a:lstStyle/>
                    <a:p>
                      <a:pPr algn="ctr" fontAlgn="ctr"/>
                      <a:r>
                        <a:rPr lang="en-US" sz="1800" u="none" strike="noStrike">
                          <a:solidFill>
                            <a:schemeClr val="accent1"/>
                          </a:solidFill>
                          <a:effectLst/>
                        </a:rPr>
                        <a:t>7</a:t>
                      </a:r>
                      <a:endParaRPr lang="en-US" sz="1800" b="0" i="0" u="none" strike="noStrike">
                        <a:solidFill>
                          <a:schemeClr val="accent1"/>
                        </a:solidFill>
                        <a:effectLst/>
                        <a:latin typeface="Calibri" panose="020F0502020204030204" pitchFamily="34" charset="0"/>
                      </a:endParaRPr>
                    </a:p>
                  </a:txBody>
                  <a:tcPr anchor="ctr"/>
                </a:tc>
                <a:tc>
                  <a:txBody>
                    <a:bodyPr/>
                    <a:lstStyle/>
                    <a:p>
                      <a:pPr algn="ctr" fontAlgn="ctr"/>
                      <a:r>
                        <a:rPr lang="en-US" sz="1800" u="none" strike="noStrike">
                          <a:solidFill>
                            <a:schemeClr val="accent1"/>
                          </a:solidFill>
                          <a:effectLst/>
                        </a:rPr>
                        <a:t>0</a:t>
                      </a:r>
                      <a:endParaRPr lang="en-US" sz="1800" b="0" i="0" u="none" strike="noStrike">
                        <a:solidFill>
                          <a:schemeClr val="accent1"/>
                        </a:solidFill>
                        <a:effectLst/>
                        <a:latin typeface="Calibri" panose="020F0502020204030204" pitchFamily="34" charset="0"/>
                      </a:endParaRPr>
                    </a:p>
                  </a:txBody>
                  <a:tcPr anchor="ctr"/>
                </a:tc>
                <a:extLst>
                  <a:ext uri="{0D108BD9-81ED-4DB2-BD59-A6C34878D82A}">
                    <a16:rowId xmlns:a16="http://schemas.microsoft.com/office/drawing/2014/main" val="2052263197"/>
                  </a:ext>
                </a:extLst>
              </a:tr>
              <a:tr h="329184">
                <a:tc>
                  <a:txBody>
                    <a:bodyPr/>
                    <a:lstStyle/>
                    <a:p>
                      <a:pPr algn="l" fontAlgn="ctr"/>
                      <a:r>
                        <a:rPr lang="en-US" sz="1800" u="none" strike="noStrike" dirty="0">
                          <a:solidFill>
                            <a:schemeClr val="accent1"/>
                          </a:solidFill>
                          <a:effectLst/>
                        </a:rPr>
                        <a:t> Truss</a:t>
                      </a:r>
                      <a:endParaRPr lang="en-US" sz="1800" b="0" i="0" u="none" strike="noStrike" dirty="0">
                        <a:solidFill>
                          <a:schemeClr val="accent1"/>
                        </a:solidFill>
                        <a:effectLst/>
                        <a:latin typeface="Calibri" panose="020F0502020204030204" pitchFamily="34" charset="0"/>
                      </a:endParaRPr>
                    </a:p>
                  </a:txBody>
                  <a:tcPr anchor="ctr"/>
                </a:tc>
                <a:tc>
                  <a:txBody>
                    <a:bodyPr/>
                    <a:lstStyle/>
                    <a:p>
                      <a:pPr algn="ctr" fontAlgn="ctr"/>
                      <a:r>
                        <a:rPr lang="en-US" sz="1800" u="none" strike="noStrike">
                          <a:solidFill>
                            <a:schemeClr val="accent1"/>
                          </a:solidFill>
                          <a:effectLst/>
                        </a:rPr>
                        <a:t>25</a:t>
                      </a:r>
                      <a:endParaRPr lang="en-US" sz="1800" b="0" i="0" u="none" strike="noStrike">
                        <a:solidFill>
                          <a:schemeClr val="accent1"/>
                        </a:solidFill>
                        <a:effectLst/>
                        <a:latin typeface="Calibri" panose="020F0502020204030204" pitchFamily="34" charset="0"/>
                      </a:endParaRPr>
                    </a:p>
                  </a:txBody>
                  <a:tcPr anchor="ctr"/>
                </a:tc>
                <a:tc>
                  <a:txBody>
                    <a:bodyPr/>
                    <a:lstStyle/>
                    <a:p>
                      <a:pPr algn="ctr" fontAlgn="ctr"/>
                      <a:r>
                        <a:rPr lang="en-US" sz="1800" u="none" strike="noStrike" dirty="0">
                          <a:solidFill>
                            <a:schemeClr val="accent1"/>
                          </a:solidFill>
                          <a:effectLst/>
                        </a:rPr>
                        <a:t>1</a:t>
                      </a:r>
                      <a:endParaRPr lang="en-US" sz="1800" b="0" i="0" u="none" strike="noStrike" dirty="0">
                        <a:solidFill>
                          <a:schemeClr val="accent1"/>
                        </a:solidFill>
                        <a:effectLst/>
                        <a:latin typeface="Calibri" panose="020F0502020204030204" pitchFamily="34" charset="0"/>
                      </a:endParaRPr>
                    </a:p>
                  </a:txBody>
                  <a:tcPr anchor="ctr"/>
                </a:tc>
                <a:extLst>
                  <a:ext uri="{0D108BD9-81ED-4DB2-BD59-A6C34878D82A}">
                    <a16:rowId xmlns:a16="http://schemas.microsoft.com/office/drawing/2014/main" val="1503406757"/>
                  </a:ext>
                </a:extLst>
              </a:tr>
              <a:tr h="329184">
                <a:tc>
                  <a:txBody>
                    <a:bodyPr/>
                    <a:lstStyle/>
                    <a:p>
                      <a:pPr algn="l" fontAlgn="ctr"/>
                      <a:r>
                        <a:rPr lang="en-US" sz="1800" u="none" strike="noStrike" dirty="0">
                          <a:solidFill>
                            <a:schemeClr val="accent1"/>
                          </a:solidFill>
                          <a:effectLst/>
                        </a:rPr>
                        <a:t> Girder </a:t>
                      </a:r>
                      <a:r>
                        <a:rPr lang="en-US" sz="1800" u="none" strike="noStrike" dirty="0" err="1">
                          <a:solidFill>
                            <a:schemeClr val="accent1"/>
                          </a:solidFill>
                          <a:effectLst/>
                        </a:rPr>
                        <a:t>Floorbeam</a:t>
                      </a:r>
                      <a:endParaRPr lang="en-US" sz="1800" b="0" i="0" u="none" strike="noStrike" dirty="0">
                        <a:solidFill>
                          <a:schemeClr val="accent1"/>
                        </a:solidFill>
                        <a:effectLst/>
                        <a:latin typeface="Calibri" panose="020F0502020204030204" pitchFamily="34" charset="0"/>
                      </a:endParaRPr>
                    </a:p>
                  </a:txBody>
                  <a:tcPr anchor="ctr"/>
                </a:tc>
                <a:tc>
                  <a:txBody>
                    <a:bodyPr/>
                    <a:lstStyle/>
                    <a:p>
                      <a:pPr algn="ctr" fontAlgn="ctr"/>
                      <a:r>
                        <a:rPr lang="en-US" sz="1800" u="none" strike="noStrike">
                          <a:solidFill>
                            <a:schemeClr val="accent1"/>
                          </a:solidFill>
                          <a:effectLst/>
                        </a:rPr>
                        <a:t>14</a:t>
                      </a:r>
                      <a:endParaRPr lang="en-US" sz="1800" b="0" i="0" u="none" strike="noStrike">
                        <a:solidFill>
                          <a:schemeClr val="accent1"/>
                        </a:solidFill>
                        <a:effectLst/>
                        <a:latin typeface="Calibri" panose="020F0502020204030204" pitchFamily="34" charset="0"/>
                      </a:endParaRPr>
                    </a:p>
                  </a:txBody>
                  <a:tcPr anchor="ctr"/>
                </a:tc>
                <a:tc>
                  <a:txBody>
                    <a:bodyPr/>
                    <a:lstStyle/>
                    <a:p>
                      <a:pPr algn="ctr" fontAlgn="ctr"/>
                      <a:r>
                        <a:rPr lang="en-US" sz="1800" u="none" strike="noStrike" dirty="0">
                          <a:solidFill>
                            <a:schemeClr val="accent1"/>
                          </a:solidFill>
                          <a:effectLst/>
                        </a:rPr>
                        <a:t>1</a:t>
                      </a:r>
                      <a:endParaRPr lang="en-US" sz="1800" b="0" i="0" u="none" strike="noStrike" dirty="0">
                        <a:solidFill>
                          <a:schemeClr val="accent1"/>
                        </a:solidFill>
                        <a:effectLst/>
                        <a:latin typeface="Calibri" panose="020F0502020204030204" pitchFamily="34" charset="0"/>
                      </a:endParaRPr>
                    </a:p>
                  </a:txBody>
                  <a:tcPr anchor="ctr"/>
                </a:tc>
                <a:extLst>
                  <a:ext uri="{0D108BD9-81ED-4DB2-BD59-A6C34878D82A}">
                    <a16:rowId xmlns:a16="http://schemas.microsoft.com/office/drawing/2014/main" val="4025257931"/>
                  </a:ext>
                </a:extLst>
              </a:tr>
            </a:tbl>
          </a:graphicData>
        </a:graphic>
      </p:graphicFrame>
    </p:spTree>
    <p:extLst>
      <p:ext uri="{BB962C8B-B14F-4D97-AF65-F5344CB8AC3E}">
        <p14:creationId xmlns:p14="http://schemas.microsoft.com/office/powerpoint/2010/main" val="192352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F6AE-5314-4D33-BA6D-40418090C3B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E2CF0AA-8655-42AD-A6B0-1E0310372666}"/>
              </a:ext>
            </a:extLst>
          </p:cNvPr>
          <p:cNvSpPr>
            <a:spLocks noGrp="1"/>
          </p:cNvSpPr>
          <p:nvPr>
            <p:ph idx="1"/>
          </p:nvPr>
        </p:nvSpPr>
        <p:spPr/>
        <p:txBody>
          <a:bodyPr>
            <a:normAutofit/>
          </a:bodyPr>
          <a:lstStyle/>
          <a:p>
            <a:r>
              <a:rPr lang="en-US" dirty="0"/>
              <a:t>MDT plans to use ARC Tool to supplement testing approach; will still need to do some manual testing/comparison</a:t>
            </a:r>
          </a:p>
          <a:p>
            <a:pPr lvl="1"/>
            <a:r>
              <a:rPr lang="en-US" dirty="0"/>
              <a:t>Timber, list of complex bridges, program functionality</a:t>
            </a:r>
          </a:p>
          <a:p>
            <a:endParaRPr lang="en-US" dirty="0"/>
          </a:p>
          <a:p>
            <a:r>
              <a:rPr lang="en-US" dirty="0"/>
              <a:t>ARC Tool is anticipated to address past testing challenges by helping to</a:t>
            </a:r>
          </a:p>
          <a:p>
            <a:pPr lvl="1"/>
            <a:r>
              <a:rPr lang="en-US" dirty="0"/>
              <a:t>Efficiently perform comprehensive testing</a:t>
            </a:r>
          </a:p>
          <a:p>
            <a:pPr lvl="1"/>
            <a:r>
              <a:rPr lang="en-US" dirty="0"/>
              <a:t>Identify trends or impacts associated with adopting a new version</a:t>
            </a:r>
          </a:p>
          <a:p>
            <a:pPr lvl="1"/>
            <a:r>
              <a:rPr lang="en-US" dirty="0"/>
              <a:t>Improve confidence and timeliness of upgrade</a:t>
            </a:r>
          </a:p>
          <a:p>
            <a:pPr marL="0" indent="0">
              <a:buNone/>
            </a:pPr>
            <a:endParaRPr lang="en-US" dirty="0"/>
          </a:p>
          <a:p>
            <a:r>
              <a:rPr lang="en-US" dirty="0"/>
              <a:t>Work in Progress – plan to continue developing datasets, fine-tune procedures for future upgrades</a:t>
            </a:r>
          </a:p>
          <a:p>
            <a:endParaRPr lang="en-US" dirty="0"/>
          </a:p>
        </p:txBody>
      </p:sp>
    </p:spTree>
    <p:extLst>
      <p:ext uri="{BB962C8B-B14F-4D97-AF65-F5344CB8AC3E}">
        <p14:creationId xmlns:p14="http://schemas.microsoft.com/office/powerpoint/2010/main" val="703229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with medium confidence">
            <a:extLst>
              <a:ext uri="{FF2B5EF4-FFF2-40B4-BE49-F238E27FC236}">
                <a16:creationId xmlns:a16="http://schemas.microsoft.com/office/drawing/2014/main" id="{01568A52-61C6-4F34-9D67-AB04925D81AA}"/>
              </a:ext>
            </a:extLst>
          </p:cNvPr>
          <p:cNvPicPr>
            <a:picLocks noChangeAspect="1"/>
          </p:cNvPicPr>
          <p:nvPr/>
        </p:nvPicPr>
        <p:blipFill rotWithShape="1">
          <a:blip r:embed="rId2">
            <a:extLst>
              <a:ext uri="{28A0092B-C50C-407E-A947-70E740481C1C}">
                <a14:useLocalDpi xmlns:a14="http://schemas.microsoft.com/office/drawing/2010/main" val="0"/>
              </a:ext>
            </a:extLst>
          </a:blip>
          <a:srcRect t="43421"/>
          <a:stretch/>
        </p:blipFill>
        <p:spPr>
          <a:xfrm>
            <a:off x="2667000" y="5895474"/>
            <a:ext cx="6858000" cy="517358"/>
          </a:xfrm>
          <a:prstGeom prst="rect">
            <a:avLst/>
          </a:prstGeom>
        </p:spPr>
      </p:pic>
      <p:pic>
        <p:nvPicPr>
          <p:cNvPr id="13" name="Picture 12">
            <a:extLst>
              <a:ext uri="{FF2B5EF4-FFF2-40B4-BE49-F238E27FC236}">
                <a16:creationId xmlns:a16="http://schemas.microsoft.com/office/drawing/2014/main" id="{62A521E6-2AD5-4298-AD46-B6AA4390A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848" y="4759508"/>
            <a:ext cx="3728304" cy="1047735"/>
          </a:xfrm>
          <a:prstGeom prst="rect">
            <a:avLst/>
          </a:prstGeom>
        </p:spPr>
      </p:pic>
    </p:spTree>
    <p:extLst>
      <p:ext uri="{BB962C8B-B14F-4D97-AF65-F5344CB8AC3E}">
        <p14:creationId xmlns:p14="http://schemas.microsoft.com/office/powerpoint/2010/main" val="360984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F6AE-5314-4D33-BA6D-40418090C3BC}"/>
              </a:ext>
            </a:extLst>
          </p:cNvPr>
          <p:cNvSpPr>
            <a:spLocks noGrp="1"/>
          </p:cNvSpPr>
          <p:nvPr>
            <p:ph type="title"/>
          </p:nvPr>
        </p:nvSpPr>
        <p:spPr/>
        <p:txBody>
          <a:bodyPr/>
          <a:lstStyle/>
          <a:p>
            <a:r>
              <a:rPr lang="en-US" dirty="0"/>
              <a:t>BrDR Version Upgrade – MDT’s Testing Approach</a:t>
            </a:r>
          </a:p>
        </p:txBody>
      </p:sp>
      <p:sp>
        <p:nvSpPr>
          <p:cNvPr id="3" name="Content Placeholder 2">
            <a:extLst>
              <a:ext uri="{FF2B5EF4-FFF2-40B4-BE49-F238E27FC236}">
                <a16:creationId xmlns:a16="http://schemas.microsoft.com/office/drawing/2014/main" id="{EE2CF0AA-8655-42AD-A6B0-1E0310372666}"/>
              </a:ext>
            </a:extLst>
          </p:cNvPr>
          <p:cNvSpPr>
            <a:spLocks noGrp="1"/>
          </p:cNvSpPr>
          <p:nvPr>
            <p:ph idx="1"/>
          </p:nvPr>
        </p:nvSpPr>
        <p:spPr>
          <a:xfrm>
            <a:off x="609600" y="2460939"/>
            <a:ext cx="9931400" cy="3665228"/>
          </a:xfrm>
        </p:spPr>
        <p:txBody>
          <a:bodyPr>
            <a:normAutofit fontScale="92500" lnSpcReduction="20000"/>
          </a:bodyPr>
          <a:lstStyle/>
          <a:p>
            <a:r>
              <a:rPr lang="en-US" dirty="0"/>
              <a:t>Manual comparison </a:t>
            </a:r>
          </a:p>
          <a:p>
            <a:pPr lvl="1"/>
            <a:r>
              <a:rPr lang="en-US" dirty="0"/>
              <a:t>Check functionality of program</a:t>
            </a:r>
          </a:p>
          <a:p>
            <a:pPr lvl="1"/>
            <a:r>
              <a:rPr lang="en-US" dirty="0"/>
              <a:t>Result comparisons for approximately 25 structures (representative, </a:t>
            </a:r>
            <a:r>
              <a:rPr lang="en-US" dirty="0" err="1"/>
              <a:t>complex,and</a:t>
            </a:r>
            <a:r>
              <a:rPr lang="en-US" dirty="0"/>
              <a:t> commonly permitted)</a:t>
            </a:r>
          </a:p>
          <a:p>
            <a:pPr marL="85725" indent="0">
              <a:buNone/>
            </a:pPr>
            <a:endParaRPr lang="en-US" dirty="0"/>
          </a:p>
          <a:p>
            <a:pPr marL="428625" indent="-342900"/>
            <a:r>
              <a:rPr lang="en-US" dirty="0"/>
              <a:t>Feedback from other states, consultants</a:t>
            </a:r>
          </a:p>
          <a:p>
            <a:pPr marL="428625" indent="-342900"/>
            <a:endParaRPr lang="en-US" dirty="0"/>
          </a:p>
          <a:p>
            <a:pPr marL="428625" indent="-342900"/>
            <a:r>
              <a:rPr lang="en-US" dirty="0"/>
              <a:t>Challenges/Considerations:</a:t>
            </a:r>
          </a:p>
          <a:p>
            <a:pPr marL="728663" lvl="1" indent="-342900"/>
            <a:r>
              <a:rPr lang="en-US" dirty="0"/>
              <a:t>Limited Resource Availability</a:t>
            </a:r>
          </a:p>
          <a:p>
            <a:pPr marL="728663" lvl="1" indent="-342900"/>
            <a:r>
              <a:rPr lang="en-US" dirty="0"/>
              <a:t>Ongoing Load Rating PCA</a:t>
            </a:r>
          </a:p>
          <a:p>
            <a:pPr marL="728663" lvl="1" indent="-342900"/>
            <a:r>
              <a:rPr lang="en-US" dirty="0"/>
              <a:t>Procedure Development</a:t>
            </a:r>
          </a:p>
        </p:txBody>
      </p:sp>
      <p:grpSp>
        <p:nvGrpSpPr>
          <p:cNvPr id="4" name="Group 3">
            <a:extLst>
              <a:ext uri="{FF2B5EF4-FFF2-40B4-BE49-F238E27FC236}">
                <a16:creationId xmlns:a16="http://schemas.microsoft.com/office/drawing/2014/main" id="{59F81477-D39C-209C-D87F-98A325D61F74}"/>
              </a:ext>
            </a:extLst>
          </p:cNvPr>
          <p:cNvGrpSpPr/>
          <p:nvPr/>
        </p:nvGrpSpPr>
        <p:grpSpPr>
          <a:xfrm>
            <a:off x="2246666" y="1550785"/>
            <a:ext cx="7698668" cy="650476"/>
            <a:chOff x="2178051" y="5077756"/>
            <a:chExt cx="7698668" cy="650476"/>
          </a:xfrm>
        </p:grpSpPr>
        <p:sp>
          <p:nvSpPr>
            <p:cNvPr id="5" name="TextBox 4">
              <a:extLst>
                <a:ext uri="{FF2B5EF4-FFF2-40B4-BE49-F238E27FC236}">
                  <a16:creationId xmlns:a16="http://schemas.microsoft.com/office/drawing/2014/main" id="{D2DEC222-7044-0B0D-89E4-F28743B74135}"/>
                </a:ext>
              </a:extLst>
            </p:cNvPr>
            <p:cNvSpPr txBox="1"/>
            <p:nvPr/>
          </p:nvSpPr>
          <p:spPr>
            <a:xfrm>
              <a:off x="2178051" y="5077756"/>
              <a:ext cx="1354667" cy="646331"/>
            </a:xfrm>
            <a:prstGeom prst="rect">
              <a:avLst/>
            </a:prstGeom>
            <a:solidFill>
              <a:schemeClr val="accent1"/>
            </a:solidFill>
          </p:spPr>
          <p:txBody>
            <a:bodyPr wrap="square" rtlCol="0">
              <a:spAutoFit/>
            </a:bodyPr>
            <a:lstStyle/>
            <a:p>
              <a:pPr algn="ctr"/>
              <a:r>
                <a:rPr lang="en-US" dirty="0"/>
                <a:t>Minimal</a:t>
              </a:r>
            </a:p>
            <a:p>
              <a:pPr algn="ctr"/>
              <a:r>
                <a:rPr lang="en-US" dirty="0"/>
                <a:t>Testing</a:t>
              </a:r>
            </a:p>
          </p:txBody>
        </p:sp>
        <p:sp>
          <p:nvSpPr>
            <p:cNvPr id="6" name="TextBox 5">
              <a:extLst>
                <a:ext uri="{FF2B5EF4-FFF2-40B4-BE49-F238E27FC236}">
                  <a16:creationId xmlns:a16="http://schemas.microsoft.com/office/drawing/2014/main" id="{0C2CC836-3E68-1EA8-EC26-C84A22D1FFFA}"/>
                </a:ext>
              </a:extLst>
            </p:cNvPr>
            <p:cNvSpPr txBox="1"/>
            <p:nvPr/>
          </p:nvSpPr>
          <p:spPr>
            <a:xfrm>
              <a:off x="8522052" y="5081901"/>
              <a:ext cx="1354667" cy="646331"/>
            </a:xfrm>
            <a:prstGeom prst="rect">
              <a:avLst/>
            </a:prstGeom>
            <a:solidFill>
              <a:schemeClr val="accent1"/>
            </a:solidFill>
          </p:spPr>
          <p:txBody>
            <a:bodyPr wrap="square" rtlCol="0">
              <a:spAutoFit/>
            </a:bodyPr>
            <a:lstStyle/>
            <a:p>
              <a:pPr algn="ctr"/>
              <a:r>
                <a:rPr lang="en-US" dirty="0"/>
                <a:t>Extensive</a:t>
              </a:r>
            </a:p>
            <a:p>
              <a:pPr algn="ctr"/>
              <a:r>
                <a:rPr lang="en-US" dirty="0"/>
                <a:t>Testing</a:t>
              </a:r>
            </a:p>
          </p:txBody>
        </p:sp>
        <p:cxnSp>
          <p:nvCxnSpPr>
            <p:cNvPr id="7" name="Straight Connector 6">
              <a:extLst>
                <a:ext uri="{FF2B5EF4-FFF2-40B4-BE49-F238E27FC236}">
                  <a16:creationId xmlns:a16="http://schemas.microsoft.com/office/drawing/2014/main" id="{F9D15154-A02F-F0BA-FE2A-C1A672ACEFDC}"/>
                </a:ext>
              </a:extLst>
            </p:cNvPr>
            <p:cNvCxnSpPr>
              <a:cxnSpLocks/>
              <a:stCxn id="6" idx="1"/>
              <a:endCxn id="5" idx="3"/>
            </p:cNvCxnSpPr>
            <p:nvPr/>
          </p:nvCxnSpPr>
          <p:spPr>
            <a:xfrm flipH="1" flipV="1">
              <a:off x="3532718" y="5400922"/>
              <a:ext cx="4989334" cy="414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D63716E-764E-4B76-5488-D2AC9B463AE7}"/>
                </a:ext>
              </a:extLst>
            </p:cNvPr>
            <p:cNvSpPr txBox="1"/>
            <p:nvPr/>
          </p:nvSpPr>
          <p:spPr>
            <a:xfrm>
              <a:off x="4672719" y="5141245"/>
              <a:ext cx="1354666" cy="519351"/>
            </a:xfrm>
            <a:prstGeom prst="ellipse">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MDT</a:t>
              </a:r>
            </a:p>
          </p:txBody>
        </p:sp>
      </p:grpSp>
    </p:spTree>
    <p:extLst>
      <p:ext uri="{BB962C8B-B14F-4D97-AF65-F5344CB8AC3E}">
        <p14:creationId xmlns:p14="http://schemas.microsoft.com/office/powerpoint/2010/main" val="922407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F6AE-5314-4D33-BA6D-40418090C3BC}"/>
              </a:ext>
            </a:extLst>
          </p:cNvPr>
          <p:cNvSpPr>
            <a:spLocks noGrp="1"/>
          </p:cNvSpPr>
          <p:nvPr>
            <p:ph type="title"/>
          </p:nvPr>
        </p:nvSpPr>
        <p:spPr/>
        <p:txBody>
          <a:bodyPr/>
          <a:lstStyle/>
          <a:p>
            <a:r>
              <a:rPr lang="en-US" dirty="0"/>
              <a:t>BrDR Version Upgrade – MDT Testing with ARC Tool</a:t>
            </a:r>
          </a:p>
        </p:txBody>
      </p:sp>
      <p:sp>
        <p:nvSpPr>
          <p:cNvPr id="3" name="Content Placeholder 2">
            <a:extLst>
              <a:ext uri="{FF2B5EF4-FFF2-40B4-BE49-F238E27FC236}">
                <a16:creationId xmlns:a16="http://schemas.microsoft.com/office/drawing/2014/main" id="{EE2CF0AA-8655-42AD-A6B0-1E0310372666}"/>
              </a:ext>
            </a:extLst>
          </p:cNvPr>
          <p:cNvSpPr>
            <a:spLocks noGrp="1"/>
          </p:cNvSpPr>
          <p:nvPr>
            <p:ph idx="1"/>
          </p:nvPr>
        </p:nvSpPr>
        <p:spPr>
          <a:xfrm>
            <a:off x="609599" y="1444446"/>
            <a:ext cx="6226177" cy="5138916"/>
          </a:xfrm>
        </p:spPr>
        <p:txBody>
          <a:bodyPr>
            <a:normAutofit fontScale="92500"/>
          </a:bodyPr>
          <a:lstStyle/>
          <a:p>
            <a:r>
              <a:rPr lang="en-US" dirty="0"/>
              <a:t>ARC Tool trial run – upgrade to BrDR 7.2, focus on prestressed concrete structures</a:t>
            </a:r>
          </a:p>
          <a:p>
            <a:endParaRPr lang="en-US" dirty="0"/>
          </a:p>
          <a:p>
            <a:r>
              <a:rPr lang="en-US" dirty="0"/>
              <a:t>Limitations</a:t>
            </a:r>
          </a:p>
          <a:p>
            <a:pPr lvl="1"/>
            <a:r>
              <a:rPr lang="en-US" dirty="0"/>
              <a:t>Timber</a:t>
            </a:r>
          </a:p>
          <a:p>
            <a:pPr lvl="1"/>
            <a:r>
              <a:rPr lang="en-US" dirty="0"/>
              <a:t>Curved Girder/3D FEM</a:t>
            </a:r>
          </a:p>
          <a:p>
            <a:endParaRPr lang="en-US" dirty="0"/>
          </a:p>
          <a:p>
            <a:r>
              <a:rPr lang="en-US" dirty="0"/>
              <a:t>Good supplement to MDT’s testing approach</a:t>
            </a:r>
          </a:p>
          <a:p>
            <a:pPr lvl="1"/>
            <a:r>
              <a:rPr lang="en-US" dirty="0">
                <a:sym typeface="Wingdings" panose="05000000000000000000" pitchFamily="2" charset="2"/>
              </a:rPr>
              <a:t>Improved efficiency  larger dataset comparisons  comprehensive understanding of impacts  higher confidence to upgrade in timely manner</a:t>
            </a:r>
          </a:p>
          <a:p>
            <a:pPr marL="342900" lvl="1" indent="0">
              <a:buNone/>
            </a:pPr>
            <a:endParaRPr lang="en-US" dirty="0"/>
          </a:p>
          <a:p>
            <a:pPr lvl="1"/>
            <a:r>
              <a:rPr lang="en-US" dirty="0">
                <a:sym typeface="Wingdings" panose="05000000000000000000" pitchFamily="2" charset="2"/>
              </a:rPr>
              <a:t>Easily documentable, repeatable process</a:t>
            </a:r>
          </a:p>
          <a:p>
            <a:pPr marL="0" indent="0">
              <a:buNone/>
            </a:pPr>
            <a:endParaRPr lang="en-US" dirty="0"/>
          </a:p>
        </p:txBody>
      </p:sp>
      <p:grpSp>
        <p:nvGrpSpPr>
          <p:cNvPr id="25" name="Group 24">
            <a:extLst>
              <a:ext uri="{FF2B5EF4-FFF2-40B4-BE49-F238E27FC236}">
                <a16:creationId xmlns:a16="http://schemas.microsoft.com/office/drawing/2014/main" id="{ADFE8CC2-C71F-D8B8-E914-EB960CF0B904}"/>
              </a:ext>
            </a:extLst>
          </p:cNvPr>
          <p:cNvGrpSpPr/>
          <p:nvPr/>
        </p:nvGrpSpPr>
        <p:grpSpPr>
          <a:xfrm>
            <a:off x="7118351" y="1149069"/>
            <a:ext cx="4667248" cy="4322230"/>
            <a:chOff x="6394450" y="960970"/>
            <a:chExt cx="4667248" cy="4322230"/>
          </a:xfrm>
        </p:grpSpPr>
        <p:grpSp>
          <p:nvGrpSpPr>
            <p:cNvPr id="24" name="Group 23">
              <a:extLst>
                <a:ext uri="{FF2B5EF4-FFF2-40B4-BE49-F238E27FC236}">
                  <a16:creationId xmlns:a16="http://schemas.microsoft.com/office/drawing/2014/main" id="{C086354A-E0F6-E07A-3F0E-2CDBF6697143}"/>
                </a:ext>
              </a:extLst>
            </p:cNvPr>
            <p:cNvGrpSpPr/>
            <p:nvPr/>
          </p:nvGrpSpPr>
          <p:grpSpPr>
            <a:xfrm>
              <a:off x="6394450" y="2260600"/>
              <a:ext cx="4667248" cy="3022600"/>
              <a:chOff x="6394450" y="2260600"/>
              <a:chExt cx="4667248" cy="3022600"/>
            </a:xfrm>
          </p:grpSpPr>
          <p:sp>
            <p:nvSpPr>
              <p:cNvPr id="6" name="Content Placeholder 2">
                <a:extLst>
                  <a:ext uri="{FF2B5EF4-FFF2-40B4-BE49-F238E27FC236}">
                    <a16:creationId xmlns:a16="http://schemas.microsoft.com/office/drawing/2014/main" id="{BC5C5F5D-211F-3659-E0D6-732C78222E96}"/>
                  </a:ext>
                </a:extLst>
              </p:cNvPr>
              <p:cNvSpPr txBox="1">
                <a:spLocks/>
              </p:cNvSpPr>
              <p:nvPr/>
            </p:nvSpPr>
            <p:spPr>
              <a:xfrm>
                <a:off x="7473948" y="2260600"/>
                <a:ext cx="3587750" cy="3022600"/>
              </a:xfrm>
              <a:prstGeom prst="rect">
                <a:avLst/>
              </a:prstGeom>
            </p:spPr>
            <p:txBody>
              <a:bodyPr vert="horz" lIns="91440" tIns="45720" rIns="91440" bIns="45720" rtlCol="0">
                <a:normAutofit fontScale="92500"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rgbClr val="025287"/>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025287"/>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025287"/>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rgbClr val="025287"/>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rgbClr val="025287"/>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b="1" u="sng" dirty="0"/>
                  <a:t>Functionality </a:t>
                </a:r>
              </a:p>
              <a:p>
                <a:pPr marL="0" indent="0">
                  <a:buNone/>
                </a:pPr>
                <a:r>
                  <a:rPr lang="en-US" sz="2100" dirty="0"/>
                  <a:t>Make sure models will run and produce results</a:t>
                </a:r>
              </a:p>
              <a:p>
                <a:pPr marL="0" indent="0">
                  <a:buNone/>
                </a:pPr>
                <a:r>
                  <a:rPr lang="en-US" sz="2100" dirty="0"/>
                  <a:t>Test user interface/workflows</a:t>
                </a:r>
              </a:p>
              <a:p>
                <a:pPr marL="0" indent="0">
                  <a:buNone/>
                </a:pPr>
                <a:endParaRPr lang="en-US" dirty="0"/>
              </a:p>
              <a:p>
                <a:pPr marL="0" indent="0">
                  <a:buNone/>
                </a:pPr>
                <a:r>
                  <a:rPr lang="en-US" b="1" u="sng" dirty="0"/>
                  <a:t>Results Comparison</a:t>
                </a:r>
              </a:p>
              <a:p>
                <a:pPr marL="0" indent="0">
                  <a:buNone/>
                </a:pPr>
                <a:r>
                  <a:rPr lang="en-US" sz="2100" dirty="0"/>
                  <a:t>Identify trends</a:t>
                </a:r>
              </a:p>
              <a:p>
                <a:pPr marL="0" indent="0">
                  <a:buNone/>
                </a:pPr>
                <a:r>
                  <a:rPr lang="en-US" sz="2100" dirty="0"/>
                  <a:t>Understand reason behind version differences</a:t>
                </a:r>
              </a:p>
              <a:p>
                <a:pPr marL="685800" lvl="2" indent="0">
                  <a:buFont typeface="Arial" panose="020B0604020202020204" pitchFamily="34" charset="0"/>
                  <a:buNone/>
                </a:pPr>
                <a:endParaRPr lang="en-US" dirty="0"/>
              </a:p>
            </p:txBody>
          </p:sp>
          <p:sp>
            <p:nvSpPr>
              <p:cNvPr id="11" name="Rectangle 10">
                <a:extLst>
                  <a:ext uri="{FF2B5EF4-FFF2-40B4-BE49-F238E27FC236}">
                    <a16:creationId xmlns:a16="http://schemas.microsoft.com/office/drawing/2014/main" id="{9ABD71F8-19B6-99D2-7E52-C8129D884DA1}"/>
                  </a:ext>
                </a:extLst>
              </p:cNvPr>
              <p:cNvSpPr/>
              <p:nvPr/>
            </p:nvSpPr>
            <p:spPr>
              <a:xfrm>
                <a:off x="6972300" y="2705100"/>
                <a:ext cx="219075" cy="190500"/>
              </a:xfrm>
              <a:prstGeom prst="rect">
                <a:avLst/>
              </a:prstGeom>
              <a:solidFill>
                <a:srgbClr val="94A6C5"/>
              </a:solidFill>
              <a:ln>
                <a:solidFill>
                  <a:schemeClr val="accent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A0CACD-5383-DC4C-E5E6-D785955E4060}"/>
                  </a:ext>
                </a:extLst>
              </p:cNvPr>
              <p:cNvSpPr/>
              <p:nvPr/>
            </p:nvSpPr>
            <p:spPr>
              <a:xfrm>
                <a:off x="6972300" y="3244850"/>
                <a:ext cx="219075" cy="190500"/>
              </a:xfrm>
              <a:prstGeom prst="rect">
                <a:avLst/>
              </a:prstGeom>
              <a:solidFill>
                <a:srgbClr val="94A6C5"/>
              </a:solidFill>
              <a:ln>
                <a:solidFill>
                  <a:schemeClr val="accent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BDBCB6-996D-077A-D679-ADA8C4380F49}"/>
                  </a:ext>
                </a:extLst>
              </p:cNvPr>
              <p:cNvSpPr/>
              <p:nvPr/>
            </p:nvSpPr>
            <p:spPr>
              <a:xfrm>
                <a:off x="6972299" y="4314825"/>
                <a:ext cx="219075" cy="190500"/>
              </a:xfrm>
              <a:prstGeom prst="rect">
                <a:avLst/>
              </a:prstGeom>
              <a:solidFill>
                <a:schemeClr val="tx1"/>
              </a:solidFill>
              <a:ln>
                <a:solidFill>
                  <a:schemeClr val="accent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CBC8BF-E784-F8FD-00DC-BFA0C2036230}"/>
                  </a:ext>
                </a:extLst>
              </p:cNvPr>
              <p:cNvSpPr/>
              <p:nvPr/>
            </p:nvSpPr>
            <p:spPr>
              <a:xfrm>
                <a:off x="6972299" y="4641851"/>
                <a:ext cx="219075" cy="190500"/>
              </a:xfrm>
              <a:prstGeom prst="rect">
                <a:avLst/>
              </a:prstGeom>
              <a:pattFill prst="dkDnDiag">
                <a:fgClr>
                  <a:srgbClr val="94A6C5"/>
                </a:fgClr>
                <a:bgClr>
                  <a:schemeClr val="tx2"/>
                </a:bgClr>
              </a:pattFill>
              <a:ln>
                <a:solidFill>
                  <a:schemeClr val="accent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1BE35C6-9744-E10B-6A1A-9BFF960507D7}"/>
                  </a:ext>
                </a:extLst>
              </p:cNvPr>
              <p:cNvSpPr/>
              <p:nvPr/>
            </p:nvSpPr>
            <p:spPr>
              <a:xfrm>
                <a:off x="6394451" y="2705100"/>
                <a:ext cx="219075" cy="190500"/>
              </a:xfrm>
              <a:prstGeom prst="rect">
                <a:avLst/>
              </a:prstGeom>
              <a:pattFill prst="dkDnDiag">
                <a:fgClr>
                  <a:schemeClr val="tx1"/>
                </a:fgClr>
                <a:bgClr>
                  <a:schemeClr val="bg1">
                    <a:lumMod val="60000"/>
                    <a:lumOff val="40000"/>
                  </a:schemeClr>
                </a:bgClr>
              </a:patt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9E4E46C-9E04-7933-9897-46D51E175CDA}"/>
                  </a:ext>
                </a:extLst>
              </p:cNvPr>
              <p:cNvSpPr/>
              <p:nvPr/>
            </p:nvSpPr>
            <p:spPr>
              <a:xfrm>
                <a:off x="6394451" y="3244850"/>
                <a:ext cx="219075" cy="190500"/>
              </a:xfrm>
              <a:prstGeom prst="rect">
                <a:avLst/>
              </a:prstGeom>
              <a:solidFill>
                <a:schemeClr val="tx1"/>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3F32F57-6F1E-509A-7F4A-38FA3FEC9B80}"/>
                  </a:ext>
                </a:extLst>
              </p:cNvPr>
              <p:cNvSpPr/>
              <p:nvPr/>
            </p:nvSpPr>
            <p:spPr>
              <a:xfrm>
                <a:off x="6394450" y="4314825"/>
                <a:ext cx="219075" cy="190500"/>
              </a:xfrm>
              <a:prstGeom prst="rect">
                <a:avLst/>
              </a:prstGeom>
              <a:solidFill>
                <a:schemeClr val="bg1">
                  <a:lumMod val="60000"/>
                  <a:lumOff val="40000"/>
                </a:schemeClr>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45CE7B-CCC0-D845-1890-F7D2F0E7DEF4}"/>
                  </a:ext>
                </a:extLst>
              </p:cNvPr>
              <p:cNvSpPr/>
              <p:nvPr/>
            </p:nvSpPr>
            <p:spPr>
              <a:xfrm>
                <a:off x="6394450" y="4641851"/>
                <a:ext cx="219075" cy="190500"/>
              </a:xfrm>
              <a:prstGeom prst="rect">
                <a:avLst/>
              </a:prstGeom>
              <a:solidFill>
                <a:schemeClr val="bg1">
                  <a:lumMod val="60000"/>
                  <a:lumOff val="40000"/>
                </a:schemeClr>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4453B6E3-212A-E1CA-162B-4DF6F571227E}"/>
                </a:ext>
              </a:extLst>
            </p:cNvPr>
            <p:cNvSpPr txBox="1"/>
            <p:nvPr/>
          </p:nvSpPr>
          <p:spPr>
            <a:xfrm rot="18345409">
              <a:off x="6649672" y="1503360"/>
              <a:ext cx="1731112" cy="646331"/>
            </a:xfrm>
            <a:prstGeom prst="rect">
              <a:avLst/>
            </a:prstGeom>
            <a:noFill/>
          </p:spPr>
          <p:txBody>
            <a:bodyPr wrap="square">
              <a:spAutoFit/>
            </a:bodyPr>
            <a:lstStyle/>
            <a:p>
              <a:r>
                <a:rPr lang="en-US" dirty="0">
                  <a:solidFill>
                    <a:schemeClr val="accent1"/>
                  </a:solidFill>
                </a:rPr>
                <a:t>MDT Testing Approach</a:t>
              </a:r>
            </a:p>
          </p:txBody>
        </p:sp>
        <p:sp>
          <p:nvSpPr>
            <p:cNvPr id="23" name="TextBox 22">
              <a:extLst>
                <a:ext uri="{FF2B5EF4-FFF2-40B4-BE49-F238E27FC236}">
                  <a16:creationId xmlns:a16="http://schemas.microsoft.com/office/drawing/2014/main" id="{A915DA6D-9DAC-9B3E-2EF1-6A3C21E322BE}"/>
                </a:ext>
              </a:extLst>
            </p:cNvPr>
            <p:cNvSpPr txBox="1"/>
            <p:nvPr/>
          </p:nvSpPr>
          <p:spPr>
            <a:xfrm rot="18345409">
              <a:off x="5946567" y="1746868"/>
              <a:ext cx="1429389" cy="369332"/>
            </a:xfrm>
            <a:prstGeom prst="rect">
              <a:avLst/>
            </a:prstGeom>
            <a:noFill/>
          </p:spPr>
          <p:txBody>
            <a:bodyPr wrap="square">
              <a:spAutoFit/>
            </a:bodyPr>
            <a:lstStyle/>
            <a:p>
              <a:r>
                <a:rPr lang="en-US" dirty="0">
                  <a:solidFill>
                    <a:schemeClr val="bg1"/>
                  </a:solidFill>
                </a:rPr>
                <a:t>ARC Tool</a:t>
              </a:r>
            </a:p>
          </p:txBody>
        </p:sp>
      </p:grpSp>
    </p:spTree>
    <p:extLst>
      <p:ext uri="{BB962C8B-B14F-4D97-AF65-F5344CB8AC3E}">
        <p14:creationId xmlns:p14="http://schemas.microsoft.com/office/powerpoint/2010/main" val="240342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F6AE-5314-4D33-BA6D-40418090C3BC}"/>
              </a:ext>
            </a:extLst>
          </p:cNvPr>
          <p:cNvSpPr>
            <a:spLocks noGrp="1"/>
          </p:cNvSpPr>
          <p:nvPr>
            <p:ph type="title"/>
          </p:nvPr>
        </p:nvSpPr>
        <p:spPr/>
        <p:txBody>
          <a:bodyPr/>
          <a:lstStyle/>
          <a:p>
            <a:r>
              <a:rPr lang="en-US" dirty="0"/>
              <a:t>MDT ARC Tool Setup – Datasets</a:t>
            </a:r>
          </a:p>
        </p:txBody>
      </p:sp>
      <p:sp>
        <p:nvSpPr>
          <p:cNvPr id="3" name="Content Placeholder 2">
            <a:extLst>
              <a:ext uri="{FF2B5EF4-FFF2-40B4-BE49-F238E27FC236}">
                <a16:creationId xmlns:a16="http://schemas.microsoft.com/office/drawing/2014/main" id="{EE2CF0AA-8655-42AD-A6B0-1E0310372666}"/>
              </a:ext>
            </a:extLst>
          </p:cNvPr>
          <p:cNvSpPr>
            <a:spLocks noGrp="1"/>
          </p:cNvSpPr>
          <p:nvPr>
            <p:ph idx="1"/>
          </p:nvPr>
        </p:nvSpPr>
        <p:spPr>
          <a:xfrm>
            <a:off x="609599" y="1417638"/>
            <a:ext cx="11030465" cy="4525963"/>
          </a:xfrm>
        </p:spPr>
        <p:txBody>
          <a:bodyPr>
            <a:normAutofit/>
          </a:bodyPr>
          <a:lstStyle/>
          <a:p>
            <a:r>
              <a:rPr lang="en-US" dirty="0">
                <a:sym typeface="Wingdings" panose="05000000000000000000" pitchFamily="2" charset="2"/>
              </a:rPr>
              <a:t>Developed representative datasets based on structure type and rating methodology</a:t>
            </a:r>
          </a:p>
          <a:p>
            <a:pPr lvl="1"/>
            <a:endParaRPr lang="en-US" dirty="0">
              <a:sym typeface="Wingdings" panose="05000000000000000000" pitchFamily="2" charset="2"/>
            </a:endParaRPr>
          </a:p>
          <a:p>
            <a:pPr lvl="1"/>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p>
          <a:p>
            <a:pPr lvl="1"/>
            <a:endParaRPr lang="en-US" dirty="0"/>
          </a:p>
          <a:p>
            <a:pPr marL="685800" lvl="2" indent="0">
              <a:buNone/>
            </a:pPr>
            <a:endParaRPr lang="en-US" dirty="0"/>
          </a:p>
        </p:txBody>
      </p:sp>
      <p:pic>
        <p:nvPicPr>
          <p:cNvPr id="1026" name="Picture 2">
            <a:extLst>
              <a:ext uri="{FF2B5EF4-FFF2-40B4-BE49-F238E27FC236}">
                <a16:creationId xmlns:a16="http://schemas.microsoft.com/office/drawing/2014/main" id="{EA5C7271-05D2-C6AA-B125-1589C1169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846" y="2293233"/>
            <a:ext cx="8337551" cy="40154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a:extLst>
              <a:ext uri="{FF2B5EF4-FFF2-40B4-BE49-F238E27FC236}">
                <a16:creationId xmlns:a16="http://schemas.microsoft.com/office/drawing/2014/main" id="{D8812ED5-CDD5-1E4C-DE9C-CFAC051E15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9405"/>
          <a:stretch/>
        </p:blipFill>
        <p:spPr bwMode="auto">
          <a:xfrm>
            <a:off x="609599" y="2640012"/>
            <a:ext cx="2840036" cy="3308351"/>
          </a:xfrm>
          <a:prstGeom prst="rect">
            <a:avLst/>
          </a:prstGeom>
          <a:noFill/>
          <a:ln w="9525"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26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2FEF-CCB6-2F73-32BF-BA97AE2B0CA4}"/>
              </a:ext>
            </a:extLst>
          </p:cNvPr>
          <p:cNvSpPr>
            <a:spLocks noGrp="1"/>
          </p:cNvSpPr>
          <p:nvPr>
            <p:ph type="title"/>
          </p:nvPr>
        </p:nvSpPr>
        <p:spPr/>
        <p:txBody>
          <a:bodyPr/>
          <a:lstStyle/>
          <a:p>
            <a:r>
              <a:rPr lang="en-US" dirty="0"/>
              <a:t>MDT ARC Tool Setup – Analysis Templates</a:t>
            </a:r>
          </a:p>
        </p:txBody>
      </p:sp>
      <p:sp>
        <p:nvSpPr>
          <p:cNvPr id="3" name="Content Placeholder 2">
            <a:extLst>
              <a:ext uri="{FF2B5EF4-FFF2-40B4-BE49-F238E27FC236}">
                <a16:creationId xmlns:a16="http://schemas.microsoft.com/office/drawing/2014/main" id="{270E2C83-9517-2AC3-D13C-6BC6BBB499EB}"/>
              </a:ext>
            </a:extLst>
          </p:cNvPr>
          <p:cNvSpPr>
            <a:spLocks noGrp="1"/>
          </p:cNvSpPr>
          <p:nvPr>
            <p:ph idx="1"/>
          </p:nvPr>
        </p:nvSpPr>
        <p:spPr>
          <a:xfrm>
            <a:off x="609600" y="1375840"/>
            <a:ext cx="10972800" cy="4525963"/>
          </a:xfrm>
        </p:spPr>
        <p:txBody>
          <a:bodyPr/>
          <a:lstStyle/>
          <a:p>
            <a:r>
              <a:rPr lang="en-US" dirty="0">
                <a:sym typeface="Wingdings" panose="05000000000000000000" pitchFamily="2" charset="2"/>
              </a:rPr>
              <a:t>Developed vehicle analysis templates to use as basis for comparison</a:t>
            </a:r>
          </a:p>
          <a:p>
            <a:pPr marL="0" indent="0">
              <a:buNone/>
            </a:pPr>
            <a:endParaRPr lang="en-US" dirty="0"/>
          </a:p>
        </p:txBody>
      </p:sp>
      <p:pic>
        <p:nvPicPr>
          <p:cNvPr id="6" name="Picture 5">
            <a:extLst>
              <a:ext uri="{FF2B5EF4-FFF2-40B4-BE49-F238E27FC236}">
                <a16:creationId xmlns:a16="http://schemas.microsoft.com/office/drawing/2014/main" id="{07A3AD3D-9522-5BA2-3B1A-46B7922E4DD5}"/>
              </a:ext>
            </a:extLst>
          </p:cNvPr>
          <p:cNvPicPr>
            <a:picLocks noChangeAspect="1"/>
          </p:cNvPicPr>
          <p:nvPr/>
        </p:nvPicPr>
        <p:blipFill rotWithShape="1">
          <a:blip r:embed="rId3"/>
          <a:srcRect r="8327"/>
          <a:stretch/>
        </p:blipFill>
        <p:spPr>
          <a:xfrm>
            <a:off x="6765194" y="2265810"/>
            <a:ext cx="4378040" cy="4261104"/>
          </a:xfrm>
          <a:prstGeom prst="rect">
            <a:avLst/>
          </a:prstGeom>
          <a:ln>
            <a:solidFill>
              <a:schemeClr val="accent1"/>
            </a:solidFill>
          </a:ln>
        </p:spPr>
      </p:pic>
      <p:pic>
        <p:nvPicPr>
          <p:cNvPr id="5" name="Picture 4">
            <a:extLst>
              <a:ext uri="{FF2B5EF4-FFF2-40B4-BE49-F238E27FC236}">
                <a16:creationId xmlns:a16="http://schemas.microsoft.com/office/drawing/2014/main" id="{0C22B9EF-2D67-AAB6-8B9E-B7196D0F082A}"/>
              </a:ext>
            </a:extLst>
          </p:cNvPr>
          <p:cNvPicPr>
            <a:picLocks noChangeAspect="1"/>
          </p:cNvPicPr>
          <p:nvPr/>
        </p:nvPicPr>
        <p:blipFill>
          <a:blip r:embed="rId4"/>
          <a:stretch>
            <a:fillRect/>
          </a:stretch>
        </p:blipFill>
        <p:spPr>
          <a:xfrm>
            <a:off x="3765877" y="2156168"/>
            <a:ext cx="4745131" cy="4256738"/>
          </a:xfrm>
          <a:prstGeom prst="rect">
            <a:avLst/>
          </a:prstGeom>
          <a:ln>
            <a:solidFill>
              <a:schemeClr val="accent1"/>
            </a:solidFill>
          </a:ln>
        </p:spPr>
      </p:pic>
      <p:pic>
        <p:nvPicPr>
          <p:cNvPr id="4" name="Picture 3">
            <a:extLst>
              <a:ext uri="{FF2B5EF4-FFF2-40B4-BE49-F238E27FC236}">
                <a16:creationId xmlns:a16="http://schemas.microsoft.com/office/drawing/2014/main" id="{374AFD3C-222F-23B5-25B6-AA5E304B3A91}"/>
              </a:ext>
            </a:extLst>
          </p:cNvPr>
          <p:cNvPicPr>
            <a:picLocks noChangeAspect="1"/>
          </p:cNvPicPr>
          <p:nvPr/>
        </p:nvPicPr>
        <p:blipFill>
          <a:blip r:embed="rId5"/>
          <a:stretch>
            <a:fillRect/>
          </a:stretch>
        </p:blipFill>
        <p:spPr>
          <a:xfrm>
            <a:off x="965046" y="2042160"/>
            <a:ext cx="4745131" cy="4251061"/>
          </a:xfrm>
          <a:prstGeom prst="rect">
            <a:avLst/>
          </a:prstGeom>
          <a:ln>
            <a:solidFill>
              <a:schemeClr val="accent1"/>
            </a:solidFill>
          </a:ln>
        </p:spPr>
      </p:pic>
      <p:sp>
        <p:nvSpPr>
          <p:cNvPr id="7" name="TextBox 6">
            <a:extLst>
              <a:ext uri="{FF2B5EF4-FFF2-40B4-BE49-F238E27FC236}">
                <a16:creationId xmlns:a16="http://schemas.microsoft.com/office/drawing/2014/main" id="{61299640-067F-45A3-F40F-B2BB8161E5E0}"/>
              </a:ext>
            </a:extLst>
          </p:cNvPr>
          <p:cNvSpPr txBox="1"/>
          <p:nvPr/>
        </p:nvSpPr>
        <p:spPr>
          <a:xfrm>
            <a:off x="4434911" y="3273798"/>
            <a:ext cx="1275266" cy="784830"/>
          </a:xfrm>
          <a:prstGeom prst="rect">
            <a:avLst/>
          </a:prstGeom>
          <a:noFill/>
        </p:spPr>
        <p:txBody>
          <a:bodyPr wrap="square" rtlCol="0">
            <a:spAutoFit/>
          </a:bodyPr>
          <a:lstStyle/>
          <a:p>
            <a:pPr algn="ctr"/>
            <a:r>
              <a:rPr lang="en-US" sz="1500" b="1" dirty="0">
                <a:solidFill>
                  <a:schemeClr val="bg1"/>
                </a:solidFill>
              </a:rPr>
              <a:t>LRFR Rating Template</a:t>
            </a:r>
          </a:p>
        </p:txBody>
      </p:sp>
      <p:sp>
        <p:nvSpPr>
          <p:cNvPr id="8" name="TextBox 7">
            <a:extLst>
              <a:ext uri="{FF2B5EF4-FFF2-40B4-BE49-F238E27FC236}">
                <a16:creationId xmlns:a16="http://schemas.microsoft.com/office/drawing/2014/main" id="{D3650C91-A4EF-3861-63C4-6F311306A998}"/>
              </a:ext>
            </a:extLst>
          </p:cNvPr>
          <p:cNvSpPr txBox="1"/>
          <p:nvPr/>
        </p:nvSpPr>
        <p:spPr>
          <a:xfrm>
            <a:off x="6947415" y="3550797"/>
            <a:ext cx="1570872" cy="1015663"/>
          </a:xfrm>
          <a:prstGeom prst="rect">
            <a:avLst/>
          </a:prstGeom>
          <a:noFill/>
        </p:spPr>
        <p:txBody>
          <a:bodyPr wrap="square" rtlCol="0">
            <a:spAutoFit/>
          </a:bodyPr>
          <a:lstStyle/>
          <a:p>
            <a:pPr algn="ctr"/>
            <a:r>
              <a:rPr lang="en-US" sz="1500" b="1" dirty="0">
                <a:solidFill>
                  <a:schemeClr val="bg1"/>
                </a:solidFill>
              </a:rPr>
              <a:t>LFR-Legal Operating Rating Template</a:t>
            </a:r>
          </a:p>
        </p:txBody>
      </p:sp>
      <p:sp>
        <p:nvSpPr>
          <p:cNvPr id="9" name="TextBox 8">
            <a:extLst>
              <a:ext uri="{FF2B5EF4-FFF2-40B4-BE49-F238E27FC236}">
                <a16:creationId xmlns:a16="http://schemas.microsoft.com/office/drawing/2014/main" id="{F6CF44D2-9EE6-0718-F44A-1FBA14DECA33}"/>
              </a:ext>
            </a:extLst>
          </p:cNvPr>
          <p:cNvSpPr txBox="1"/>
          <p:nvPr/>
        </p:nvSpPr>
        <p:spPr>
          <a:xfrm>
            <a:off x="10092873" y="3671381"/>
            <a:ext cx="1049932" cy="784830"/>
          </a:xfrm>
          <a:prstGeom prst="rect">
            <a:avLst/>
          </a:prstGeom>
          <a:noFill/>
        </p:spPr>
        <p:txBody>
          <a:bodyPr wrap="square" rtlCol="0">
            <a:spAutoFit/>
          </a:bodyPr>
          <a:lstStyle/>
          <a:p>
            <a:pPr algn="ctr"/>
            <a:r>
              <a:rPr lang="en-US" sz="1500" b="1" dirty="0">
                <a:solidFill>
                  <a:schemeClr val="bg1"/>
                </a:solidFill>
              </a:rPr>
              <a:t>LFR Rating Template</a:t>
            </a:r>
          </a:p>
        </p:txBody>
      </p:sp>
      <p:sp>
        <p:nvSpPr>
          <p:cNvPr id="10" name="Rectangle 9">
            <a:extLst>
              <a:ext uri="{FF2B5EF4-FFF2-40B4-BE49-F238E27FC236}">
                <a16:creationId xmlns:a16="http://schemas.microsoft.com/office/drawing/2014/main" id="{B9FDC934-6CFF-216B-FC08-E5CACF772384}"/>
              </a:ext>
            </a:extLst>
          </p:cNvPr>
          <p:cNvSpPr/>
          <p:nvPr/>
        </p:nvSpPr>
        <p:spPr>
          <a:xfrm>
            <a:off x="3085657" y="2221436"/>
            <a:ext cx="1896069" cy="269458"/>
          </a:xfrm>
          <a:prstGeom prst="rect">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96AB1B-DDE0-9397-1E52-0E4F4BC44446}"/>
              </a:ext>
            </a:extLst>
          </p:cNvPr>
          <p:cNvSpPr/>
          <p:nvPr/>
        </p:nvSpPr>
        <p:spPr>
          <a:xfrm>
            <a:off x="5886488" y="2356165"/>
            <a:ext cx="1896069" cy="269458"/>
          </a:xfrm>
          <a:prstGeom prst="rect">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B4F212-9108-E178-A110-A9407B8FDC39}"/>
              </a:ext>
            </a:extLst>
          </p:cNvPr>
          <p:cNvSpPr/>
          <p:nvPr/>
        </p:nvSpPr>
        <p:spPr>
          <a:xfrm>
            <a:off x="8837574" y="2447880"/>
            <a:ext cx="1896069" cy="269458"/>
          </a:xfrm>
          <a:prstGeom prst="rect">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332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CED9-0C4C-AA03-315E-1A8BB38DFA44}"/>
              </a:ext>
            </a:extLst>
          </p:cNvPr>
          <p:cNvSpPr>
            <a:spLocks noGrp="1"/>
          </p:cNvSpPr>
          <p:nvPr>
            <p:ph type="title"/>
          </p:nvPr>
        </p:nvSpPr>
        <p:spPr/>
        <p:txBody>
          <a:bodyPr/>
          <a:lstStyle/>
          <a:p>
            <a:r>
              <a:rPr lang="en-US" dirty="0"/>
              <a:t>MDT ARC Tool Setup – Folder Structure/Organization</a:t>
            </a:r>
          </a:p>
        </p:txBody>
      </p:sp>
      <p:sp>
        <p:nvSpPr>
          <p:cNvPr id="3" name="Content Placeholder 2">
            <a:extLst>
              <a:ext uri="{FF2B5EF4-FFF2-40B4-BE49-F238E27FC236}">
                <a16:creationId xmlns:a16="http://schemas.microsoft.com/office/drawing/2014/main" id="{C9C90221-175E-D23D-F290-BE5D3B120BF2}"/>
              </a:ext>
            </a:extLst>
          </p:cNvPr>
          <p:cNvSpPr>
            <a:spLocks noGrp="1"/>
          </p:cNvSpPr>
          <p:nvPr>
            <p:ph idx="1"/>
          </p:nvPr>
        </p:nvSpPr>
        <p:spPr>
          <a:xfrm>
            <a:off x="389721" y="1600203"/>
            <a:ext cx="10972800" cy="4983159"/>
          </a:xfrm>
        </p:spPr>
        <p:txBody>
          <a:bodyPr>
            <a:normAutofit/>
          </a:bodyPr>
          <a:lstStyle/>
          <a:p>
            <a:endParaRPr lang="en-US" dirty="0"/>
          </a:p>
          <a:p>
            <a:endParaRPr lang="en-US" dirty="0"/>
          </a:p>
          <a:p>
            <a:endParaRPr lang="en-US" dirty="0"/>
          </a:p>
          <a:p>
            <a:endParaRPr lang="en-US" dirty="0"/>
          </a:p>
          <a:p>
            <a:r>
              <a:rPr lang="en-US" b="1" dirty="0"/>
              <a:t>Exported XMLs</a:t>
            </a:r>
          </a:p>
          <a:p>
            <a:pPr lvl="1"/>
            <a:r>
              <a:rPr lang="en-US" dirty="0"/>
              <a:t>Methodology</a:t>
            </a:r>
          </a:p>
          <a:p>
            <a:pPr lvl="1"/>
            <a:r>
              <a:rPr lang="en-US" dirty="0"/>
              <a:t>Version</a:t>
            </a:r>
          </a:p>
          <a:p>
            <a:pPr lvl="1"/>
            <a:endParaRPr lang="en-US" dirty="0"/>
          </a:p>
          <a:p>
            <a:r>
              <a:rPr lang="en-US" dirty="0"/>
              <a:t>Version Comparisons</a:t>
            </a:r>
          </a:p>
          <a:p>
            <a:endParaRPr lang="en-US" dirty="0"/>
          </a:p>
          <a:p>
            <a:r>
              <a:rPr lang="en-US" dirty="0"/>
              <a:t>ARC Tool Database Backup</a:t>
            </a:r>
          </a:p>
        </p:txBody>
      </p:sp>
      <p:pic>
        <p:nvPicPr>
          <p:cNvPr id="2050" name="Picture 2">
            <a:extLst>
              <a:ext uri="{FF2B5EF4-FFF2-40B4-BE49-F238E27FC236}">
                <a16:creationId xmlns:a16="http://schemas.microsoft.com/office/drawing/2014/main" id="{FB2D10A7-3BAA-C722-5DC1-B83D3A47DB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18" t="32843" r="57262"/>
          <a:stretch/>
        </p:blipFill>
        <p:spPr bwMode="auto">
          <a:xfrm>
            <a:off x="1128889" y="1345202"/>
            <a:ext cx="1693333" cy="1744867"/>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a:extLst>
              <a:ext uri="{FF2B5EF4-FFF2-40B4-BE49-F238E27FC236}">
                <a16:creationId xmlns:a16="http://schemas.microsoft.com/office/drawing/2014/main" id="{67F71456-6EDB-4EBA-9BDC-07694B254F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192" y="1184624"/>
            <a:ext cx="4510206" cy="3287886"/>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3" name="Picture 5">
            <a:extLst>
              <a:ext uri="{FF2B5EF4-FFF2-40B4-BE49-F238E27FC236}">
                <a16:creationId xmlns:a16="http://schemas.microsoft.com/office/drawing/2014/main" id="{917E142C-E3F3-8BF3-4AA5-711EB9FB53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6121" y="2060642"/>
            <a:ext cx="6225568" cy="4354789"/>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Oval 5">
            <a:extLst>
              <a:ext uri="{FF2B5EF4-FFF2-40B4-BE49-F238E27FC236}">
                <a16:creationId xmlns:a16="http://schemas.microsoft.com/office/drawing/2014/main" id="{F1743EC9-9C1E-7127-EAE4-7D1B4E18A681}"/>
              </a:ext>
            </a:extLst>
          </p:cNvPr>
          <p:cNvSpPr/>
          <p:nvPr/>
        </p:nvSpPr>
        <p:spPr>
          <a:xfrm>
            <a:off x="1379499" y="1836420"/>
            <a:ext cx="445632" cy="199531"/>
          </a:xfrm>
          <a:prstGeom prst="ellipse">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61C6FAD-778A-1D2F-1CDF-AC7153B3A7A8}"/>
              </a:ext>
            </a:extLst>
          </p:cNvPr>
          <p:cNvCxnSpPr>
            <a:cxnSpLocks/>
          </p:cNvCxnSpPr>
          <p:nvPr/>
        </p:nvCxnSpPr>
        <p:spPr>
          <a:xfrm flipV="1">
            <a:off x="1825131" y="1714922"/>
            <a:ext cx="3785447" cy="24341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39214F21-1356-DFD0-D2E9-D77E6040D7A7}"/>
              </a:ext>
            </a:extLst>
          </p:cNvPr>
          <p:cNvSpPr/>
          <p:nvPr/>
        </p:nvSpPr>
        <p:spPr>
          <a:xfrm>
            <a:off x="5737715" y="1579880"/>
            <a:ext cx="1222941" cy="222673"/>
          </a:xfrm>
          <a:prstGeom prst="ellipse">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8BB321A0-8713-8474-8186-D9B7A272A650}"/>
              </a:ext>
            </a:extLst>
          </p:cNvPr>
          <p:cNvCxnSpPr>
            <a:cxnSpLocks/>
            <a:stCxn id="19" idx="5"/>
          </p:cNvCxnSpPr>
          <p:nvPr/>
        </p:nvCxnSpPr>
        <p:spPr>
          <a:xfrm>
            <a:off x="6781560" y="1769943"/>
            <a:ext cx="926838" cy="132012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113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CED9-0C4C-AA03-315E-1A8BB38DFA44}"/>
              </a:ext>
            </a:extLst>
          </p:cNvPr>
          <p:cNvSpPr>
            <a:spLocks noGrp="1"/>
          </p:cNvSpPr>
          <p:nvPr>
            <p:ph type="title"/>
          </p:nvPr>
        </p:nvSpPr>
        <p:spPr/>
        <p:txBody>
          <a:bodyPr/>
          <a:lstStyle/>
          <a:p>
            <a:r>
              <a:rPr lang="en-US" dirty="0"/>
              <a:t>MDT ARC Tool Setup – Folder Structure/Organization</a:t>
            </a:r>
          </a:p>
        </p:txBody>
      </p:sp>
      <p:sp>
        <p:nvSpPr>
          <p:cNvPr id="3" name="Content Placeholder 2">
            <a:extLst>
              <a:ext uri="{FF2B5EF4-FFF2-40B4-BE49-F238E27FC236}">
                <a16:creationId xmlns:a16="http://schemas.microsoft.com/office/drawing/2014/main" id="{C9C90221-175E-D23D-F290-BE5D3B120BF2}"/>
              </a:ext>
            </a:extLst>
          </p:cNvPr>
          <p:cNvSpPr>
            <a:spLocks noGrp="1"/>
          </p:cNvSpPr>
          <p:nvPr>
            <p:ph idx="1"/>
          </p:nvPr>
        </p:nvSpPr>
        <p:spPr>
          <a:xfrm>
            <a:off x="389721" y="1600203"/>
            <a:ext cx="10972800" cy="4983159"/>
          </a:xfrm>
        </p:spPr>
        <p:txBody>
          <a:bodyPr>
            <a:normAutofit/>
          </a:bodyPr>
          <a:lstStyle/>
          <a:p>
            <a:endParaRPr lang="en-US" dirty="0"/>
          </a:p>
          <a:p>
            <a:endParaRPr lang="en-US" dirty="0"/>
          </a:p>
          <a:p>
            <a:endParaRPr lang="en-US" dirty="0"/>
          </a:p>
          <a:p>
            <a:endParaRPr lang="en-US" dirty="0"/>
          </a:p>
          <a:p>
            <a:r>
              <a:rPr lang="en-US" dirty="0"/>
              <a:t>Exported XMLs</a:t>
            </a:r>
          </a:p>
          <a:p>
            <a:pPr lvl="1"/>
            <a:r>
              <a:rPr lang="en-US" dirty="0"/>
              <a:t>Methodology</a:t>
            </a:r>
          </a:p>
          <a:p>
            <a:pPr lvl="1"/>
            <a:r>
              <a:rPr lang="en-US" dirty="0"/>
              <a:t>Version</a:t>
            </a:r>
          </a:p>
          <a:p>
            <a:pPr lvl="1"/>
            <a:endParaRPr lang="en-US" dirty="0"/>
          </a:p>
          <a:p>
            <a:r>
              <a:rPr lang="en-US" b="1" dirty="0"/>
              <a:t>Version Comparisons</a:t>
            </a:r>
          </a:p>
          <a:p>
            <a:endParaRPr lang="en-US" dirty="0"/>
          </a:p>
          <a:p>
            <a:r>
              <a:rPr lang="en-US" dirty="0"/>
              <a:t>ARC Tool Database Backup</a:t>
            </a:r>
          </a:p>
        </p:txBody>
      </p:sp>
      <p:pic>
        <p:nvPicPr>
          <p:cNvPr id="2050" name="Picture 2">
            <a:extLst>
              <a:ext uri="{FF2B5EF4-FFF2-40B4-BE49-F238E27FC236}">
                <a16:creationId xmlns:a16="http://schemas.microsoft.com/office/drawing/2014/main" id="{FB2D10A7-3BAA-C722-5DC1-B83D3A47DB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18" t="32843" r="57262"/>
          <a:stretch/>
        </p:blipFill>
        <p:spPr bwMode="auto">
          <a:xfrm>
            <a:off x="1128889" y="1345202"/>
            <a:ext cx="1693333" cy="1744867"/>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a:extLst>
              <a:ext uri="{FF2B5EF4-FFF2-40B4-BE49-F238E27FC236}">
                <a16:creationId xmlns:a16="http://schemas.microsoft.com/office/drawing/2014/main" id="{67F71456-6EDB-4EBA-9BDC-07694B254F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192" y="1184624"/>
            <a:ext cx="4510206" cy="3287886"/>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Oval 5">
            <a:extLst>
              <a:ext uri="{FF2B5EF4-FFF2-40B4-BE49-F238E27FC236}">
                <a16:creationId xmlns:a16="http://schemas.microsoft.com/office/drawing/2014/main" id="{F1743EC9-9C1E-7127-EAE4-7D1B4E18A681}"/>
              </a:ext>
            </a:extLst>
          </p:cNvPr>
          <p:cNvSpPr/>
          <p:nvPr/>
        </p:nvSpPr>
        <p:spPr>
          <a:xfrm>
            <a:off x="1379499" y="1836420"/>
            <a:ext cx="445632" cy="199531"/>
          </a:xfrm>
          <a:prstGeom prst="ellipse">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61C6FAD-778A-1D2F-1CDF-AC7153B3A7A8}"/>
              </a:ext>
            </a:extLst>
          </p:cNvPr>
          <p:cNvCxnSpPr>
            <a:cxnSpLocks/>
          </p:cNvCxnSpPr>
          <p:nvPr/>
        </p:nvCxnSpPr>
        <p:spPr>
          <a:xfrm flipV="1">
            <a:off x="1825131" y="1649523"/>
            <a:ext cx="3805562" cy="30881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39214F21-1356-DFD0-D2E9-D77E6040D7A7}"/>
              </a:ext>
            </a:extLst>
          </p:cNvPr>
          <p:cNvSpPr/>
          <p:nvPr/>
        </p:nvSpPr>
        <p:spPr>
          <a:xfrm>
            <a:off x="5727845" y="1406105"/>
            <a:ext cx="1349230" cy="243418"/>
          </a:xfrm>
          <a:prstGeom prst="ellipse">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6">
            <a:extLst>
              <a:ext uri="{FF2B5EF4-FFF2-40B4-BE49-F238E27FC236}">
                <a16:creationId xmlns:a16="http://schemas.microsoft.com/office/drawing/2014/main" id="{4F1DC1AD-AFFE-2DCE-8B7B-0ECE937788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1236" b="51750"/>
          <a:stretch/>
        </p:blipFill>
        <p:spPr bwMode="auto">
          <a:xfrm>
            <a:off x="6264161" y="2263170"/>
            <a:ext cx="3933923" cy="2734237"/>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21" name="Straight Arrow Connector 20">
            <a:extLst>
              <a:ext uri="{FF2B5EF4-FFF2-40B4-BE49-F238E27FC236}">
                <a16:creationId xmlns:a16="http://schemas.microsoft.com/office/drawing/2014/main" id="{8BB321A0-8713-8474-8186-D9B7A272A650}"/>
              </a:ext>
            </a:extLst>
          </p:cNvPr>
          <p:cNvCxnSpPr>
            <a:cxnSpLocks/>
            <a:stCxn id="19" idx="5"/>
          </p:cNvCxnSpPr>
          <p:nvPr/>
        </p:nvCxnSpPr>
        <p:spPr>
          <a:xfrm>
            <a:off x="6879485" y="1613875"/>
            <a:ext cx="959534" cy="201641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350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CED9-0C4C-AA03-315E-1A8BB38DFA44}"/>
              </a:ext>
            </a:extLst>
          </p:cNvPr>
          <p:cNvSpPr>
            <a:spLocks noGrp="1"/>
          </p:cNvSpPr>
          <p:nvPr>
            <p:ph type="title"/>
          </p:nvPr>
        </p:nvSpPr>
        <p:spPr/>
        <p:txBody>
          <a:bodyPr/>
          <a:lstStyle/>
          <a:p>
            <a:r>
              <a:rPr lang="en-US" dirty="0"/>
              <a:t>MDT ARC Tool Setup – Folder Structure/Organization</a:t>
            </a:r>
          </a:p>
        </p:txBody>
      </p:sp>
      <p:sp>
        <p:nvSpPr>
          <p:cNvPr id="3" name="Content Placeholder 2">
            <a:extLst>
              <a:ext uri="{FF2B5EF4-FFF2-40B4-BE49-F238E27FC236}">
                <a16:creationId xmlns:a16="http://schemas.microsoft.com/office/drawing/2014/main" id="{C9C90221-175E-D23D-F290-BE5D3B120BF2}"/>
              </a:ext>
            </a:extLst>
          </p:cNvPr>
          <p:cNvSpPr>
            <a:spLocks noGrp="1"/>
          </p:cNvSpPr>
          <p:nvPr>
            <p:ph idx="1"/>
          </p:nvPr>
        </p:nvSpPr>
        <p:spPr>
          <a:xfrm>
            <a:off x="389721" y="1600203"/>
            <a:ext cx="10972800" cy="4983159"/>
          </a:xfrm>
        </p:spPr>
        <p:txBody>
          <a:bodyPr>
            <a:normAutofit/>
          </a:bodyPr>
          <a:lstStyle/>
          <a:p>
            <a:endParaRPr lang="en-US" dirty="0"/>
          </a:p>
          <a:p>
            <a:endParaRPr lang="en-US" dirty="0"/>
          </a:p>
          <a:p>
            <a:endParaRPr lang="en-US" dirty="0"/>
          </a:p>
          <a:p>
            <a:endParaRPr lang="en-US" dirty="0"/>
          </a:p>
          <a:p>
            <a:r>
              <a:rPr lang="en-US" dirty="0"/>
              <a:t>Exported XMLs</a:t>
            </a:r>
          </a:p>
          <a:p>
            <a:pPr lvl="1"/>
            <a:r>
              <a:rPr lang="en-US" dirty="0"/>
              <a:t>Methodology</a:t>
            </a:r>
          </a:p>
          <a:p>
            <a:pPr lvl="1"/>
            <a:r>
              <a:rPr lang="en-US" dirty="0"/>
              <a:t>Version</a:t>
            </a:r>
          </a:p>
          <a:p>
            <a:pPr lvl="1"/>
            <a:endParaRPr lang="en-US" dirty="0"/>
          </a:p>
          <a:p>
            <a:r>
              <a:rPr lang="en-US" dirty="0"/>
              <a:t>Version Comparisons</a:t>
            </a:r>
          </a:p>
          <a:p>
            <a:endParaRPr lang="en-US" dirty="0"/>
          </a:p>
          <a:p>
            <a:r>
              <a:rPr lang="en-US" b="1" dirty="0"/>
              <a:t>ARC Tool Database Backup</a:t>
            </a:r>
          </a:p>
        </p:txBody>
      </p:sp>
      <p:pic>
        <p:nvPicPr>
          <p:cNvPr id="2050" name="Picture 2">
            <a:extLst>
              <a:ext uri="{FF2B5EF4-FFF2-40B4-BE49-F238E27FC236}">
                <a16:creationId xmlns:a16="http://schemas.microsoft.com/office/drawing/2014/main" id="{FB2D10A7-3BAA-C722-5DC1-B83D3A47DB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18" t="32843" r="57262"/>
          <a:stretch/>
        </p:blipFill>
        <p:spPr bwMode="auto">
          <a:xfrm>
            <a:off x="1128889" y="1345202"/>
            <a:ext cx="1693333" cy="1744867"/>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a:extLst>
              <a:ext uri="{FF2B5EF4-FFF2-40B4-BE49-F238E27FC236}">
                <a16:creationId xmlns:a16="http://schemas.microsoft.com/office/drawing/2014/main" id="{67F71456-6EDB-4EBA-9BDC-07694B254F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192" y="1184624"/>
            <a:ext cx="4510206" cy="3287886"/>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Oval 5">
            <a:extLst>
              <a:ext uri="{FF2B5EF4-FFF2-40B4-BE49-F238E27FC236}">
                <a16:creationId xmlns:a16="http://schemas.microsoft.com/office/drawing/2014/main" id="{F1743EC9-9C1E-7127-EAE4-7D1B4E18A681}"/>
              </a:ext>
            </a:extLst>
          </p:cNvPr>
          <p:cNvSpPr/>
          <p:nvPr/>
        </p:nvSpPr>
        <p:spPr>
          <a:xfrm>
            <a:off x="1379499" y="1836420"/>
            <a:ext cx="445632" cy="199531"/>
          </a:xfrm>
          <a:prstGeom prst="ellipse">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61C6FAD-778A-1D2F-1CDF-AC7153B3A7A8}"/>
              </a:ext>
            </a:extLst>
          </p:cNvPr>
          <p:cNvCxnSpPr>
            <a:cxnSpLocks/>
          </p:cNvCxnSpPr>
          <p:nvPr/>
        </p:nvCxnSpPr>
        <p:spPr>
          <a:xfrm flipV="1">
            <a:off x="1825131" y="1745830"/>
            <a:ext cx="3737469" cy="2125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7842DEF-00D4-4840-E0DC-486E801BBB36}"/>
              </a:ext>
            </a:extLst>
          </p:cNvPr>
          <p:cNvSpPr/>
          <p:nvPr/>
        </p:nvSpPr>
        <p:spPr>
          <a:xfrm>
            <a:off x="5712177" y="1745830"/>
            <a:ext cx="1128889" cy="243418"/>
          </a:xfrm>
          <a:prstGeom prst="ellipse">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3075" name="Picture 3">
            <a:extLst>
              <a:ext uri="{FF2B5EF4-FFF2-40B4-BE49-F238E27FC236}">
                <a16:creationId xmlns:a16="http://schemas.microsoft.com/office/drawing/2014/main" id="{DAFEB073-BE3B-C7D7-1FEF-73AC163B26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r="18311" b="69578"/>
          <a:stretch/>
        </p:blipFill>
        <p:spPr bwMode="auto">
          <a:xfrm>
            <a:off x="6841066" y="1989248"/>
            <a:ext cx="5171066" cy="1452050"/>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a:extLst>
              <a:ext uri="{FF2B5EF4-FFF2-40B4-BE49-F238E27FC236}">
                <a16:creationId xmlns:a16="http://schemas.microsoft.com/office/drawing/2014/main" id="{B4AE77CD-6B3C-BF59-0AB7-CFC07972313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7731" r="5174" b="18977"/>
          <a:stretch/>
        </p:blipFill>
        <p:spPr bwMode="auto">
          <a:xfrm>
            <a:off x="5876121" y="3275465"/>
            <a:ext cx="5807085" cy="3172179"/>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Rectangle 13">
            <a:extLst>
              <a:ext uri="{FF2B5EF4-FFF2-40B4-BE49-F238E27FC236}">
                <a16:creationId xmlns:a16="http://schemas.microsoft.com/office/drawing/2014/main" id="{F7C2DB6C-B51C-AD80-51EC-892244A78D63}"/>
              </a:ext>
            </a:extLst>
          </p:cNvPr>
          <p:cNvSpPr/>
          <p:nvPr/>
        </p:nvSpPr>
        <p:spPr>
          <a:xfrm>
            <a:off x="7585206" y="4877860"/>
            <a:ext cx="1136489" cy="169334"/>
          </a:xfrm>
          <a:prstGeom prst="rect">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837180"/>
      </p:ext>
    </p:extLst>
  </p:cSld>
  <p:clrMapOvr>
    <a:masterClrMapping/>
  </p:clrMapOvr>
</p:sld>
</file>

<file path=ppt/theme/theme1.xml><?xml version="1.0" encoding="utf-8"?>
<a:theme xmlns:a="http://schemas.openxmlformats.org/drawingml/2006/main" name="MDT-Brand-Colors">
  <a:themeElements>
    <a:clrScheme name="Custom 4">
      <a:dk1>
        <a:srgbClr val="FFFFFF"/>
      </a:dk1>
      <a:lt1>
        <a:srgbClr val="E05206"/>
      </a:lt1>
      <a:dk2>
        <a:srgbClr val="FFFFFF"/>
      </a:dk2>
      <a:lt2>
        <a:srgbClr val="000000"/>
      </a:lt2>
      <a:accent1>
        <a:srgbClr val="005288"/>
      </a:accent1>
      <a:accent2>
        <a:srgbClr val="6F9799"/>
      </a:accent2>
      <a:accent3>
        <a:srgbClr val="748555"/>
      </a:accent3>
      <a:accent4>
        <a:srgbClr val="B48B29"/>
      </a:accent4>
      <a:accent5>
        <a:srgbClr val="F9F3D8"/>
      </a:accent5>
      <a:accent6>
        <a:srgbClr val="8C7B66"/>
      </a:accent6>
      <a:hlink>
        <a:srgbClr val="4D2F1F"/>
      </a:hlink>
      <a:folHlink>
        <a:srgbClr val="E05206"/>
      </a:folHlink>
    </a:clrScheme>
    <a:fontScheme name="MDT-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T-PowerPoint-Template-Widescreen" id="{77D4BB7C-2972-494D-819F-A9688C9EFD7D}" vid="{48E6DD20-9934-4369-B654-3A7B8401BB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8FCA3C99F6CE4F94AE78A8974FE050" ma:contentTypeVersion="16" ma:contentTypeDescription="Create a new document." ma:contentTypeScope="" ma:versionID="485b74fcd3313a9245567f3225b230a0">
  <xsd:schema xmlns:xsd="http://www.w3.org/2001/XMLSchema" xmlns:xs="http://www.w3.org/2001/XMLSchema" xmlns:p="http://schemas.microsoft.com/office/2006/metadata/properties" xmlns:ns2="72ad8fed-44e6-49bf-9ee2-cd558aeef571" xmlns:ns3="f963e85d-f413-4ccb-aee4-72b2cb8a147b" targetNamespace="http://schemas.microsoft.com/office/2006/metadata/properties" ma:root="true" ma:fieldsID="7218f5101d89879ae4f37c81918bd950" ns2:_="" ns3:_="">
    <xsd:import namespace="72ad8fed-44e6-49bf-9ee2-cd558aeef571"/>
    <xsd:import namespace="f963e85d-f413-4ccb-aee4-72b2cb8a14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ad8fed-44e6-49bf-9ee2-cd558aeef5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faeaee6-4296-4e86-a8f8-8968b74544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63e85d-f413-4ccb-aee4-72b2cb8a14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f31358-0983-475c-9570-10cf22785111}" ma:internalName="TaxCatchAll" ma:showField="CatchAllData" ma:web="f963e85d-f413-4ccb-aee4-72b2cb8a14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ad8fed-44e6-49bf-9ee2-cd558aeef571">
      <Terms xmlns="http://schemas.microsoft.com/office/infopath/2007/PartnerControls"/>
    </lcf76f155ced4ddcb4097134ff3c332f>
    <TaxCatchAll xmlns="f963e85d-f413-4ccb-aee4-72b2cb8a147b" xsi:nil="true"/>
  </documentManagement>
</p:properties>
</file>

<file path=customXml/itemProps1.xml><?xml version="1.0" encoding="utf-8"?>
<ds:datastoreItem xmlns:ds="http://schemas.openxmlformats.org/officeDocument/2006/customXml" ds:itemID="{5CD480C1-4C45-4473-8992-B0E4B2FC27BA}"/>
</file>

<file path=customXml/itemProps2.xml><?xml version="1.0" encoding="utf-8"?>
<ds:datastoreItem xmlns:ds="http://schemas.openxmlformats.org/officeDocument/2006/customXml" ds:itemID="{9522692F-3679-45D9-ADD0-CB5D78F41F94}"/>
</file>

<file path=customXml/itemProps3.xml><?xml version="1.0" encoding="utf-8"?>
<ds:datastoreItem xmlns:ds="http://schemas.openxmlformats.org/officeDocument/2006/customXml" ds:itemID="{E5222C8F-9B1C-4B20-85FE-C3F5F131A1B5}"/>
</file>

<file path=docProps/app.xml><?xml version="1.0" encoding="utf-8"?>
<Properties xmlns="http://schemas.openxmlformats.org/officeDocument/2006/extended-properties" xmlns:vt="http://schemas.openxmlformats.org/officeDocument/2006/docPropsVTypes">
  <Template>MDT-PowerPoint-Template-Widescreen</Template>
  <TotalTime>2938</TotalTime>
  <Words>3630</Words>
  <Application>Microsoft Office PowerPoint</Application>
  <PresentationFormat>Widescreen</PresentationFormat>
  <Paragraphs>345</Paragraphs>
  <Slides>22</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MDT-Brand-Colors</vt:lpstr>
      <vt:lpstr>PowerPoint Presentation</vt:lpstr>
      <vt:lpstr>BrDR Version Upgrade – MDT’s Testing Objective</vt:lpstr>
      <vt:lpstr>BrDR Version Upgrade – MDT’s Testing Approach</vt:lpstr>
      <vt:lpstr>BrDR Version Upgrade – MDT Testing with ARC Tool</vt:lpstr>
      <vt:lpstr>MDT ARC Tool Setup – Datasets</vt:lpstr>
      <vt:lpstr>MDT ARC Tool Setup – Analysis Templates</vt:lpstr>
      <vt:lpstr>MDT ARC Tool Setup – Folder Structure/Organization</vt:lpstr>
      <vt:lpstr>MDT ARC Tool Setup – Folder Structure/Organization</vt:lpstr>
      <vt:lpstr>MDT ARC Tool Setup – Folder Structure/Organization</vt:lpstr>
      <vt:lpstr>MDT ARC Tool Setup – Folder Structure/Organization</vt:lpstr>
      <vt:lpstr>Using the ARC Tool – Getting Started</vt:lpstr>
      <vt:lpstr>Using the ARC Tool – Getting Started</vt:lpstr>
      <vt:lpstr>Using the ARC Tool – Creating Datasets</vt:lpstr>
      <vt:lpstr>Using the ARC Tool – Creating Datasets</vt:lpstr>
      <vt:lpstr>Using the ARC Tool – 7.1-7.2 Comparison Settings</vt:lpstr>
      <vt:lpstr>Using the ARC Tool – 7.1-7.2 Results Comparison</vt:lpstr>
      <vt:lpstr>Using the ARC Tool – 7.1-7.2 Results Comparison</vt:lpstr>
      <vt:lpstr>Using the ARC Tool – 7.1-7.2 Results Comparison</vt:lpstr>
      <vt:lpstr>Using the ARC Tool – 7.1-7.2 Results Comparison</vt:lpstr>
      <vt:lpstr>Using the ARC Tool – 7.1-7.2 Results Comparison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Mary</dc:creator>
  <cp:lastModifiedBy>Smith, Mary</cp:lastModifiedBy>
  <cp:revision>15</cp:revision>
  <dcterms:created xsi:type="dcterms:W3CDTF">2022-07-25T18:30:38Z</dcterms:created>
  <dcterms:modified xsi:type="dcterms:W3CDTF">2022-08-02T14:39:07Z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0x0101005139E23A4907C044847C03396679221C</vt:lpwstr>
  </property>
</Properties>
</file>