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6" r:id="rId2"/>
    <p:sldMasterId id="2147483714" r:id="rId3"/>
    <p:sldMasterId id="2147483732" r:id="rId4"/>
    <p:sldMasterId id="2147483750" r:id="rId5"/>
  </p:sldMasterIdLst>
  <p:sldIdLst>
    <p:sldId id="256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6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0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3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0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3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95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51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1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0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53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53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40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1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97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56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1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4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16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02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92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40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70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26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86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2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9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7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862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94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21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71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10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20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0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92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8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5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89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12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57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719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14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14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796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73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5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9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64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4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94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72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31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01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57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52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1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611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72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96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485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2917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0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07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098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71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0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47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05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79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72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D022A-DCD1-4D46-874F-CDC0B8215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95F3D-41CC-4261-9920-64D57E69E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2" y="947310"/>
            <a:ext cx="4391404" cy="4945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OPENING REMARKS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A4E9215-E7DD-4D1A-8A35-9A37DE66B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578" y="1337849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2019 Rating &amp; Design Bridge User     </a:t>
            </a:r>
          </a:p>
          <a:p>
            <a:r>
              <a:rPr lang="en-US" sz="2400" b="1" dirty="0">
                <a:latin typeface="Garamond" panose="02020404030301010803" pitchFamily="18" charset="0"/>
              </a:rPr>
              <a:t>   Group (</a:t>
            </a:r>
            <a:r>
              <a:rPr lang="en-US" sz="2400" b="1" dirty="0" err="1">
                <a:latin typeface="Garamond" panose="02020404030301010803" pitchFamily="18" charset="0"/>
              </a:rPr>
              <a:t>Radbug</a:t>
            </a:r>
            <a:r>
              <a:rPr lang="en-US" sz="2400" b="1" dirty="0">
                <a:latin typeface="Garamond" panose="02020404030301010803" pitchFamily="18" charset="0"/>
              </a:rPr>
              <a:t>) meeting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July 30, 2019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South Lake Tahoe, CA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Dolores Valls,  Caltrans State  </a:t>
            </a:r>
          </a:p>
          <a:p>
            <a:r>
              <a:rPr lang="en-US" sz="2400" b="1" dirty="0">
                <a:latin typeface="Garamond" panose="02020404030301010803" pitchFamily="18" charset="0"/>
              </a:rPr>
              <a:t>   Bridge Maintenance Engineer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1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878066-13C1-499C-9D62-1FDC2A33C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3901" b="519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617A4-C630-49CD-9C53-9FD6A28C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Caltrans Load </a:t>
            </a:r>
            <a:b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rating Priorities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6F99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85BA-65D3-40EE-8483-1389E2D5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24" y="1941219"/>
            <a:ext cx="8242665" cy="4355805"/>
          </a:xfrm>
        </p:spPr>
        <p:txBody>
          <a:bodyPr>
            <a:normAutofit/>
          </a:bodyPr>
          <a:lstStyle/>
          <a:p>
            <a:pPr>
              <a:buClr>
                <a:srgbClr val="6F99BC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Not just “California Issues”:</a:t>
            </a:r>
          </a:p>
          <a:p>
            <a:pPr lvl="1">
              <a:buClr>
                <a:srgbClr val="6F99BC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Calculation of Shear (CIP PT box girder bridges)</a:t>
            </a:r>
          </a:p>
          <a:p>
            <a:pPr lvl="1">
              <a:buClr>
                <a:srgbClr val="6F99BC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Curved girders</a:t>
            </a:r>
          </a:p>
          <a:p>
            <a:pPr lvl="1">
              <a:buClr>
                <a:srgbClr val="6F99BC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Influence of differential skews (variable skew, variable widths)</a:t>
            </a:r>
          </a:p>
          <a:p>
            <a:pPr lvl="1">
              <a:buClr>
                <a:srgbClr val="6F99BC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Speed/ Efficiency of the Software engine </a:t>
            </a:r>
          </a:p>
          <a:p>
            <a:pPr lvl="1">
              <a:buClr>
                <a:srgbClr val="6F99BC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Long Lead time for software enhancements</a:t>
            </a:r>
          </a:p>
          <a:p>
            <a:pPr lvl="1">
              <a:buClr>
                <a:srgbClr val="6F99BC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Load Rating for Tunnels</a:t>
            </a:r>
          </a:p>
          <a:p>
            <a:pPr lvl="1">
              <a:buClr>
                <a:srgbClr val="6F99BC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Load Rating for RC Culverts (improvements) and Metal Culverts</a:t>
            </a:r>
          </a:p>
          <a:p>
            <a:pPr lvl="1">
              <a:buClr>
                <a:srgbClr val="6F99BC"/>
              </a:buClr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7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arkerlab.bio.uci.edu/pictures/photography%20pictures/2009_11_11_Big%20Sur_Yosemite_SELECT/Big%20thumbs/tn_IMG_0874_tweak.jpg">
            <a:extLst>
              <a:ext uri="{FF2B5EF4-FFF2-40B4-BE49-F238E27FC236}">
                <a16:creationId xmlns:a16="http://schemas.microsoft.com/office/drawing/2014/main" id="{7A5C1C72-7998-4C61-9631-626CD30B0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8139" t="15473" b="5222"/>
          <a:stretch/>
        </p:blipFill>
        <p:spPr bwMode="auto">
          <a:xfrm>
            <a:off x="-297712" y="-135205"/>
            <a:ext cx="13242575" cy="7116725"/>
          </a:xfrm>
          <a:prstGeom prst="rect">
            <a:avLst/>
          </a:prstGeom>
          <a:noFill/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8F1A6-6976-4BB3-A7F6-886F95AD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E"/>
                </a:solidFill>
                <a:latin typeface="Garamond" panose="02020404030301010803" pitchFamily="18" charset="0"/>
              </a:rPr>
              <a:t>Thank you!!!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C05C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5CB2-69DA-4E09-B0CB-D871AAD5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05C42"/>
              </a:buClr>
              <a:buNone/>
            </a:pPr>
            <a:r>
              <a:rPr lang="en-US" sz="3200" dirty="0">
                <a:solidFill>
                  <a:srgbClr val="FFFFFE"/>
                </a:solidFill>
                <a:latin typeface="Garamond" panose="02020404030301010803" pitchFamily="18" charset="0"/>
              </a:rPr>
              <a:t>Thanks to all of you for your time commitment to this important work.  </a:t>
            </a:r>
          </a:p>
          <a:p>
            <a:pPr marL="0" indent="0" algn="ctr">
              <a:buClr>
                <a:srgbClr val="C05C42"/>
              </a:buClr>
              <a:buNone/>
            </a:pPr>
            <a:endParaRPr lang="en-US" sz="3200" dirty="0">
              <a:solidFill>
                <a:srgbClr val="FFFFFE"/>
              </a:solidFill>
              <a:latin typeface="Garamond" panose="02020404030301010803" pitchFamily="18" charset="0"/>
            </a:endParaRPr>
          </a:p>
          <a:p>
            <a:pPr marL="0" indent="0" algn="ctr">
              <a:buClr>
                <a:srgbClr val="C05C42"/>
              </a:buClr>
              <a:buNone/>
            </a:pPr>
            <a:r>
              <a:rPr lang="en-US" sz="3200" dirty="0">
                <a:solidFill>
                  <a:srgbClr val="FFFFFE"/>
                </a:solidFill>
                <a:latin typeface="Garamond" panose="02020404030301010803" pitchFamily="18" charset="0"/>
              </a:rPr>
              <a:t>Get outdoors while you are here!</a:t>
            </a:r>
          </a:p>
        </p:txBody>
      </p:sp>
    </p:spTree>
    <p:extLst>
      <p:ext uri="{BB962C8B-B14F-4D97-AF65-F5344CB8AC3E}">
        <p14:creationId xmlns:p14="http://schemas.microsoft.com/office/powerpoint/2010/main" val="202912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A4BC-143F-4499-A33C-19B515A2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5" y="288098"/>
            <a:ext cx="4509370" cy="194153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Welcome to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4BB6-B6A2-4E94-B8AC-8310BA1D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7" y="2229632"/>
            <a:ext cx="5628668" cy="4672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Garamond" panose="02020404030301010803" pitchFamily="18" charset="0"/>
              </a:rPr>
              <a:t>South Lake Tahoe – Ski, hike, bike, boat, sunsets, </a:t>
            </a:r>
            <a:r>
              <a:rPr lang="en-US" b="1" dirty="0" err="1">
                <a:latin typeface="Garamond" panose="02020404030301010803" pitchFamily="18" charset="0"/>
              </a:rPr>
              <a:t>etc</a:t>
            </a:r>
            <a:r>
              <a:rPr lang="en-US" b="1" dirty="0">
                <a:latin typeface="Garamond" panose="02020404030301010803" pitchFamily="18" charset="0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Garamond" panose="02020404030301010803" pitchFamily="18" charset="0"/>
              </a:rPr>
              <a:t>California Department of Transportation (Caltrans)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Garamond" panose="02020404030301010803" pitchFamily="18" charset="0"/>
              </a:rPr>
              <a:t>Recent Events:  Earthquakes of all magnitudes! 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Garamond" panose="02020404030301010803" pitchFamily="18" charset="0"/>
              </a:rPr>
              <a:t>July 4, 2019 Ridgecrest, CA – 6.4 Magnitude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Garamond" panose="02020404030301010803" pitchFamily="18" charset="0"/>
              </a:rPr>
              <a:t>July 5, 2019 Ridgecrest,  CA – 7.1 Magnitude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Garamond" panose="02020404030301010803" pitchFamily="18" charset="0"/>
              </a:rPr>
              <a:t>15,000+  Aftershocks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Garamond" panose="02020404030301010803" pitchFamily="18" charset="0"/>
              </a:rPr>
              <a:t>NO BRIDGE DAMAGE REPORTED TO DATE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50431-388F-483B-B657-0BBF1B2B5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3993"/>
          <a:stretch/>
        </p:blipFill>
        <p:spPr>
          <a:xfrm>
            <a:off x="6421476" y="440220"/>
            <a:ext cx="5090868" cy="585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354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66BC5C86-1EA5-4467-9267-2B1BFE8E1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9091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41B4D-7F51-4BD4-ADC7-E036DB4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1073829"/>
            <a:ext cx="6815731" cy="104923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E"/>
                </a:solidFill>
                <a:latin typeface="Garamond" panose="02020404030301010803" pitchFamily="18" charset="0"/>
              </a:rPr>
              <a:t>Introductions - Self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99774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1A37-6D0B-4EEF-8DD4-F6B0DF0AF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8068037" cy="4134544"/>
          </a:xfrm>
        </p:spPr>
        <p:txBody>
          <a:bodyPr>
            <a:normAutofit/>
          </a:bodyPr>
          <a:lstStyle/>
          <a:p>
            <a:pPr>
              <a:buClr>
                <a:srgbClr val="997740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Dolores Valls, PE</a:t>
            </a:r>
          </a:p>
          <a:p>
            <a:pPr>
              <a:buClr>
                <a:srgbClr val="997740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“Titles”:</a:t>
            </a:r>
          </a:p>
          <a:p>
            <a:pPr lvl="1">
              <a:buClr>
                <a:srgbClr val="997740"/>
              </a:buClr>
            </a:pPr>
            <a:r>
              <a:rPr lang="en-US" sz="2000" b="1" dirty="0">
                <a:solidFill>
                  <a:srgbClr val="FFFFFE"/>
                </a:solidFill>
                <a:latin typeface="Garamond" panose="02020404030301010803" pitchFamily="18" charset="0"/>
              </a:rPr>
              <a:t>State Bridge Maintenance Engineer</a:t>
            </a:r>
          </a:p>
          <a:p>
            <a:pPr lvl="1">
              <a:buClr>
                <a:srgbClr val="997740"/>
              </a:buClr>
            </a:pPr>
            <a:r>
              <a:rPr lang="en-US" sz="2000" b="1" dirty="0">
                <a:solidFill>
                  <a:srgbClr val="FFFFFE"/>
                </a:solidFill>
                <a:latin typeface="Garamond" panose="02020404030301010803" pitchFamily="18" charset="0"/>
              </a:rPr>
              <a:t>Chief, Structure Maintenance &amp; Investigations (SM&amp;I)</a:t>
            </a:r>
          </a:p>
          <a:p>
            <a:pPr lvl="1">
              <a:buClr>
                <a:srgbClr val="997740"/>
              </a:buClr>
            </a:pPr>
            <a:r>
              <a:rPr lang="en-US" sz="2000" b="1" dirty="0">
                <a:solidFill>
                  <a:srgbClr val="FFFFFE"/>
                </a:solidFill>
                <a:latin typeface="Garamond" panose="02020404030301010803" pitchFamily="18" charset="0"/>
              </a:rPr>
              <a:t>Deputy Division Chief, Division of Maintenance</a:t>
            </a:r>
          </a:p>
          <a:p>
            <a:pPr>
              <a:buClr>
                <a:srgbClr val="997740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AASHTO Committee on Bridges &amp; Structures</a:t>
            </a:r>
          </a:p>
          <a:p>
            <a:pPr lvl="1">
              <a:buClr>
                <a:srgbClr val="997740"/>
              </a:buClr>
            </a:pPr>
            <a:r>
              <a:rPr lang="en-US" sz="2000" b="1" dirty="0">
                <a:solidFill>
                  <a:srgbClr val="FFFFFE"/>
                </a:solidFill>
                <a:latin typeface="Garamond" panose="02020404030301010803" pitchFamily="18" charset="0"/>
              </a:rPr>
              <a:t>T-1 Bridge Security &amp; Hazards</a:t>
            </a:r>
          </a:p>
          <a:p>
            <a:pPr lvl="1">
              <a:buClr>
                <a:srgbClr val="997740"/>
              </a:buClr>
            </a:pPr>
            <a:r>
              <a:rPr lang="en-US" sz="2000" b="1" dirty="0">
                <a:solidFill>
                  <a:srgbClr val="FFFFFE"/>
                </a:solidFill>
                <a:latin typeface="Garamond" panose="02020404030301010803" pitchFamily="18" charset="0"/>
              </a:rPr>
              <a:t>T-18 Bridge Management, Evaluation, and Rehabilitation</a:t>
            </a:r>
          </a:p>
          <a:p>
            <a:pPr lvl="1">
              <a:buClr>
                <a:srgbClr val="997740"/>
              </a:buClr>
            </a:pPr>
            <a:r>
              <a:rPr lang="en-US" sz="2000" b="1" dirty="0">
                <a:solidFill>
                  <a:srgbClr val="FFFFFE"/>
                </a:solidFill>
                <a:latin typeface="Garamond" panose="02020404030301010803" pitchFamily="18" charset="0"/>
              </a:rPr>
              <a:t>T-20 Tunnels</a:t>
            </a:r>
          </a:p>
          <a:p>
            <a:pPr lvl="1">
              <a:buClr>
                <a:srgbClr val="997740"/>
              </a:buClr>
            </a:pPr>
            <a:endParaRPr lang="en-US" dirty="0">
              <a:solidFill>
                <a:srgbClr val="FFFFFE"/>
              </a:solidFill>
            </a:endParaRPr>
          </a:p>
          <a:p>
            <a:pPr lvl="1">
              <a:buClr>
                <a:srgbClr val="997740"/>
              </a:buClr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9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8CD5-CB4C-4A48-BCA1-58676C8C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3" y="210859"/>
            <a:ext cx="4444179" cy="164198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latin typeface="Garamond" panose="02020404030301010803" pitchFamily="18" charset="0"/>
              </a:rPr>
              <a:t>Introductions of Caltrans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2B913-592E-49C4-B689-71964519E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" t="12958" r="753" b="12069"/>
          <a:stretch/>
        </p:blipFill>
        <p:spPr>
          <a:xfrm>
            <a:off x="4794908" y="1844492"/>
            <a:ext cx="7233779" cy="4227534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0206-1EC0-408C-A51B-18482458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84" y="1661787"/>
            <a:ext cx="4714252" cy="499370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latin typeface="Garamond" panose="02020404030301010803" pitchFamily="18" charset="0"/>
              </a:rPr>
              <a:t>Gudmund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Setberg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Garamond" panose="02020404030301010803" pitchFamily="18" charset="0"/>
              </a:rPr>
              <a:t>      State Bridge Design Engineer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Garamond" panose="02020404030301010803" pitchFamily="18" charset="0"/>
              </a:rPr>
              <a:t>Kevin Keady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Garamond" panose="02020404030301010803" pitchFamily="18" charset="0"/>
              </a:rPr>
              <a:t>      State Bridge Load Rating Engineer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latin typeface="Garamond" panose="02020404030301010803" pitchFamily="18" charset="0"/>
              </a:rPr>
              <a:t>Vinacs</a:t>
            </a:r>
            <a:r>
              <a:rPr lang="en-US" b="1" dirty="0">
                <a:latin typeface="Garamond" panose="02020404030301010803" pitchFamily="18" charset="0"/>
              </a:rPr>
              <a:t> (</a:t>
            </a:r>
            <a:r>
              <a:rPr lang="en-US" b="1" dirty="0" err="1">
                <a:latin typeface="Garamond" panose="02020404030301010803" pitchFamily="18" charset="0"/>
              </a:rPr>
              <a:t>Murugesu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Vinayagamoorthy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sz="1600" dirty="0">
                <a:latin typeface="Garamond" panose="02020404030301010803" pitchFamily="18" charset="0"/>
              </a:rPr>
              <a:t>Senior Bridge Engineer Specialist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Garamond" panose="02020404030301010803" pitchFamily="18" charset="0"/>
              </a:rPr>
              <a:t>George Huang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Garamond" panose="02020404030301010803" pitchFamily="18" charset="0"/>
              </a:rPr>
              <a:t>      Senior Bridge Engineer, Supervisory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Garamond" panose="02020404030301010803" pitchFamily="18" charset="0"/>
              </a:rPr>
              <a:t>Dave Ward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Garamond" panose="02020404030301010803" pitchFamily="18" charset="0"/>
              </a:rPr>
              <a:t>      Senior Bridge Engineer,  Supervisory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Garamond" panose="02020404030301010803" pitchFamily="18" charset="0"/>
              </a:rPr>
              <a:t>Darren </a:t>
            </a:r>
            <a:r>
              <a:rPr lang="en-US" b="1" dirty="0" err="1">
                <a:latin typeface="Garamond" panose="02020404030301010803" pitchFamily="18" charset="0"/>
              </a:rPr>
              <a:t>Stauts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Garamond" panose="02020404030301010803" pitchFamily="18" charset="0"/>
              </a:rPr>
              <a:t>      </a:t>
            </a:r>
            <a:r>
              <a:rPr lang="en-US" sz="1600" dirty="0">
                <a:latin typeface="Garamond" panose="02020404030301010803" pitchFamily="18" charset="0"/>
              </a:rPr>
              <a:t>Senior Bridge Engineer, Supervisory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latin typeface="Garamond" panose="02020404030301010803" pitchFamily="18" charset="0"/>
              </a:rPr>
              <a:t>Jun Jung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dirty="0">
                <a:latin typeface="Garamond" panose="02020404030301010803" pitchFamily="18" charset="0"/>
              </a:rPr>
              <a:t>     Senior Bridge Engineer, Supervisory</a:t>
            </a:r>
          </a:p>
        </p:txBody>
      </p:sp>
    </p:spTree>
    <p:extLst>
      <p:ext uri="{BB962C8B-B14F-4D97-AF65-F5344CB8AC3E}">
        <p14:creationId xmlns:p14="http://schemas.microsoft.com/office/powerpoint/2010/main" val="106875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CDDC6-91BC-43F9-B322-644080929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4185" b="2081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DDAD0-012A-4042-94BA-B33AB245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Overview – </a:t>
            </a:r>
            <a:b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Caltrans Structure Design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6BA9E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F9288-278E-4B27-AF05-361579A0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7529417" cy="4021267"/>
          </a:xfrm>
        </p:spPr>
        <p:txBody>
          <a:bodyPr>
            <a:normAutofit/>
          </a:bodyPr>
          <a:lstStyle/>
          <a:p>
            <a:pPr>
              <a:buClr>
                <a:srgbClr val="6BA9EF"/>
              </a:buClr>
            </a:pPr>
            <a:r>
              <a:rPr lang="en-US" sz="2200" dirty="0">
                <a:solidFill>
                  <a:srgbClr val="FFFFFE"/>
                </a:solidFill>
                <a:latin typeface="Garamond" panose="02020404030301010803" pitchFamily="18" charset="0"/>
              </a:rPr>
              <a:t>Division of Engineering Services </a:t>
            </a:r>
          </a:p>
          <a:p>
            <a:pPr>
              <a:buClr>
                <a:srgbClr val="6BA9EF"/>
              </a:buClr>
            </a:pPr>
            <a:r>
              <a:rPr lang="en-US" sz="2200" dirty="0">
                <a:solidFill>
                  <a:srgbClr val="FFFFFE"/>
                </a:solidFill>
                <a:latin typeface="Garamond" panose="02020404030301010803" pitchFamily="18" charset="0"/>
              </a:rPr>
              <a:t>Headquarters in Sacramento,  satellite office in Diamond Bar, CA</a:t>
            </a:r>
          </a:p>
          <a:p>
            <a:pPr>
              <a:buClr>
                <a:srgbClr val="6BA9EF"/>
              </a:buClr>
            </a:pPr>
            <a:r>
              <a:rPr lang="en-US" sz="2200" dirty="0">
                <a:solidFill>
                  <a:srgbClr val="FFFFFE"/>
                </a:solidFill>
                <a:latin typeface="Garamond" panose="02020404030301010803" pitchFamily="18" charset="0"/>
              </a:rPr>
              <a:t>205 Bridge Designers</a:t>
            </a:r>
          </a:p>
          <a:p>
            <a:pPr>
              <a:buClr>
                <a:srgbClr val="6BA9EF"/>
              </a:buClr>
            </a:pPr>
            <a:r>
              <a:rPr lang="en-US" sz="2200" dirty="0">
                <a:solidFill>
                  <a:srgbClr val="FFFFFE"/>
                </a:solidFill>
                <a:latin typeface="Garamond" panose="02020404030301010803" pitchFamily="18" charset="0"/>
              </a:rPr>
              <a:t>Additional 10% consultant resources</a:t>
            </a:r>
          </a:p>
          <a:p>
            <a:pPr>
              <a:buClr>
                <a:srgbClr val="6BA9EF"/>
              </a:buClr>
            </a:pPr>
            <a:r>
              <a:rPr lang="en-US" sz="2200" dirty="0">
                <a:solidFill>
                  <a:srgbClr val="FFFFFE"/>
                </a:solidFill>
                <a:latin typeface="Garamond" panose="02020404030301010803" pitchFamily="18" charset="0"/>
              </a:rPr>
              <a:t>Bridge Design Software Technical Team </a:t>
            </a:r>
          </a:p>
          <a:p>
            <a:pPr marL="0" indent="0">
              <a:buClr>
                <a:srgbClr val="6BA9EF"/>
              </a:buClr>
              <a:buNone/>
            </a:pPr>
            <a:r>
              <a:rPr lang="en-US" sz="2200" dirty="0">
                <a:solidFill>
                  <a:srgbClr val="FFFFFE"/>
                </a:solidFill>
                <a:latin typeface="Garamond" panose="02020404030301010803" pitchFamily="18" charset="0"/>
              </a:rPr>
              <a:t>   (20 </a:t>
            </a:r>
            <a:r>
              <a:rPr lang="en-US" sz="2200" dirty="0" err="1">
                <a:solidFill>
                  <a:srgbClr val="FFFFFE"/>
                </a:solidFill>
                <a:latin typeface="Garamond" panose="02020404030301010803" pitchFamily="18" charset="0"/>
              </a:rPr>
              <a:t>BrD</a:t>
            </a:r>
            <a:r>
              <a:rPr lang="en-US" sz="2200" dirty="0">
                <a:solidFill>
                  <a:srgbClr val="FFFFFE"/>
                </a:solidFill>
                <a:latin typeface="Garamond" panose="02020404030301010803" pitchFamily="18" charset="0"/>
              </a:rPr>
              <a:t> licenses under evaluation)</a:t>
            </a:r>
          </a:p>
          <a:p>
            <a:pPr>
              <a:buClr>
                <a:srgbClr val="6BA9EF"/>
              </a:buClr>
            </a:pPr>
            <a:r>
              <a:rPr lang="en-US" sz="2200" b="1" i="1" dirty="0">
                <a:solidFill>
                  <a:srgbClr val="FFFFFE"/>
                </a:solidFill>
                <a:latin typeface="Garamond" panose="02020404030301010803" pitchFamily="18" charset="0"/>
              </a:rPr>
              <a:t>Question</a:t>
            </a: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:  </a:t>
            </a:r>
            <a:r>
              <a:rPr lang="en-US" sz="2200" b="1" i="1" dirty="0">
                <a:solidFill>
                  <a:srgbClr val="FFFFFE"/>
                </a:solidFill>
                <a:latin typeface="Garamond" panose="02020404030301010803" pitchFamily="18" charset="0"/>
              </a:rPr>
              <a:t>May we extend time of 90 days trial </a:t>
            </a: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73373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1348-5A2C-4009-9477-9FBE40807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7" t="23619" r="-3595" b="2806"/>
          <a:stretch/>
        </p:blipFill>
        <p:spPr>
          <a:xfrm>
            <a:off x="0" y="-1177199"/>
            <a:ext cx="12722087" cy="8035199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0CDC0-6B7D-43FC-B47D-7224E363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Overview – </a:t>
            </a:r>
            <a:b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rgbClr val="FFFFFE"/>
                </a:solidFill>
                <a:latin typeface="Garamond" panose="02020404030301010803" pitchFamily="18" charset="0"/>
              </a:rPr>
              <a:t>Caltrans Bridge Load Rating</a:t>
            </a:r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F6E94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5FD96-576E-41A7-BC66-2AEF85CC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6E948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Performed in Structure Maintenance &amp; Investigations</a:t>
            </a:r>
          </a:p>
          <a:p>
            <a:pPr>
              <a:buClr>
                <a:srgbClr val="F6E948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Currently 32 full-time Bridge Load Rating Engineers (has been 8 to 40+ engineers)</a:t>
            </a:r>
          </a:p>
          <a:p>
            <a:pPr>
              <a:buClr>
                <a:srgbClr val="F6E948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Consultant Contracts (in process)</a:t>
            </a:r>
          </a:p>
          <a:p>
            <a:pPr>
              <a:buClr>
                <a:srgbClr val="F6E948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Expansion after 2008 FHWA Program Review </a:t>
            </a:r>
          </a:p>
          <a:p>
            <a:pPr>
              <a:buClr>
                <a:srgbClr val="F6E948"/>
              </a:buClr>
            </a:pPr>
            <a:r>
              <a:rPr lang="en-US" sz="2200" b="1" i="1" dirty="0">
                <a:solidFill>
                  <a:srgbClr val="FFFFFE"/>
                </a:solidFill>
                <a:latin typeface="Garamond" panose="02020404030301010803" pitchFamily="18" charset="0"/>
              </a:rPr>
              <a:t>Finding</a:t>
            </a: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: Caltrans has electronic files with “moment only” ratings but original software is no longer available.  Also, no backup calcs on file and ratings were not updated or maintained.</a:t>
            </a:r>
          </a:p>
          <a:p>
            <a:pPr>
              <a:buClr>
                <a:srgbClr val="F6E948"/>
              </a:buClr>
            </a:pPr>
            <a:r>
              <a:rPr lang="en-US" sz="2200" b="1" dirty="0">
                <a:solidFill>
                  <a:srgbClr val="FFFFFE"/>
                </a:solidFill>
                <a:latin typeface="Garamond" panose="02020404030301010803" pitchFamily="18" charset="0"/>
              </a:rPr>
              <a:t>Metric 13 PCA’s (since 2011)</a:t>
            </a:r>
          </a:p>
        </p:txBody>
      </p:sp>
    </p:spTree>
    <p:extLst>
      <p:ext uri="{BB962C8B-B14F-4D97-AF65-F5344CB8AC3E}">
        <p14:creationId xmlns:p14="http://schemas.microsoft.com/office/powerpoint/2010/main" val="33134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C90F8-8ABB-45D8-A83F-990E8A1A8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88" r="-215" b="13659"/>
          <a:stretch/>
        </p:blipFill>
        <p:spPr>
          <a:xfrm>
            <a:off x="2" y="-616687"/>
            <a:ext cx="13439551" cy="7669617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FF922-1E29-41C5-8045-A71F4B0B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1070341"/>
            <a:ext cx="6815731" cy="96770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FE"/>
                </a:solidFill>
                <a:latin typeface="Garamond" panose="02020404030301010803" pitchFamily="18" charset="0"/>
              </a:rPr>
              <a:t>Caltrans &amp; </a:t>
            </a:r>
            <a:r>
              <a:rPr lang="en-US" sz="4400" b="1" dirty="0" err="1">
                <a:solidFill>
                  <a:srgbClr val="FFFFFE"/>
                </a:solidFill>
                <a:latin typeface="Garamond" panose="02020404030301010803" pitchFamily="18" charset="0"/>
              </a:rPr>
              <a:t>Radbug</a:t>
            </a:r>
            <a:endParaRPr lang="en-US" sz="4400" b="1" dirty="0">
              <a:solidFill>
                <a:srgbClr val="FFFFFE"/>
              </a:solidFill>
              <a:latin typeface="Garamond" panose="02020404030301010803" pitchFamily="18" charset="0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9832-5885-4F96-9440-338B704F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1872039"/>
            <a:ext cx="6815731" cy="447914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Started using </a:t>
            </a:r>
            <a:r>
              <a:rPr lang="en-US" sz="2300" dirty="0" err="1">
                <a:solidFill>
                  <a:srgbClr val="FFFFFE"/>
                </a:solidFill>
                <a:latin typeface="Garamond" panose="02020404030301010803" pitchFamily="18" charset="0"/>
              </a:rPr>
              <a:t>AASHTOWare</a:t>
            </a:r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 (“</a:t>
            </a:r>
            <a:r>
              <a:rPr lang="en-US" sz="2300" dirty="0" err="1">
                <a:solidFill>
                  <a:srgbClr val="FFFFFE"/>
                </a:solidFill>
                <a:latin typeface="Garamond" panose="02020404030301010803" pitchFamily="18" charset="0"/>
              </a:rPr>
              <a:t>BrR</a:t>
            </a:r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”) in 1994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Over $1 Mil investment in service units for Modernization and Enhancements</a:t>
            </a:r>
          </a:p>
          <a:p>
            <a:pPr lvl="1"/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Thank YOU for your patience with state accounting process!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Primary software used for load </a:t>
            </a:r>
            <a:r>
              <a:rPr lang="en-US" sz="2300">
                <a:solidFill>
                  <a:srgbClr val="FFFFFE"/>
                </a:solidFill>
                <a:latin typeface="Garamond" panose="02020404030301010803" pitchFamily="18" charset="0"/>
              </a:rPr>
              <a:t>rating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b="1">
                <a:solidFill>
                  <a:srgbClr val="FFFFFE"/>
                </a:solidFill>
                <a:latin typeface="Garamond" panose="02020404030301010803" pitchFamily="18" charset="0"/>
              </a:rPr>
              <a:t>6762 </a:t>
            </a:r>
            <a:r>
              <a:rPr lang="en-US" sz="2300" b="1" dirty="0">
                <a:solidFill>
                  <a:srgbClr val="FFFFFE"/>
                </a:solidFill>
                <a:latin typeface="Garamond" panose="02020404030301010803" pitchFamily="18" charset="0"/>
              </a:rPr>
              <a:t>bridges </a:t>
            </a:r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load rated using </a:t>
            </a:r>
            <a:r>
              <a:rPr lang="en-US" sz="2300" dirty="0" err="1">
                <a:solidFill>
                  <a:srgbClr val="FFFFFE"/>
                </a:solidFill>
                <a:latin typeface="Garamond" panose="02020404030301010803" pitchFamily="18" charset="0"/>
              </a:rPr>
              <a:t>AASHTOWare</a:t>
            </a:r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 </a:t>
            </a:r>
            <a:r>
              <a:rPr lang="en-US" sz="2300" dirty="0" err="1">
                <a:solidFill>
                  <a:srgbClr val="FFFFFE"/>
                </a:solidFill>
                <a:latin typeface="Garamond" panose="02020404030301010803" pitchFamily="18" charset="0"/>
              </a:rPr>
              <a:t>BrR</a:t>
            </a:r>
            <a:r>
              <a:rPr lang="en-US" sz="2300" dirty="0">
                <a:solidFill>
                  <a:srgbClr val="FFFFFE"/>
                </a:solidFill>
                <a:latin typeface="Garamond" panose="02020404030301010803" pitchFamily="18" charset="0"/>
              </a:rPr>
              <a:t> product</a:t>
            </a:r>
          </a:p>
        </p:txBody>
      </p:sp>
    </p:spTree>
    <p:extLst>
      <p:ext uri="{BB962C8B-B14F-4D97-AF65-F5344CB8AC3E}">
        <p14:creationId xmlns:p14="http://schemas.microsoft.com/office/powerpoint/2010/main" val="202240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0888-718F-4224-9319-2198A347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13" y="661632"/>
            <a:ext cx="3330328" cy="164198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latin typeface="Garamond" panose="02020404030301010803" pitchFamily="18" charset="0"/>
              </a:rPr>
              <a:t>Caltrans Bridge load rating factoids</a:t>
            </a:r>
          </a:p>
        </p:txBody>
      </p:sp>
      <p:pic>
        <p:nvPicPr>
          <p:cNvPr id="55" name="Picture 4" descr="American">
            <a:extLst>
              <a:ext uri="{FF2B5EF4-FFF2-40B4-BE49-F238E27FC236}">
                <a16:creationId xmlns:a16="http://schemas.microsoft.com/office/drawing/2014/main" id="{D2DABDAE-1103-4768-BD88-36B5DDAF4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162" r="553"/>
          <a:stretch/>
        </p:blipFill>
        <p:spPr bwMode="auto">
          <a:xfrm>
            <a:off x="4040371" y="10"/>
            <a:ext cx="8895907" cy="6857990"/>
          </a:xfrm>
          <a:prstGeom prst="rect">
            <a:avLst/>
          </a:prstGeom>
          <a:noFill/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9C26E-9B1B-41CF-9A6C-C74AE5D01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53" y="2418735"/>
            <a:ext cx="3330328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856D47"/>
              </a:buClr>
            </a:pPr>
            <a:r>
              <a:rPr lang="en-US" sz="1700" b="1" dirty="0">
                <a:latin typeface="Garamond" panose="02020404030301010803" pitchFamily="18" charset="0"/>
              </a:rPr>
              <a:t>24955 California NBI Bridges:</a:t>
            </a:r>
          </a:p>
          <a:p>
            <a:pPr>
              <a:lnSpc>
                <a:spcPct val="90000"/>
              </a:lnSpc>
              <a:buClr>
                <a:srgbClr val="856D47"/>
              </a:buClr>
            </a:pPr>
            <a:r>
              <a:rPr lang="en-US" sz="1700" b="1" dirty="0">
                <a:latin typeface="Garamond" panose="02020404030301010803" pitchFamily="18" charset="0"/>
              </a:rPr>
              <a:t>53% Bridges have a “CALCULATED” Rating</a:t>
            </a:r>
          </a:p>
          <a:p>
            <a:pPr>
              <a:lnSpc>
                <a:spcPct val="90000"/>
              </a:lnSpc>
              <a:buClr>
                <a:srgbClr val="856D47"/>
              </a:buClr>
            </a:pPr>
            <a:r>
              <a:rPr lang="en-US" sz="1700" b="1" dirty="0">
                <a:latin typeface="Garamond" panose="02020404030301010803" pitchFamily="18" charset="0"/>
              </a:rPr>
              <a:t>21% Bridges have “Assigned by Design” Rating </a:t>
            </a:r>
          </a:p>
          <a:p>
            <a:pPr>
              <a:lnSpc>
                <a:spcPct val="90000"/>
              </a:lnSpc>
              <a:buClr>
                <a:srgbClr val="856D47"/>
              </a:buClr>
            </a:pPr>
            <a:r>
              <a:rPr lang="en-US" sz="1700" b="1" dirty="0">
                <a:latin typeface="Garamond" panose="02020404030301010803" pitchFamily="18" charset="0"/>
              </a:rPr>
              <a:t>12% Culverts have “Assigned by Design” Rating</a:t>
            </a:r>
          </a:p>
          <a:p>
            <a:pPr>
              <a:lnSpc>
                <a:spcPct val="90000"/>
              </a:lnSpc>
              <a:buClr>
                <a:srgbClr val="856D47"/>
              </a:buClr>
            </a:pPr>
            <a:r>
              <a:rPr lang="en-US" sz="1700" b="1" dirty="0">
                <a:latin typeface="Garamond" panose="02020404030301010803" pitchFamily="18" charset="0"/>
              </a:rPr>
              <a:t>6% Bridges have “Assigned NO PLANS Available” Rating</a:t>
            </a:r>
          </a:p>
          <a:p>
            <a:pPr>
              <a:lnSpc>
                <a:spcPct val="90000"/>
              </a:lnSpc>
              <a:buClr>
                <a:srgbClr val="856D47"/>
              </a:buClr>
            </a:pPr>
            <a:r>
              <a:rPr lang="en-US" sz="1700" b="1" dirty="0">
                <a:latin typeface="Garamond" panose="02020404030301010803" pitchFamily="18" charset="0"/>
              </a:rPr>
              <a:t>8% Bridges are under review/rerating </a:t>
            </a:r>
          </a:p>
        </p:txBody>
      </p:sp>
    </p:spTree>
    <p:extLst>
      <p:ext uri="{BB962C8B-B14F-4D97-AF65-F5344CB8AC3E}">
        <p14:creationId xmlns:p14="http://schemas.microsoft.com/office/powerpoint/2010/main" val="251404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B7E6-4063-46E0-93D9-69208857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571500"/>
            <a:ext cx="2956131" cy="164198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latin typeface="Garamond" panose="02020404030301010803" pitchFamily="18" charset="0"/>
              </a:rPr>
              <a:t>Caltrans load rating Factoids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7F402-0C86-454A-A329-A1A7CD079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9" r="7064" b="-2"/>
          <a:stretch/>
        </p:blipFill>
        <p:spPr>
          <a:xfrm>
            <a:off x="4501115" y="10"/>
            <a:ext cx="805947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2E385-E7DE-4768-819A-2D7FE0B7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40" y="2476501"/>
            <a:ext cx="3330328" cy="3809999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Garamond" panose="02020404030301010803" pitchFamily="18" charset="0"/>
              </a:rPr>
              <a:t>Of the 13,900 Bridges that have a “Calculated Rating”:</a:t>
            </a:r>
          </a:p>
          <a:p>
            <a:r>
              <a:rPr lang="en-US" sz="2200" b="1" dirty="0">
                <a:latin typeface="Garamond" panose="02020404030301010803" pitchFamily="18" charset="0"/>
              </a:rPr>
              <a:t>40% of bridges were load rated using LRFR </a:t>
            </a:r>
          </a:p>
          <a:p>
            <a:r>
              <a:rPr lang="en-US" sz="2200" b="1" dirty="0">
                <a:latin typeface="Garamond" panose="02020404030301010803" pitchFamily="18" charset="0"/>
              </a:rPr>
              <a:t>55% bridges were load rated using LFR </a:t>
            </a:r>
          </a:p>
          <a:p>
            <a:r>
              <a:rPr lang="en-US" sz="2200" b="1" dirty="0">
                <a:latin typeface="Garamond" panose="02020404030301010803" pitchFamily="18" charset="0"/>
              </a:rPr>
              <a:t>5% bridges were load rated using ASR </a:t>
            </a:r>
            <a:endParaRPr lang="en-US" sz="2200" b="1" i="1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62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1_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2_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3_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563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Century Gothic</vt:lpstr>
      <vt:lpstr>Courier New</vt:lpstr>
      <vt:lpstr>Garamond</vt:lpstr>
      <vt:lpstr>Gill Sans MT</vt:lpstr>
      <vt:lpstr>Wingdings</vt:lpstr>
      <vt:lpstr>Wingdings 3</vt:lpstr>
      <vt:lpstr>Gallery</vt:lpstr>
      <vt:lpstr>Ion</vt:lpstr>
      <vt:lpstr>1_Ion</vt:lpstr>
      <vt:lpstr>2_Ion</vt:lpstr>
      <vt:lpstr>3_Ion</vt:lpstr>
      <vt:lpstr>OPENING REMARKS</vt:lpstr>
      <vt:lpstr>Welcome to California</vt:lpstr>
      <vt:lpstr>Introductions - Self</vt:lpstr>
      <vt:lpstr>Introductions of Caltrans Staff</vt:lpstr>
      <vt:lpstr>Overview –  Caltrans Structure Design</vt:lpstr>
      <vt:lpstr>Overview –  Caltrans Bridge Load Rating</vt:lpstr>
      <vt:lpstr>Caltrans &amp; Radbug</vt:lpstr>
      <vt:lpstr>Caltrans Bridge load rating factoids</vt:lpstr>
      <vt:lpstr>Caltrans load rating Factoids</vt:lpstr>
      <vt:lpstr>Caltrans Load  rating Priorities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REMARKS</dc:title>
  <dc:creator>Robinson, Breanna@DOT</dc:creator>
  <cp:lastModifiedBy>Huang, George C@DOT</cp:lastModifiedBy>
  <cp:revision>7</cp:revision>
  <dcterms:created xsi:type="dcterms:W3CDTF">2019-07-22T21:23:50Z</dcterms:created>
  <dcterms:modified xsi:type="dcterms:W3CDTF">2019-07-30T14:47:42Z</dcterms:modified>
</cp:coreProperties>
</file>