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72" r:id="rId6"/>
    <p:sldId id="273" r:id="rId7"/>
    <p:sldId id="293" r:id="rId8"/>
    <p:sldId id="274" r:id="rId9"/>
    <p:sldId id="275" r:id="rId10"/>
    <p:sldId id="258" r:id="rId11"/>
    <p:sldId id="276" r:id="rId12"/>
    <p:sldId id="260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61" r:id="rId24"/>
    <p:sldId id="289" r:id="rId25"/>
    <p:sldId id="290" r:id="rId26"/>
    <p:sldId id="291" r:id="rId27"/>
    <p:sldId id="292" r:id="rId28"/>
    <p:sldId id="294" r:id="rId29"/>
    <p:sldId id="269" r:id="rId30"/>
  </p:sldIdLst>
  <p:sldSz cx="9144000" cy="6858000" type="screen4x3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02B17-BA6D-4450-8A3E-7A3A707630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F7817-591B-4E80-BD5A-947BD003DA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61B53-CA1F-44E4-B947-8268306FEC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6D245-C8F1-4A35-83C9-912119AE8E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23D1D-326A-4D35-A7EA-DE71577A22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0377E-9C28-4DE9-AD6A-36F54F4B75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C471E-E1D9-4315-8BD3-2D3B279F95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3730E-4CF8-4443-BC71-B8663842E4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F931D-8A04-44C5-9779-8DF9AA1AC5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CA4E-2AFC-4DE4-8129-789D02B8C6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AB0D5-75BA-4080-A51C-F4DD8AB280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B93FF5B-F2DD-467F-9297-244F3ABD8A3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WIM%20Layout.pdf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Summary%207-15-10%20-%207-22-10.xlsx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Dave.Thompson@aecom.com" TargetMode="External"/><Relationship Id="rId2" Type="http://schemas.openxmlformats.org/officeDocument/2006/relationships/hyperlink" Target="mailto:Tim.Armbrecht@illinois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9812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Illinois Department of Transportation</a:t>
            </a:r>
            <a:r>
              <a:rPr lang="en-US" sz="4000" b="1" dirty="0">
                <a:solidFill>
                  <a:srgbClr val="C00000"/>
                </a:solidFill>
              </a:rPr>
              <a:t/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Weigh In Motion Study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3276600"/>
            <a:ext cx="5029200" cy="25908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C000"/>
                </a:solidFill>
              </a:rPr>
              <a:t>August 4, 2010</a:t>
            </a:r>
          </a:p>
          <a:p>
            <a:pPr>
              <a:buNone/>
            </a:pPr>
            <a:endParaRPr lang="en-US" sz="1200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C000"/>
                </a:solidFill>
              </a:rPr>
              <a:t>Tim Armbrecht, IDOT</a:t>
            </a:r>
          </a:p>
          <a:p>
            <a:pPr>
              <a:buNone/>
            </a:pPr>
            <a:r>
              <a:rPr lang="en-US" b="1" dirty="0" smtClean="0">
                <a:solidFill>
                  <a:srgbClr val="FFC000"/>
                </a:solidFill>
              </a:rPr>
              <a:t>Dave Thompson, AECOM</a:t>
            </a:r>
            <a:endParaRPr lang="en-US" b="1" dirty="0">
              <a:solidFill>
                <a:srgbClr val="FFC000"/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 descr="S:\GEN\ACCESS\Computer Unit\D1 WIM Kedzie\WIM Pictures 3-10-10\WIM 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320"/>
            <a:ext cx="3657600" cy="27432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Equipment Used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848600" cy="44958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Invitation for Bid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Shall provide a WIM system cable of providing the weight of each truck (within 10% of the actual weight)  and allow the use of a cellular modem to transfer data.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system shall operate on a combination of solar panel and battery power. 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Provide onsite installation supervision / calibration.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Equipment Used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8600" cy="38862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 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International Road Dynamics (IRD)</a:t>
            </a:r>
            <a:endParaRPr lang="en-US" b="1" dirty="0" smtClean="0">
              <a:solidFill>
                <a:srgbClr val="FFC000"/>
              </a:solidFill>
            </a:endParaRP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8 Class 1 BL-</a:t>
            </a:r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Piezo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Sensors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T.R.S. Classifier WIM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32 MB Data Card 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Cellular Modem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Solar Panel / Battery System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Road Reporter Software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8382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hlinkClick r:id="rId2" action="ppaction://hlinkfile"/>
              </a:rPr>
              <a:t>WIM Layout.pdf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9698" name="Picture 2" descr="C:\Scratch\Pictures\D1 WIM Kedzie\Picture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868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0722" name="Picture 2" descr="C:\Scratch\Pictures\D1 WIM Kedzie\Picture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4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1746" name="Picture 2" descr="C:\Scratch\Pictures\D1 WIM Kedzie\Picture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868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2770" name="Picture 2" descr="C:\Scratch\Pictures\D1 WIM Kedzie\Picture 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6106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3794" name="Picture 2" descr="C:\Scratch\Pictures\D1 WIM Kedzie\Picture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4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4818" name="Picture 2" descr="C:\Scratch\Pictures\D1 WIM Kedzie\Picture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6106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5842" name="Picture 2" descr="C:\Scratch\Pictures\D1 WIM Kedzie\Picture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4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IDOT WIM Study Agenda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Bridge Description		</a:t>
            </a:r>
            <a:r>
              <a:rPr lang="en-US" sz="2400" b="1" dirty="0" smtClean="0">
                <a:solidFill>
                  <a:srgbClr val="C00000"/>
                </a:solidFill>
              </a:rPr>
              <a:t>Tim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Reason for Posting		</a:t>
            </a:r>
            <a:r>
              <a:rPr lang="en-US" sz="2400" b="1" dirty="0" smtClean="0">
                <a:solidFill>
                  <a:srgbClr val="C00000"/>
                </a:solidFill>
              </a:rPr>
              <a:t>Tim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Equipment Used			</a:t>
            </a:r>
            <a:r>
              <a:rPr lang="en-US" sz="2400" b="1" dirty="0" smtClean="0">
                <a:solidFill>
                  <a:srgbClr val="C00000"/>
                </a:solidFill>
              </a:rPr>
              <a:t>Dave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Installation of  Equipment	</a:t>
            </a:r>
            <a:r>
              <a:rPr lang="en-US" sz="2400" b="1" dirty="0" smtClean="0">
                <a:solidFill>
                  <a:srgbClr val="C00000"/>
                </a:solidFill>
              </a:rPr>
              <a:t>Dave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Software \ Reports		</a:t>
            </a:r>
            <a:r>
              <a:rPr lang="en-US" sz="2400" b="1" dirty="0" smtClean="0">
                <a:solidFill>
                  <a:srgbClr val="C00000"/>
                </a:solidFill>
              </a:rPr>
              <a:t>Dave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Draft Policy Recommendations	</a:t>
            </a:r>
            <a:r>
              <a:rPr lang="en-US" sz="2400" b="1" dirty="0" smtClean="0">
                <a:solidFill>
                  <a:srgbClr val="C00000"/>
                </a:solidFill>
              </a:rPr>
              <a:t>Tim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Questions				</a:t>
            </a:r>
            <a:r>
              <a:rPr lang="en-US" sz="2400" b="1" dirty="0" smtClean="0">
                <a:solidFill>
                  <a:srgbClr val="C00000"/>
                </a:solidFill>
              </a:rPr>
              <a:t>Tim &amp; Dave</a:t>
            </a:r>
          </a:p>
          <a:p>
            <a:endParaRPr lang="en-US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en-US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6866" name="Picture 2" descr="C:\Scratch\Pictures\D1 WIM Kedzie\Picture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4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7890" name="Picture 2" descr="C:\Scratch\Pictures\D1 WIM Kedzie\Picture 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6106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Installation of Equipment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8914" name="Picture 2" descr="C:\Scratch\Pictures\D1 WIM Kedzie\Picture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1760" y="1249680"/>
            <a:ext cx="397764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Software \ Reports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22908"/>
            <a:ext cx="7772400" cy="553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Software \ Reports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912" y="1333500"/>
            <a:ext cx="850228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Software \ Reports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736602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8413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Software \ Reports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8382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hlinkClick r:id="rId2" action="ppaction://hlinkfile"/>
              </a:rPr>
              <a:t>Summary 7-15-10 - 7-22-10.xlsx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Draft Policy Recommendations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8600" cy="38862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Load restriction &lt; 36 Tons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ADTT &gt; 1000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WIM setup to monitor truck traffic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Require signed detour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Significant violations result in enhanced enforcement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Continued violations result in evaluating closer to the Inventory Level = lower posting, possible closure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Current Status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8600" cy="38862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Posting recently reduced to 10 Tons to remove trucks, easier for law enforcement to identify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Notified District of intent to close if violations continue in interest of public safety</a:t>
            </a:r>
            <a:endParaRPr lang="en-US" b="1" dirty="0" smtClean="0">
              <a:solidFill>
                <a:srgbClr val="FFC000"/>
              </a:solidFill>
            </a:endParaRP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 </a:t>
            </a:r>
            <a:endParaRPr lang="en-US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Questions?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Tim Armbrecht:  IDOT</a:t>
            </a:r>
          </a:p>
          <a:p>
            <a:pPr lvl="1" algn="ctr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217-782-6266</a:t>
            </a:r>
          </a:p>
          <a:p>
            <a:pPr lvl="1" algn="ctr">
              <a:buNone/>
            </a:pPr>
            <a:r>
              <a:rPr lang="en-US" sz="2400" b="1" dirty="0" smtClean="0">
                <a:solidFill>
                  <a:srgbClr val="C00000"/>
                </a:solidFill>
                <a:hlinkClick r:id="rId2"/>
              </a:rPr>
              <a:t>Tim.Armbrecht@illinois.gov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lvl="1" algn="ctr">
              <a:buNone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Dave Thompson: AECOM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 lvl="1" algn="ctr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312-351-4274</a:t>
            </a:r>
          </a:p>
          <a:p>
            <a:pPr lvl="1" algn="ctr">
              <a:buNone/>
            </a:pPr>
            <a:r>
              <a:rPr lang="en-US" sz="2400" b="1" dirty="0" smtClean="0">
                <a:solidFill>
                  <a:srgbClr val="C00000"/>
                </a:solidFill>
                <a:hlinkClick r:id="rId3"/>
              </a:rPr>
              <a:t>Dave.Thompson@aecom.com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lvl="1" algn="ctr">
              <a:buNone/>
            </a:pPr>
            <a:endParaRPr lang="en-US" sz="2400" b="1" dirty="0" smtClean="0">
              <a:solidFill>
                <a:srgbClr val="C00000"/>
              </a:solidFill>
            </a:endParaRPr>
          </a:p>
          <a:p>
            <a:endParaRPr lang="en-US" sz="2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en-US" sz="2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Bridge Description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Structure Number:  016-0760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Facility Carried:  </a:t>
            </a:r>
            <a:r>
              <a:rPr lang="en-US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Kedzie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Avenue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Feature Crossed:  South Lagoon Marquette Park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Year Constructed:  1933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Structure Length:  54.0 ft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Bridge Roadway Width:  66.0 ft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ADT / ADTT:  24,600 / 4,428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Main Span </a:t>
            </a:r>
            <a:r>
              <a:rPr lang="en-US" sz="2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Matl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/ Type:  Concrete / Tee Beam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NBI Deck / Super / Sub Rating: 3 / 2 / 5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Inventory / Operating Rating:  HS 7.4 / 12.3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Posted for 20 Tons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endParaRPr lang="en-US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Reason for Posting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03349" cy="53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Reason for Posting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38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Reason for Posting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15240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 Tons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2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Concrete in some areas of the deck, i.e. beam flange determined to be ineffective due to loss of compressive strength.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1" kern="0" dirty="0" smtClean="0">
                <a:solidFill>
                  <a:srgbClr val="FFC000"/>
                </a:solidFill>
              </a:rPr>
              <a:t> </a:t>
            </a:r>
            <a:r>
              <a:rPr lang="en-US" sz="3200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Broken stirrups at beam ends reduces shear capacity.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Reason for Posting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4579" name="Picture 3" descr="S:\Inspection Unit\Statewide\2008\2008 photos\Damage Photos\D1\016-0760\P101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868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Reason for Posting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5602" name="Picture 2" descr="S:\Inspection Unit\Statewide\2008\2008 photos\Damage Photos\D1\016-0760\P101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86868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Reason for Posting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6626" name="Picture 2" descr="S:\Inspection Unit\Statewide\2008\2008 photos\Damage Photos\D1\016-0760\P101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86800" cy="5303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P:\winword\template\BLANK.POT</Template>
  <TotalTime>2358</TotalTime>
  <Words>416</Words>
  <Application>Microsoft Office PowerPoint</Application>
  <PresentationFormat>On-screen Show (4:3)</PresentationFormat>
  <Paragraphs>88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Blank</vt:lpstr>
      <vt:lpstr>Illinois Department of Transportation Weigh In Motion Study</vt:lpstr>
      <vt:lpstr>IDOT WIM Study Agenda</vt:lpstr>
      <vt:lpstr>Bridge Description</vt:lpstr>
      <vt:lpstr>Reason for Posting</vt:lpstr>
      <vt:lpstr>Reason for Posting</vt:lpstr>
      <vt:lpstr>Reason for Posting</vt:lpstr>
      <vt:lpstr>Reason for Posting</vt:lpstr>
      <vt:lpstr>Reason for Posting</vt:lpstr>
      <vt:lpstr>Reason for Posting</vt:lpstr>
      <vt:lpstr>Equipment Used</vt:lpstr>
      <vt:lpstr>Equipment Used</vt:lpstr>
      <vt:lpstr>Installation of Equipment</vt:lpstr>
      <vt:lpstr>Installation of Equipment</vt:lpstr>
      <vt:lpstr>Installation of Equipment</vt:lpstr>
      <vt:lpstr>Installation of Equipment</vt:lpstr>
      <vt:lpstr>Installation of Equipment</vt:lpstr>
      <vt:lpstr>Installation of Equipment</vt:lpstr>
      <vt:lpstr>Installation of Equipment</vt:lpstr>
      <vt:lpstr>Installation of Equipment</vt:lpstr>
      <vt:lpstr>Installation of Equipment</vt:lpstr>
      <vt:lpstr>Installation of Equipment</vt:lpstr>
      <vt:lpstr>Installation of Equipment</vt:lpstr>
      <vt:lpstr>Software \ Reports</vt:lpstr>
      <vt:lpstr>Software \ Reports</vt:lpstr>
      <vt:lpstr>Software \ Reports</vt:lpstr>
      <vt:lpstr>Software \ Reports</vt:lpstr>
      <vt:lpstr>Draft Policy Recommendations</vt:lpstr>
      <vt:lpstr>Current Status</vt:lpstr>
      <vt:lpstr>Questions?</vt:lpstr>
    </vt:vector>
  </TitlesOfParts>
  <Company>IDOT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Pontis 4.0 Agency Rules</dc:title>
  <dc:creator>THOMPSONDC</dc:creator>
  <cp:lastModifiedBy>Thompson, Dave (Chicago IL)</cp:lastModifiedBy>
  <cp:revision>43</cp:revision>
  <cp:lastPrinted>2001-03-15T18:46:25Z</cp:lastPrinted>
  <dcterms:created xsi:type="dcterms:W3CDTF">2001-03-14T13:57:27Z</dcterms:created>
  <dcterms:modified xsi:type="dcterms:W3CDTF">2010-07-29T20:50:09Z</dcterms:modified>
</cp:coreProperties>
</file>