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73"/>
  </p:notesMasterIdLst>
  <p:handoutMasterIdLst>
    <p:handoutMasterId r:id="rId74"/>
  </p:handoutMasterIdLst>
  <p:sldIdLst>
    <p:sldId id="256" r:id="rId2"/>
    <p:sldId id="257" r:id="rId3"/>
    <p:sldId id="258" r:id="rId4"/>
    <p:sldId id="277" r:id="rId5"/>
    <p:sldId id="280" r:id="rId6"/>
    <p:sldId id="281" r:id="rId7"/>
    <p:sldId id="306" r:id="rId8"/>
    <p:sldId id="282" r:id="rId9"/>
    <p:sldId id="284" r:id="rId10"/>
    <p:sldId id="285" r:id="rId11"/>
    <p:sldId id="286" r:id="rId12"/>
    <p:sldId id="287" r:id="rId13"/>
    <p:sldId id="288" r:id="rId14"/>
    <p:sldId id="289" r:id="rId15"/>
    <p:sldId id="290" r:id="rId16"/>
    <p:sldId id="291" r:id="rId17"/>
    <p:sldId id="331" r:id="rId18"/>
    <p:sldId id="321" r:id="rId19"/>
    <p:sldId id="292" r:id="rId20"/>
    <p:sldId id="307" r:id="rId21"/>
    <p:sldId id="293" r:id="rId22"/>
    <p:sldId id="295" r:id="rId23"/>
    <p:sldId id="308" r:id="rId24"/>
    <p:sldId id="312" r:id="rId25"/>
    <p:sldId id="310" r:id="rId26"/>
    <p:sldId id="322" r:id="rId27"/>
    <p:sldId id="311" r:id="rId28"/>
    <p:sldId id="309" r:id="rId29"/>
    <p:sldId id="313" r:id="rId30"/>
    <p:sldId id="314" r:id="rId31"/>
    <p:sldId id="315" r:id="rId32"/>
    <p:sldId id="316" r:id="rId33"/>
    <p:sldId id="317" r:id="rId34"/>
    <p:sldId id="296" r:id="rId35"/>
    <p:sldId id="298" r:id="rId36"/>
    <p:sldId id="297" r:id="rId37"/>
    <p:sldId id="299" r:id="rId38"/>
    <p:sldId id="300" r:id="rId39"/>
    <p:sldId id="327" r:id="rId40"/>
    <p:sldId id="323" r:id="rId41"/>
    <p:sldId id="324" r:id="rId42"/>
    <p:sldId id="329" r:id="rId43"/>
    <p:sldId id="328" r:id="rId44"/>
    <p:sldId id="326" r:id="rId45"/>
    <p:sldId id="325" r:id="rId46"/>
    <p:sldId id="330" r:id="rId47"/>
    <p:sldId id="301" r:id="rId48"/>
    <p:sldId id="302" r:id="rId49"/>
    <p:sldId id="303" r:id="rId50"/>
    <p:sldId id="319" r:id="rId51"/>
    <p:sldId id="320" r:id="rId52"/>
    <p:sldId id="318" r:id="rId53"/>
    <p:sldId id="273" r:id="rId54"/>
    <p:sldId id="274" r:id="rId55"/>
    <p:sldId id="275" r:id="rId56"/>
    <p:sldId id="265" r:id="rId57"/>
    <p:sldId id="261" r:id="rId58"/>
    <p:sldId id="260" r:id="rId59"/>
    <p:sldId id="264" r:id="rId60"/>
    <p:sldId id="263" r:id="rId61"/>
    <p:sldId id="269" r:id="rId62"/>
    <p:sldId id="270" r:id="rId63"/>
    <p:sldId id="271" r:id="rId64"/>
    <p:sldId id="305" r:id="rId65"/>
    <p:sldId id="276" r:id="rId66"/>
    <p:sldId id="266" r:id="rId67"/>
    <p:sldId id="267" r:id="rId68"/>
    <p:sldId id="304" r:id="rId69"/>
    <p:sldId id="278" r:id="rId70"/>
    <p:sldId id="283" r:id="rId71"/>
    <p:sldId id="279" r:id="rId72"/>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681" autoAdjust="0"/>
    <p:restoredTop sz="94721" autoAdjust="0"/>
  </p:normalViewPr>
  <p:slideViewPr>
    <p:cSldViewPr>
      <p:cViewPr varScale="1">
        <p:scale>
          <a:sx n="83" d="100"/>
          <a:sy n="83" d="100"/>
        </p:scale>
        <p:origin x="-120" y="-84"/>
      </p:cViewPr>
      <p:guideLst>
        <p:guide orient="horz" pos="2160"/>
        <p:guide pos="2880"/>
      </p:guideLst>
    </p:cSldViewPr>
  </p:slideViewPr>
  <p:outlineViewPr>
    <p:cViewPr>
      <p:scale>
        <a:sx n="33" d="100"/>
        <a:sy n="33" d="100"/>
      </p:scale>
      <p:origin x="0" y="14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EDB37567-992A-4864-BFF5-744A83E0E3B1}" type="datetimeFigureOut">
              <a:rPr lang="en-US" smtClean="0"/>
              <a:pPr/>
              <a:t>8/2/2010</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1CB64C1F-0709-471B-98B0-711D6350F99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F6CCA9E6-E060-4310-BC9B-0DDE7F0AB8A3}" type="datetimeFigureOut">
              <a:rPr lang="en-US" smtClean="0"/>
              <a:pPr/>
              <a:t>8/2/2010</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2BB1CC5D-E348-4C75-ACC5-AFAD879924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DFB57-BC2B-466E-9E65-E90CB8519BB2}"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6916AE28-E4F7-433F-980E-5BEEACF3842A}"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833839-D92E-4C66-AA82-5809F77AAD22}" type="datetimeFigureOut">
              <a:rPr lang="en-US" smtClean="0"/>
              <a:pPr/>
              <a:t>8/2/2010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6AE28-E4F7-433F-980E-5BEEACF3842A}"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5833839-D92E-4C66-AA82-5809F77AAD22}" type="datetimeFigureOut">
              <a:rPr lang="en-US" smtClean="0"/>
              <a:pPr/>
              <a:t>8/2/2010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16AE28-E4F7-433F-980E-5BEEACF3842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305800" cy="1371601"/>
          </a:xfrm>
        </p:spPr>
        <p:txBody>
          <a:bodyPr>
            <a:normAutofit fontScale="90000"/>
          </a:bodyPr>
          <a:lstStyle/>
          <a:p>
            <a:r>
              <a:rPr lang="en-US" dirty="0" smtClean="0">
                <a:solidFill>
                  <a:schemeClr val="tx1"/>
                </a:solidFill>
                <a:effectLst/>
              </a:rPr>
              <a:t>Culvert Top Slab Design Using Opis</a:t>
            </a:r>
            <a:endParaRPr lang="en-US" dirty="0">
              <a:solidFill>
                <a:schemeClr val="tx1"/>
              </a:solidFill>
              <a:effectLst/>
            </a:endParaRPr>
          </a:p>
        </p:txBody>
      </p:sp>
      <p:sp>
        <p:nvSpPr>
          <p:cNvPr id="3" name="Subtitle 2"/>
          <p:cNvSpPr>
            <a:spLocks noGrp="1"/>
          </p:cNvSpPr>
          <p:nvPr>
            <p:ph type="subTitle" idx="1"/>
          </p:nvPr>
        </p:nvSpPr>
        <p:spPr>
          <a:xfrm>
            <a:off x="457200" y="2057400"/>
            <a:ext cx="8077200" cy="4419600"/>
          </a:xfrm>
        </p:spPr>
        <p:txBody>
          <a:bodyPr>
            <a:noAutofit/>
          </a:bodyPr>
          <a:lstStyle/>
          <a:p>
            <a:r>
              <a:rPr lang="en-US" dirty="0" smtClean="0">
                <a:solidFill>
                  <a:schemeClr val="tx1"/>
                </a:solidFill>
                <a:latin typeface="+mj-lt"/>
              </a:rPr>
              <a:t>VOBUG Conference</a:t>
            </a:r>
          </a:p>
          <a:p>
            <a:r>
              <a:rPr lang="en-US" dirty="0" smtClean="0">
                <a:solidFill>
                  <a:schemeClr val="tx1"/>
                </a:solidFill>
                <a:latin typeface="+mj-lt"/>
              </a:rPr>
              <a:t>August 3</a:t>
            </a:r>
            <a:r>
              <a:rPr lang="en-US" baseline="30000" dirty="0" smtClean="0">
                <a:solidFill>
                  <a:schemeClr val="tx1"/>
                </a:solidFill>
                <a:latin typeface="+mj-lt"/>
              </a:rPr>
              <a:t>rd</a:t>
            </a:r>
            <a:r>
              <a:rPr lang="en-US" dirty="0" smtClean="0">
                <a:solidFill>
                  <a:schemeClr val="tx1"/>
                </a:solidFill>
                <a:latin typeface="+mj-lt"/>
              </a:rPr>
              <a:t>, 2010</a:t>
            </a:r>
          </a:p>
          <a:p>
            <a:r>
              <a:rPr lang="en-US" dirty="0" smtClean="0">
                <a:solidFill>
                  <a:schemeClr val="tx1"/>
                </a:solidFill>
                <a:latin typeface="+mj-lt"/>
              </a:rPr>
              <a:t>Nashville, Tennessee</a:t>
            </a:r>
          </a:p>
          <a:p>
            <a:endParaRPr lang="en-US" dirty="0" smtClean="0">
              <a:solidFill>
                <a:schemeClr val="tx1"/>
              </a:solidFill>
              <a:latin typeface="+mj-lt"/>
            </a:endParaRPr>
          </a:p>
          <a:p>
            <a:r>
              <a:rPr lang="en-US" dirty="0" smtClean="0">
                <a:solidFill>
                  <a:schemeClr val="tx1"/>
                </a:solidFill>
                <a:latin typeface="+mj-lt"/>
              </a:rPr>
              <a:t>Robert LeFevre, P.E.</a:t>
            </a:r>
          </a:p>
          <a:p>
            <a:r>
              <a:rPr lang="en-US" dirty="0" smtClean="0">
                <a:solidFill>
                  <a:schemeClr val="tx1"/>
                </a:solidFill>
                <a:latin typeface="+mj-lt"/>
              </a:rPr>
              <a:t>Adam Price, P.E.</a:t>
            </a:r>
          </a:p>
          <a:p>
            <a:r>
              <a:rPr lang="en-US" dirty="0" smtClean="0">
                <a:solidFill>
                  <a:schemeClr val="tx1"/>
                </a:solidFill>
                <a:latin typeface="+mj-lt"/>
              </a:rPr>
              <a:t>Tennessee Department of Transportation</a:t>
            </a:r>
          </a:p>
          <a:p>
            <a:r>
              <a:rPr lang="en-US" dirty="0" smtClean="0">
                <a:solidFill>
                  <a:schemeClr val="tx1"/>
                </a:solidFill>
                <a:latin typeface="+mj-lt"/>
              </a:rPr>
              <a:t> Structures Division</a:t>
            </a:r>
            <a:endParaRPr lang="en-US" dirty="0">
              <a:solidFill>
                <a:schemeClr val="tx1"/>
              </a:solidFill>
              <a:latin typeface="+mj-lt"/>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848600" cy="1938992"/>
          </a:xfrm>
          <a:prstGeom prst="rect">
            <a:avLst/>
          </a:prstGeom>
          <a:noFill/>
        </p:spPr>
        <p:txBody>
          <a:bodyPr wrap="square" rtlCol="0">
            <a:spAutoFit/>
          </a:bodyPr>
          <a:lstStyle/>
          <a:p>
            <a:pPr algn="ctr"/>
            <a:r>
              <a:rPr lang="en-US" sz="4000" b="1" dirty="0" smtClean="0">
                <a:latin typeface="+mj-lt"/>
              </a:rPr>
              <a:t>AASHTO LRFD 4.6.2.10</a:t>
            </a:r>
            <a:br>
              <a:rPr lang="en-US" sz="4000" b="1" dirty="0" smtClean="0">
                <a:latin typeface="+mj-lt"/>
              </a:rPr>
            </a:br>
            <a:r>
              <a:rPr lang="en-US" sz="4000" b="1" dirty="0" smtClean="0">
                <a:latin typeface="+mj-lt"/>
              </a:rPr>
              <a:t>Equivalent Strip Widths for Box Culverts</a:t>
            </a:r>
            <a:endParaRPr lang="en-US" sz="4000" b="1" dirty="0">
              <a:latin typeface="+mj-lt"/>
            </a:endParaRPr>
          </a:p>
        </p:txBody>
      </p:sp>
      <p:sp>
        <p:nvSpPr>
          <p:cNvPr id="3" name="TextBox 2"/>
          <p:cNvSpPr txBox="1"/>
          <p:nvPr/>
        </p:nvSpPr>
        <p:spPr>
          <a:xfrm>
            <a:off x="1752600" y="3318570"/>
            <a:ext cx="6172200" cy="3108543"/>
          </a:xfrm>
          <a:prstGeom prst="rect">
            <a:avLst/>
          </a:prstGeom>
          <a:noFill/>
        </p:spPr>
        <p:txBody>
          <a:bodyPr wrap="square" rtlCol="0">
            <a:spAutoFit/>
          </a:bodyPr>
          <a:lstStyle/>
          <a:p>
            <a:pPr algn="ctr"/>
            <a:r>
              <a:rPr lang="en-US" sz="2800" dirty="0" smtClean="0">
                <a:latin typeface="+mj-lt"/>
              </a:rPr>
              <a:t>“This Article shall be applied to box culverts with depth of fill less than 2.0 feet.”</a:t>
            </a:r>
          </a:p>
          <a:p>
            <a:endParaRPr lang="en-US" sz="2800" dirty="0" smtClean="0">
              <a:latin typeface="+mj-lt"/>
            </a:endParaRPr>
          </a:p>
          <a:p>
            <a:pPr algn="ctr"/>
            <a:r>
              <a:rPr lang="en-US" sz="2800" dirty="0" smtClean="0">
                <a:latin typeface="+mj-lt"/>
              </a:rPr>
              <a:t>“Design for depths of fill of 2.0 feet or greater are covered in Article 3.6.1.2.6.” </a:t>
            </a: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8001000" cy="1938992"/>
          </a:xfrm>
          <a:prstGeom prst="rect">
            <a:avLst/>
          </a:prstGeom>
          <a:noFill/>
        </p:spPr>
        <p:txBody>
          <a:bodyPr wrap="square" rtlCol="0">
            <a:spAutoFit/>
          </a:bodyPr>
          <a:lstStyle/>
          <a:p>
            <a:pPr algn="ctr"/>
            <a:r>
              <a:rPr lang="en-US" sz="4000" b="1" dirty="0" smtClean="0">
                <a:latin typeface="+mj-lt"/>
              </a:rPr>
              <a:t>AASHTO LRFD 4.6.2.10</a:t>
            </a:r>
            <a:br>
              <a:rPr lang="en-US" sz="4000" b="1" dirty="0" smtClean="0">
                <a:latin typeface="+mj-lt"/>
              </a:rPr>
            </a:br>
            <a:r>
              <a:rPr lang="en-US" sz="4000" b="1" dirty="0" smtClean="0">
                <a:latin typeface="+mj-lt"/>
              </a:rPr>
              <a:t>Equivalent Strip Widths for Box Culverts</a:t>
            </a:r>
            <a:endParaRPr lang="en-US" sz="4000" b="1" dirty="0">
              <a:latin typeface="+mj-lt"/>
            </a:endParaRPr>
          </a:p>
        </p:txBody>
      </p:sp>
      <p:sp>
        <p:nvSpPr>
          <p:cNvPr id="3" name="TextBox 2"/>
          <p:cNvSpPr txBox="1"/>
          <p:nvPr/>
        </p:nvSpPr>
        <p:spPr>
          <a:xfrm>
            <a:off x="1600200" y="3276600"/>
            <a:ext cx="6553200" cy="3108543"/>
          </a:xfrm>
          <a:prstGeom prst="rect">
            <a:avLst/>
          </a:prstGeom>
          <a:noFill/>
        </p:spPr>
        <p:txBody>
          <a:bodyPr wrap="square" rtlCol="0">
            <a:spAutoFit/>
          </a:bodyPr>
          <a:lstStyle/>
          <a:p>
            <a:pPr algn="ctr"/>
            <a:r>
              <a:rPr lang="en-US" sz="2800" dirty="0" smtClean="0">
                <a:latin typeface="+mj-lt"/>
              </a:rPr>
              <a:t>TDOT’s culvert design is based on Case 1:  Traffic Travels Parallel to Span.</a:t>
            </a:r>
          </a:p>
          <a:p>
            <a:endParaRPr lang="en-US" sz="2800" dirty="0" smtClean="0">
              <a:latin typeface="+mj-lt"/>
            </a:endParaRPr>
          </a:p>
          <a:p>
            <a:pPr algn="ctr"/>
            <a:r>
              <a:rPr lang="en-US" sz="2800" dirty="0" smtClean="0">
                <a:latin typeface="+mj-lt"/>
              </a:rPr>
              <a:t>The axle load is distributed perpendicularly to the span over a width ‘E’.</a:t>
            </a: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667000"/>
            <a:ext cx="5638800" cy="2554545"/>
          </a:xfrm>
          <a:prstGeom prst="rect">
            <a:avLst/>
          </a:prstGeom>
          <a:noFill/>
        </p:spPr>
        <p:txBody>
          <a:bodyPr wrap="square" rtlCol="0">
            <a:spAutoFit/>
          </a:bodyPr>
          <a:lstStyle/>
          <a:p>
            <a:pPr algn="ctr"/>
            <a:r>
              <a:rPr lang="en-US" sz="4000" dirty="0" smtClean="0">
                <a:latin typeface="+mj-lt"/>
              </a:rPr>
              <a:t>E = 96 + 1.44S</a:t>
            </a:r>
          </a:p>
          <a:p>
            <a:pPr algn="ctr"/>
            <a:r>
              <a:rPr lang="en-US" sz="4000" dirty="0" smtClean="0">
                <a:latin typeface="+mj-lt"/>
              </a:rPr>
              <a:t>E = 96 + 1.44 x 14’</a:t>
            </a:r>
          </a:p>
          <a:p>
            <a:pPr algn="ctr"/>
            <a:r>
              <a:rPr lang="en-US" sz="4000" dirty="0" smtClean="0">
                <a:latin typeface="+mj-lt"/>
              </a:rPr>
              <a:t>E = 116.16”</a:t>
            </a:r>
          </a:p>
          <a:p>
            <a:pPr algn="ctr"/>
            <a:r>
              <a:rPr lang="en-US" sz="4000" dirty="0" smtClean="0">
                <a:latin typeface="+mj-lt"/>
              </a:rPr>
              <a:t>E = 9.68’</a:t>
            </a:r>
            <a:endParaRPr lang="en-US" sz="4000" dirty="0">
              <a:latin typeface="+mj-lt"/>
            </a:endParaRPr>
          </a:p>
        </p:txBody>
      </p:sp>
      <p:sp>
        <p:nvSpPr>
          <p:cNvPr id="4" name="TextBox 3"/>
          <p:cNvSpPr txBox="1"/>
          <p:nvPr/>
        </p:nvSpPr>
        <p:spPr>
          <a:xfrm>
            <a:off x="1752600" y="609600"/>
            <a:ext cx="5715000" cy="707886"/>
          </a:xfrm>
          <a:prstGeom prst="rect">
            <a:avLst/>
          </a:prstGeom>
          <a:noFill/>
        </p:spPr>
        <p:txBody>
          <a:bodyPr wrap="square" rtlCol="0">
            <a:spAutoFit/>
          </a:bodyPr>
          <a:lstStyle/>
          <a:p>
            <a:pPr algn="ctr"/>
            <a:r>
              <a:rPr lang="en-US" sz="4000" b="1" dirty="0" smtClean="0">
                <a:latin typeface="+mj-lt"/>
              </a:rPr>
              <a:t>Calculating ‘E’</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600" cy="1938992"/>
          </a:xfrm>
          <a:prstGeom prst="rect">
            <a:avLst/>
          </a:prstGeom>
          <a:noFill/>
        </p:spPr>
        <p:txBody>
          <a:bodyPr wrap="square" rtlCol="0">
            <a:spAutoFit/>
          </a:bodyPr>
          <a:lstStyle/>
          <a:p>
            <a:pPr algn="ctr"/>
            <a:r>
              <a:rPr lang="en-US" sz="4000" b="1" dirty="0" smtClean="0">
                <a:latin typeface="+mj-lt"/>
              </a:rPr>
              <a:t>AASHTO LRFD 4.6.2.10</a:t>
            </a:r>
            <a:br>
              <a:rPr lang="en-US" sz="4000" b="1" dirty="0" smtClean="0">
                <a:latin typeface="+mj-lt"/>
              </a:rPr>
            </a:br>
            <a:r>
              <a:rPr lang="en-US" sz="4000" b="1" dirty="0" smtClean="0">
                <a:latin typeface="+mj-lt"/>
              </a:rPr>
              <a:t>Equivalent Strip Widths for Box Culverts</a:t>
            </a:r>
            <a:endParaRPr lang="en-US" sz="4000" b="1" dirty="0">
              <a:latin typeface="+mj-lt"/>
            </a:endParaRPr>
          </a:p>
        </p:txBody>
      </p:sp>
      <p:sp>
        <p:nvSpPr>
          <p:cNvPr id="3" name="TextBox 2"/>
          <p:cNvSpPr txBox="1"/>
          <p:nvPr/>
        </p:nvSpPr>
        <p:spPr>
          <a:xfrm>
            <a:off x="1600200" y="2667000"/>
            <a:ext cx="6553200" cy="2246769"/>
          </a:xfrm>
          <a:prstGeom prst="rect">
            <a:avLst/>
          </a:prstGeom>
          <a:noFill/>
        </p:spPr>
        <p:txBody>
          <a:bodyPr wrap="square" rtlCol="0">
            <a:spAutoFit/>
          </a:bodyPr>
          <a:lstStyle/>
          <a:p>
            <a:pPr algn="ctr"/>
            <a:r>
              <a:rPr lang="en-US" sz="2800" dirty="0" smtClean="0">
                <a:latin typeface="+mj-lt"/>
              </a:rPr>
              <a:t>“When traffic travels primarily parallel to the span, culverts shall be analyzed for a single loaded lane with the single lane multiple presence factor.”</a:t>
            </a:r>
          </a:p>
        </p:txBody>
      </p:sp>
      <p:sp>
        <p:nvSpPr>
          <p:cNvPr id="4" name="TextBox 3"/>
          <p:cNvSpPr txBox="1"/>
          <p:nvPr/>
        </p:nvSpPr>
        <p:spPr>
          <a:xfrm>
            <a:off x="1524000" y="5257800"/>
            <a:ext cx="6629400" cy="954107"/>
          </a:xfrm>
          <a:prstGeom prst="rect">
            <a:avLst/>
          </a:prstGeom>
          <a:noFill/>
        </p:spPr>
        <p:txBody>
          <a:bodyPr wrap="square" rtlCol="0">
            <a:spAutoFit/>
          </a:bodyPr>
          <a:lstStyle/>
          <a:p>
            <a:pPr algn="ctr"/>
            <a:r>
              <a:rPr lang="en-US" sz="2800" dirty="0" smtClean="0">
                <a:latin typeface="+mj-lt"/>
              </a:rPr>
              <a:t>From AASHTO LRFD 3.6.1.1.2, the single lane MPF = 1.2</a:t>
            </a:r>
            <a:endParaRPr lang="en-US" sz="2800" dirty="0">
              <a:latin typeface="+mj-lt"/>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6172200" cy="1938992"/>
          </a:xfrm>
          <a:prstGeom prst="rect">
            <a:avLst/>
          </a:prstGeom>
          <a:noFill/>
        </p:spPr>
        <p:txBody>
          <a:bodyPr wrap="square" rtlCol="0">
            <a:spAutoFit/>
          </a:bodyPr>
          <a:lstStyle/>
          <a:p>
            <a:pPr algn="ctr"/>
            <a:r>
              <a:rPr lang="en-US" sz="4000" dirty="0" smtClean="0">
                <a:latin typeface="+mj-lt"/>
              </a:rPr>
              <a:t>LLDF = (1/E) x MPF</a:t>
            </a:r>
          </a:p>
          <a:p>
            <a:pPr algn="ctr"/>
            <a:r>
              <a:rPr lang="en-US" sz="4000" dirty="0" smtClean="0">
                <a:latin typeface="+mj-lt"/>
              </a:rPr>
              <a:t>LLDF = (1/9.68’) x 1.2</a:t>
            </a:r>
          </a:p>
          <a:p>
            <a:pPr algn="ctr"/>
            <a:r>
              <a:rPr lang="en-US" sz="4000" dirty="0" smtClean="0">
                <a:latin typeface="+mj-lt"/>
              </a:rPr>
              <a:t>LLDF = 0.1240 lanes</a:t>
            </a:r>
            <a:endParaRPr lang="en-US" sz="4000" dirty="0">
              <a:latin typeface="+mj-lt"/>
            </a:endParaRPr>
          </a:p>
        </p:txBody>
      </p:sp>
      <p:sp>
        <p:nvSpPr>
          <p:cNvPr id="4" name="TextBox 3"/>
          <p:cNvSpPr txBox="1"/>
          <p:nvPr/>
        </p:nvSpPr>
        <p:spPr>
          <a:xfrm>
            <a:off x="914400" y="457200"/>
            <a:ext cx="73152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315200" cy="1938992"/>
          </a:xfrm>
          <a:prstGeom prst="rect">
            <a:avLst/>
          </a:prstGeom>
          <a:noFill/>
        </p:spPr>
        <p:txBody>
          <a:bodyPr wrap="square" rtlCol="0">
            <a:spAutoFit/>
          </a:bodyPr>
          <a:lstStyle/>
          <a:p>
            <a:pPr algn="ctr"/>
            <a:r>
              <a:rPr lang="en-US" sz="4000" b="1" dirty="0" smtClean="0">
                <a:latin typeface="+mj-lt"/>
              </a:rPr>
              <a:t>AASHTO LRFD 3.6.1.2.6</a:t>
            </a:r>
            <a:br>
              <a:rPr lang="en-US" sz="4000" b="1" dirty="0" smtClean="0">
                <a:latin typeface="+mj-lt"/>
              </a:rPr>
            </a:br>
            <a:r>
              <a:rPr lang="en-US" sz="4000" b="1" dirty="0" smtClean="0">
                <a:latin typeface="+mj-lt"/>
              </a:rPr>
              <a:t>Distribution of Wheel Loads Through Earth Fills</a:t>
            </a:r>
            <a:endParaRPr lang="en-US" sz="4000" b="1" dirty="0">
              <a:latin typeface="+mj-lt"/>
            </a:endParaRPr>
          </a:p>
        </p:txBody>
      </p:sp>
      <p:sp>
        <p:nvSpPr>
          <p:cNvPr id="3" name="TextBox 2"/>
          <p:cNvSpPr txBox="1"/>
          <p:nvPr/>
        </p:nvSpPr>
        <p:spPr>
          <a:xfrm>
            <a:off x="1524000" y="2819400"/>
            <a:ext cx="6172200" cy="3539430"/>
          </a:xfrm>
          <a:prstGeom prst="rect">
            <a:avLst/>
          </a:prstGeom>
          <a:noFill/>
        </p:spPr>
        <p:txBody>
          <a:bodyPr wrap="square" rtlCol="0">
            <a:spAutoFit/>
          </a:bodyPr>
          <a:lstStyle/>
          <a:p>
            <a:pPr algn="ctr"/>
            <a:r>
              <a:rPr lang="en-US" sz="2800" dirty="0" smtClean="0">
                <a:latin typeface="+mj-lt"/>
              </a:rPr>
              <a:t>“…where the depth of fill is 2.0 feet or greater, wheel loads may be considered to be uniformly distributed over a rectangular area with sides equal to the dimensions of the tire contact area… and increased by…the depth of the fill...” </a:t>
            </a: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85800"/>
            <a:ext cx="6629400" cy="1323439"/>
          </a:xfrm>
          <a:prstGeom prst="rect">
            <a:avLst/>
          </a:prstGeom>
          <a:noFill/>
        </p:spPr>
        <p:txBody>
          <a:bodyPr wrap="square" rtlCol="0">
            <a:spAutoFit/>
          </a:bodyPr>
          <a:lstStyle/>
          <a:p>
            <a:pPr algn="ctr"/>
            <a:r>
              <a:rPr lang="en-US" sz="4000" b="1" dirty="0" smtClean="0">
                <a:latin typeface="+mj-lt"/>
              </a:rPr>
              <a:t>AASHTO LRFD 3.6.1.2.5</a:t>
            </a:r>
            <a:br>
              <a:rPr lang="en-US" sz="4000" b="1" dirty="0" smtClean="0">
                <a:latin typeface="+mj-lt"/>
              </a:rPr>
            </a:br>
            <a:r>
              <a:rPr lang="en-US" sz="4000" b="1" dirty="0" smtClean="0">
                <a:latin typeface="+mj-lt"/>
              </a:rPr>
              <a:t>Tire Contact Area</a:t>
            </a:r>
            <a:endParaRPr lang="en-US" sz="4000" b="1" dirty="0">
              <a:latin typeface="+mj-lt"/>
            </a:endParaRPr>
          </a:p>
        </p:txBody>
      </p:sp>
      <p:sp>
        <p:nvSpPr>
          <p:cNvPr id="3" name="TextBox 2"/>
          <p:cNvSpPr txBox="1"/>
          <p:nvPr/>
        </p:nvSpPr>
        <p:spPr>
          <a:xfrm>
            <a:off x="1752600" y="3318570"/>
            <a:ext cx="6172200" cy="1815882"/>
          </a:xfrm>
          <a:prstGeom prst="rect">
            <a:avLst/>
          </a:prstGeom>
          <a:noFill/>
        </p:spPr>
        <p:txBody>
          <a:bodyPr wrap="square" rtlCol="0">
            <a:spAutoFit/>
          </a:bodyPr>
          <a:lstStyle/>
          <a:p>
            <a:pPr algn="ctr"/>
            <a:r>
              <a:rPr lang="en-US" sz="2800" dirty="0" smtClean="0">
                <a:latin typeface="+mj-lt"/>
              </a:rPr>
              <a:t>“The tire contact area...shall be assumed to be a single rectangle whose width is 20.0 inches and whose length is 10.0 inches.” </a:t>
            </a: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srcRect/>
          <a:stretch>
            <a:fillRect/>
          </a:stretch>
        </p:blipFill>
        <p:spPr bwMode="auto">
          <a:xfrm>
            <a:off x="73069" y="2895600"/>
            <a:ext cx="9070931" cy="3048000"/>
          </a:xfrm>
          <a:prstGeom prst="rect">
            <a:avLst/>
          </a:prstGeom>
          <a:noFill/>
          <a:ln w="9525">
            <a:noFill/>
            <a:miter lim="800000"/>
            <a:headEnd/>
            <a:tailEnd/>
          </a:ln>
        </p:spPr>
      </p:pic>
      <p:sp>
        <p:nvSpPr>
          <p:cNvPr id="3" name="Rectangle 2"/>
          <p:cNvSpPr/>
          <p:nvPr/>
        </p:nvSpPr>
        <p:spPr>
          <a:xfrm>
            <a:off x="1600200" y="457200"/>
            <a:ext cx="5867400" cy="1384995"/>
          </a:xfrm>
          <a:prstGeom prst="rect">
            <a:avLst/>
          </a:prstGeom>
        </p:spPr>
        <p:txBody>
          <a:bodyPr wrap="square">
            <a:spAutoFit/>
          </a:bodyPr>
          <a:lstStyle/>
          <a:p>
            <a:pPr algn="ctr"/>
            <a:r>
              <a:rPr lang="en-US" sz="2800" b="1" dirty="0" smtClean="0">
                <a:latin typeface="+mj-lt"/>
              </a:rPr>
              <a:t>AASHTO LRFD 3.6.1.2.6</a:t>
            </a:r>
            <a:br>
              <a:rPr lang="en-US" sz="2800" b="1" dirty="0" smtClean="0">
                <a:latin typeface="+mj-lt"/>
              </a:rPr>
            </a:br>
            <a:r>
              <a:rPr lang="en-US" sz="2800" b="1" dirty="0" smtClean="0">
                <a:latin typeface="+mj-lt"/>
              </a:rPr>
              <a:t>Distribution of Wheel Loads Through Earth Fills</a:t>
            </a:r>
            <a:endParaRPr lang="en-US" sz="2800" b="1" dirty="0">
              <a:latin typeface="+mj-lt"/>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p:cNvPicPr>
            <a:picLocks noChangeAspect="1" noChangeArrowheads="1"/>
          </p:cNvPicPr>
          <p:nvPr/>
        </p:nvPicPr>
        <p:blipFill>
          <a:blip r:embed="rId2" cstate="print"/>
          <a:srcRect/>
          <a:stretch>
            <a:fillRect/>
          </a:stretch>
        </p:blipFill>
        <p:spPr bwMode="auto">
          <a:xfrm>
            <a:off x="304800" y="2256083"/>
            <a:ext cx="8589003" cy="4601917"/>
          </a:xfrm>
          <a:prstGeom prst="rect">
            <a:avLst/>
          </a:prstGeom>
          <a:noFill/>
          <a:ln w="9525">
            <a:noFill/>
            <a:miter lim="800000"/>
            <a:headEnd/>
            <a:tailEnd/>
          </a:ln>
        </p:spPr>
      </p:pic>
      <p:sp>
        <p:nvSpPr>
          <p:cNvPr id="4" name="TextBox 3"/>
          <p:cNvSpPr txBox="1"/>
          <p:nvPr/>
        </p:nvSpPr>
        <p:spPr>
          <a:xfrm>
            <a:off x="1066800" y="533400"/>
            <a:ext cx="6934200" cy="1323439"/>
          </a:xfrm>
          <a:prstGeom prst="rect">
            <a:avLst/>
          </a:prstGeom>
          <a:noFill/>
        </p:spPr>
        <p:txBody>
          <a:bodyPr wrap="square" rtlCol="0">
            <a:spAutoFit/>
          </a:bodyPr>
          <a:lstStyle/>
          <a:p>
            <a:pPr algn="ctr"/>
            <a:r>
              <a:rPr lang="en-US" sz="4000" b="1" dirty="0" smtClean="0">
                <a:latin typeface="+mj-lt"/>
              </a:rPr>
              <a:t>Live Load Distribution Width ‘E’</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934200" cy="1323439"/>
          </a:xfrm>
          <a:prstGeom prst="rect">
            <a:avLst/>
          </a:prstGeom>
          <a:noFill/>
        </p:spPr>
        <p:txBody>
          <a:bodyPr wrap="square" rtlCol="0">
            <a:spAutoFit/>
          </a:bodyPr>
          <a:lstStyle/>
          <a:p>
            <a:pPr algn="ctr"/>
            <a:r>
              <a:rPr lang="en-US" sz="4000" b="1" dirty="0" smtClean="0">
                <a:latin typeface="+mj-lt"/>
              </a:rPr>
              <a:t>Live Load Distribution Width ‘E’</a:t>
            </a:r>
            <a:endParaRPr lang="en-US" sz="4000" b="1" dirty="0">
              <a:latin typeface="+mj-lt"/>
            </a:endParaRPr>
          </a:p>
        </p:txBody>
      </p:sp>
      <p:sp>
        <p:nvSpPr>
          <p:cNvPr id="3" name="TextBox 2"/>
          <p:cNvSpPr txBox="1"/>
          <p:nvPr/>
        </p:nvSpPr>
        <p:spPr>
          <a:xfrm>
            <a:off x="1600200" y="2286000"/>
            <a:ext cx="6172200" cy="1384995"/>
          </a:xfrm>
          <a:prstGeom prst="rect">
            <a:avLst/>
          </a:prstGeom>
          <a:noFill/>
        </p:spPr>
        <p:txBody>
          <a:bodyPr wrap="square" rtlCol="0">
            <a:spAutoFit/>
          </a:bodyPr>
          <a:lstStyle/>
          <a:p>
            <a:pPr algn="ctr"/>
            <a:r>
              <a:rPr lang="en-US" sz="2800" dirty="0" smtClean="0">
                <a:latin typeface="+mj-lt"/>
              </a:rPr>
              <a:t>Cell width = 14’</a:t>
            </a:r>
          </a:p>
          <a:p>
            <a:pPr algn="ctr"/>
            <a:r>
              <a:rPr lang="en-US" sz="2800" dirty="0" smtClean="0">
                <a:latin typeface="+mj-lt"/>
              </a:rPr>
              <a:t>Single cell</a:t>
            </a:r>
          </a:p>
          <a:p>
            <a:pPr algn="ctr"/>
            <a:r>
              <a:rPr lang="en-US" sz="2800" dirty="0" smtClean="0">
                <a:latin typeface="+mj-lt"/>
              </a:rPr>
              <a:t>3’ fill case</a:t>
            </a:r>
          </a:p>
        </p:txBody>
      </p:sp>
      <p:sp>
        <p:nvSpPr>
          <p:cNvPr id="4" name="TextBox 3"/>
          <p:cNvSpPr txBox="1"/>
          <p:nvPr/>
        </p:nvSpPr>
        <p:spPr>
          <a:xfrm>
            <a:off x="1828800" y="4572000"/>
            <a:ext cx="5715000" cy="1384995"/>
          </a:xfrm>
          <a:prstGeom prst="rect">
            <a:avLst/>
          </a:prstGeom>
          <a:noFill/>
        </p:spPr>
        <p:txBody>
          <a:bodyPr wrap="square" rtlCol="0">
            <a:spAutoFit/>
          </a:bodyPr>
          <a:lstStyle/>
          <a:p>
            <a:pPr algn="ctr"/>
            <a:r>
              <a:rPr lang="en-US" sz="2800" dirty="0" smtClean="0">
                <a:latin typeface="+mj-lt"/>
              </a:rPr>
              <a:t>E = (20” + 2’) x 2</a:t>
            </a:r>
          </a:p>
          <a:p>
            <a:pPr algn="ctr"/>
            <a:r>
              <a:rPr lang="en-US" sz="2800" dirty="0" smtClean="0">
                <a:latin typeface="+mj-lt"/>
              </a:rPr>
              <a:t>E = 88”</a:t>
            </a:r>
          </a:p>
          <a:p>
            <a:pPr algn="ctr"/>
            <a:r>
              <a:rPr lang="en-US" sz="2800" dirty="0" smtClean="0">
                <a:latin typeface="+mj-lt"/>
              </a:rPr>
              <a:t>E = 7.333’</a:t>
            </a:r>
            <a:endParaRPr lang="en-US" sz="2800" dirty="0">
              <a:latin typeface="+mj-lt"/>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Background</a:t>
            </a:r>
            <a:endParaRPr lang="en-US" dirty="0">
              <a:solidFill>
                <a:schemeClr val="tx1"/>
              </a:solidFill>
              <a:effectLst/>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mj-lt"/>
              </a:rPr>
              <a:t>Before 2000, Tennessee’s cast-in-place reinforced concrete box and slab culverts were designed and built as frames.</a:t>
            </a:r>
          </a:p>
          <a:p>
            <a:r>
              <a:rPr lang="en-US" dirty="0" smtClean="0">
                <a:latin typeface="+mj-lt"/>
              </a:rPr>
              <a:t>Very thick top and bottom slabs under deep fill </a:t>
            </a:r>
          </a:p>
          <a:p>
            <a:r>
              <a:rPr lang="en-US" dirty="0" smtClean="0">
                <a:latin typeface="+mj-lt"/>
              </a:rPr>
              <a:t>Solution: </a:t>
            </a:r>
          </a:p>
          <a:p>
            <a:pPr lvl="1"/>
            <a:r>
              <a:rPr lang="en-US" dirty="0" smtClean="0">
                <a:latin typeface="+mj-lt"/>
              </a:rPr>
              <a:t>Change culverts from frames (moment connections) to only shear connections at wall to slab interfaces.</a:t>
            </a:r>
          </a:p>
          <a:p>
            <a:pPr lvl="1"/>
            <a:r>
              <a:rPr lang="en-US" dirty="0" smtClean="0">
                <a:latin typeface="+mj-lt"/>
              </a:rPr>
              <a:t>For fills greater than 10 feet, top bars in top slab and bottom bars in bottom slab are broken at interior walls to ensure simple span action.</a:t>
            </a:r>
          </a:p>
          <a:p>
            <a:r>
              <a:rPr lang="en-US" dirty="0" smtClean="0">
                <a:latin typeface="+mj-lt"/>
              </a:rPr>
              <a:t>Shear at interior supports is less for simple spans than for continuous spans</a:t>
            </a:r>
          </a:p>
          <a:p>
            <a:r>
              <a:rPr lang="en-US" dirty="0" smtClean="0">
                <a:latin typeface="+mj-lt"/>
              </a:rPr>
              <a:t>Greatly reduced top and bottom slab thicknesses</a:t>
            </a:r>
          </a:p>
          <a:p>
            <a:endParaRPr lang="en-US" dirty="0">
              <a:latin typeface="+mj-lt"/>
            </a:endParaRPr>
          </a:p>
          <a:p>
            <a:pPr>
              <a:buNone/>
            </a:pP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6172200" cy="1938992"/>
          </a:xfrm>
          <a:prstGeom prst="rect">
            <a:avLst/>
          </a:prstGeom>
          <a:noFill/>
        </p:spPr>
        <p:txBody>
          <a:bodyPr wrap="square" rtlCol="0">
            <a:spAutoFit/>
          </a:bodyPr>
          <a:lstStyle/>
          <a:p>
            <a:pPr algn="ctr"/>
            <a:r>
              <a:rPr lang="en-US" sz="4000" dirty="0" smtClean="0">
                <a:latin typeface="+mj-lt"/>
              </a:rPr>
              <a:t>LLDF = (1/E) x MPF</a:t>
            </a:r>
          </a:p>
          <a:p>
            <a:pPr algn="ctr"/>
            <a:r>
              <a:rPr lang="en-US" sz="4000" dirty="0" smtClean="0">
                <a:latin typeface="+mj-lt"/>
              </a:rPr>
              <a:t>LLDF = (1/7.333’) x 1.2</a:t>
            </a:r>
          </a:p>
          <a:p>
            <a:pPr algn="ctr"/>
            <a:r>
              <a:rPr lang="en-US" sz="4000" dirty="0" smtClean="0">
                <a:latin typeface="+mj-lt"/>
              </a:rPr>
              <a:t>LLDF = 0.1636 lanes</a:t>
            </a:r>
            <a:endParaRPr lang="en-US" sz="4000" dirty="0">
              <a:latin typeface="+mj-lt"/>
            </a:endParaRPr>
          </a:p>
        </p:txBody>
      </p:sp>
      <p:sp>
        <p:nvSpPr>
          <p:cNvPr id="4" name="TextBox 3"/>
          <p:cNvSpPr txBox="1"/>
          <p:nvPr/>
        </p:nvSpPr>
        <p:spPr>
          <a:xfrm>
            <a:off x="914400" y="457200"/>
            <a:ext cx="73152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20000" cy="1938992"/>
          </a:xfrm>
          <a:prstGeom prst="rect">
            <a:avLst/>
          </a:prstGeom>
          <a:noFill/>
        </p:spPr>
        <p:txBody>
          <a:bodyPr wrap="square" rtlCol="0">
            <a:spAutoFit/>
          </a:bodyPr>
          <a:lstStyle/>
          <a:p>
            <a:pPr algn="ctr"/>
            <a:r>
              <a:rPr lang="en-US" sz="4000" b="1" dirty="0" smtClean="0">
                <a:latin typeface="+mj-lt"/>
              </a:rPr>
              <a:t>AASHTO LRFD 3.6.1.2.6</a:t>
            </a:r>
          </a:p>
          <a:p>
            <a:pPr algn="ctr"/>
            <a:r>
              <a:rPr lang="en-US" sz="4000" b="1" dirty="0" smtClean="0">
                <a:latin typeface="+mj-lt"/>
              </a:rPr>
              <a:t>Distribution of Wheel Loads Through Earth Fill</a:t>
            </a:r>
            <a:endParaRPr lang="en-US" sz="4000" b="1" dirty="0">
              <a:latin typeface="+mj-lt"/>
            </a:endParaRPr>
          </a:p>
        </p:txBody>
      </p:sp>
      <p:sp>
        <p:nvSpPr>
          <p:cNvPr id="3" name="TextBox 2"/>
          <p:cNvSpPr txBox="1"/>
          <p:nvPr/>
        </p:nvSpPr>
        <p:spPr>
          <a:xfrm>
            <a:off x="1600200" y="3048000"/>
            <a:ext cx="6172200" cy="3539430"/>
          </a:xfrm>
          <a:prstGeom prst="rect">
            <a:avLst/>
          </a:prstGeom>
          <a:noFill/>
        </p:spPr>
        <p:txBody>
          <a:bodyPr wrap="square" rtlCol="0">
            <a:spAutoFit/>
          </a:bodyPr>
          <a:lstStyle/>
          <a:p>
            <a:pPr algn="ctr"/>
            <a:r>
              <a:rPr lang="en-US" sz="2800" dirty="0" smtClean="0">
                <a:latin typeface="+mj-lt"/>
              </a:rPr>
              <a:t>“Where the live load and impact moment in concrete slabs, based on the distribution of the wheel load through earth fills, exceeds the live load and impact moment calculated according to Article 4.6.2.10, the latter moment shall be used.”  </a:t>
            </a: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133600"/>
            <a:ext cx="6553200" cy="3170099"/>
          </a:xfrm>
          <a:prstGeom prst="rect">
            <a:avLst/>
          </a:prstGeom>
          <a:noFill/>
        </p:spPr>
        <p:txBody>
          <a:bodyPr wrap="square" rtlCol="0">
            <a:spAutoFit/>
          </a:bodyPr>
          <a:lstStyle/>
          <a:p>
            <a:pPr algn="ctr"/>
            <a:r>
              <a:rPr lang="en-US" sz="4000" dirty="0" smtClean="0">
                <a:latin typeface="+mj-lt"/>
              </a:rPr>
              <a:t>no fill case</a:t>
            </a:r>
          </a:p>
          <a:p>
            <a:pPr algn="ctr"/>
            <a:r>
              <a:rPr lang="en-US" sz="4000" dirty="0" smtClean="0">
                <a:latin typeface="+mj-lt"/>
              </a:rPr>
              <a:t>LLDF = 0.1240 lanes</a:t>
            </a:r>
          </a:p>
          <a:p>
            <a:pPr algn="ctr"/>
            <a:endParaRPr lang="en-US" sz="4000" dirty="0" smtClean="0">
              <a:latin typeface="+mj-lt"/>
            </a:endParaRPr>
          </a:p>
          <a:p>
            <a:pPr algn="ctr"/>
            <a:r>
              <a:rPr lang="en-US" sz="4000" dirty="0" smtClean="0">
                <a:latin typeface="+mj-lt"/>
              </a:rPr>
              <a:t>0.1240 &lt; 0.1636</a:t>
            </a:r>
          </a:p>
          <a:p>
            <a:pPr algn="ctr"/>
            <a:r>
              <a:rPr lang="en-US" sz="4000" dirty="0" smtClean="0">
                <a:latin typeface="+mj-lt"/>
              </a:rPr>
              <a:t>Therefore, LLDF = 0.1240</a:t>
            </a:r>
            <a:endParaRPr lang="en-US" sz="4000" dirty="0">
              <a:latin typeface="+mj-lt"/>
            </a:endParaRPr>
          </a:p>
        </p:txBody>
      </p:sp>
      <p:sp>
        <p:nvSpPr>
          <p:cNvPr id="4" name="TextBox 3"/>
          <p:cNvSpPr txBox="1"/>
          <p:nvPr/>
        </p:nvSpPr>
        <p:spPr>
          <a:xfrm>
            <a:off x="1828800" y="609600"/>
            <a:ext cx="57150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934200" cy="1323439"/>
          </a:xfrm>
          <a:prstGeom prst="rect">
            <a:avLst/>
          </a:prstGeom>
          <a:noFill/>
        </p:spPr>
        <p:txBody>
          <a:bodyPr wrap="square" rtlCol="0">
            <a:spAutoFit/>
          </a:bodyPr>
          <a:lstStyle/>
          <a:p>
            <a:pPr algn="ctr"/>
            <a:r>
              <a:rPr lang="en-US" sz="4000" b="1" dirty="0" smtClean="0">
                <a:latin typeface="+mj-lt"/>
              </a:rPr>
              <a:t>Live Load Distribution Width ‘E’</a:t>
            </a:r>
            <a:endParaRPr lang="en-US" sz="4000" b="1" dirty="0">
              <a:latin typeface="+mj-lt"/>
            </a:endParaRPr>
          </a:p>
        </p:txBody>
      </p:sp>
      <p:sp>
        <p:nvSpPr>
          <p:cNvPr id="3" name="TextBox 2"/>
          <p:cNvSpPr txBox="1"/>
          <p:nvPr/>
        </p:nvSpPr>
        <p:spPr>
          <a:xfrm>
            <a:off x="1600200" y="2286000"/>
            <a:ext cx="6172200" cy="1384995"/>
          </a:xfrm>
          <a:prstGeom prst="rect">
            <a:avLst/>
          </a:prstGeom>
          <a:noFill/>
        </p:spPr>
        <p:txBody>
          <a:bodyPr wrap="square" rtlCol="0">
            <a:spAutoFit/>
          </a:bodyPr>
          <a:lstStyle/>
          <a:p>
            <a:pPr algn="ctr"/>
            <a:r>
              <a:rPr lang="en-US" sz="2800" dirty="0" smtClean="0">
                <a:latin typeface="+mj-lt"/>
              </a:rPr>
              <a:t>Cell width = 14’</a:t>
            </a:r>
          </a:p>
          <a:p>
            <a:pPr algn="ctr"/>
            <a:r>
              <a:rPr lang="en-US" sz="2800" dirty="0" smtClean="0">
                <a:latin typeface="+mj-lt"/>
              </a:rPr>
              <a:t>Single cell</a:t>
            </a:r>
          </a:p>
          <a:p>
            <a:pPr algn="ctr"/>
            <a:r>
              <a:rPr lang="en-US" sz="2800" dirty="0" smtClean="0">
                <a:latin typeface="+mj-lt"/>
              </a:rPr>
              <a:t>5’ fill case</a:t>
            </a:r>
          </a:p>
        </p:txBody>
      </p:sp>
      <p:sp>
        <p:nvSpPr>
          <p:cNvPr id="4" name="TextBox 3"/>
          <p:cNvSpPr txBox="1"/>
          <p:nvPr/>
        </p:nvSpPr>
        <p:spPr>
          <a:xfrm>
            <a:off x="1828800" y="4572000"/>
            <a:ext cx="5715000" cy="1384995"/>
          </a:xfrm>
          <a:prstGeom prst="rect">
            <a:avLst/>
          </a:prstGeom>
          <a:noFill/>
        </p:spPr>
        <p:txBody>
          <a:bodyPr wrap="square" rtlCol="0">
            <a:spAutoFit/>
          </a:bodyPr>
          <a:lstStyle/>
          <a:p>
            <a:pPr algn="ctr"/>
            <a:r>
              <a:rPr lang="en-US" sz="2800" dirty="0" smtClean="0">
                <a:latin typeface="+mj-lt"/>
              </a:rPr>
              <a:t>E = (20” + 3’) x 2</a:t>
            </a:r>
          </a:p>
          <a:p>
            <a:pPr algn="ctr"/>
            <a:r>
              <a:rPr lang="en-US" sz="2800" dirty="0" smtClean="0">
                <a:latin typeface="+mj-lt"/>
              </a:rPr>
              <a:t>E = 112”</a:t>
            </a:r>
          </a:p>
          <a:p>
            <a:pPr algn="ctr"/>
            <a:r>
              <a:rPr lang="en-US" sz="2800" dirty="0" smtClean="0">
                <a:latin typeface="+mj-lt"/>
              </a:rPr>
              <a:t>E = 9.333’</a:t>
            </a:r>
            <a:endParaRPr lang="en-US" sz="2800" dirty="0">
              <a:latin typeface="+mj-lt"/>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6172200" cy="1938992"/>
          </a:xfrm>
          <a:prstGeom prst="rect">
            <a:avLst/>
          </a:prstGeom>
          <a:noFill/>
        </p:spPr>
        <p:txBody>
          <a:bodyPr wrap="square" rtlCol="0">
            <a:spAutoFit/>
          </a:bodyPr>
          <a:lstStyle/>
          <a:p>
            <a:pPr algn="ctr"/>
            <a:r>
              <a:rPr lang="en-US" sz="4000" dirty="0" smtClean="0">
                <a:latin typeface="+mj-lt"/>
              </a:rPr>
              <a:t>LLDF = (1/E) x MPF</a:t>
            </a:r>
          </a:p>
          <a:p>
            <a:pPr algn="ctr"/>
            <a:r>
              <a:rPr lang="en-US" sz="4000" dirty="0" smtClean="0">
                <a:latin typeface="+mj-lt"/>
              </a:rPr>
              <a:t>LLDF = (1/9.333’) x 1.2</a:t>
            </a:r>
          </a:p>
          <a:p>
            <a:pPr algn="ctr"/>
            <a:r>
              <a:rPr lang="en-US" sz="4000" dirty="0" smtClean="0">
                <a:latin typeface="+mj-lt"/>
              </a:rPr>
              <a:t>LLDF = 0.1286 lanes</a:t>
            </a:r>
            <a:endParaRPr lang="en-US" sz="4000" dirty="0">
              <a:latin typeface="+mj-lt"/>
            </a:endParaRPr>
          </a:p>
        </p:txBody>
      </p:sp>
      <p:sp>
        <p:nvSpPr>
          <p:cNvPr id="4" name="TextBox 3"/>
          <p:cNvSpPr txBox="1"/>
          <p:nvPr/>
        </p:nvSpPr>
        <p:spPr>
          <a:xfrm>
            <a:off x="914400" y="457200"/>
            <a:ext cx="73152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133600"/>
            <a:ext cx="6553200" cy="3170099"/>
          </a:xfrm>
          <a:prstGeom prst="rect">
            <a:avLst/>
          </a:prstGeom>
          <a:noFill/>
        </p:spPr>
        <p:txBody>
          <a:bodyPr wrap="square" rtlCol="0">
            <a:spAutoFit/>
          </a:bodyPr>
          <a:lstStyle/>
          <a:p>
            <a:pPr algn="ctr"/>
            <a:r>
              <a:rPr lang="en-US" sz="4000" dirty="0" smtClean="0">
                <a:latin typeface="+mj-lt"/>
              </a:rPr>
              <a:t>no fill case</a:t>
            </a:r>
          </a:p>
          <a:p>
            <a:pPr algn="ctr"/>
            <a:r>
              <a:rPr lang="en-US" sz="4000" dirty="0" smtClean="0">
                <a:latin typeface="+mj-lt"/>
              </a:rPr>
              <a:t>LLDF = 0.1240 lanes</a:t>
            </a:r>
          </a:p>
          <a:p>
            <a:pPr algn="ctr"/>
            <a:endParaRPr lang="en-US" sz="4000" dirty="0" smtClean="0">
              <a:latin typeface="+mj-lt"/>
            </a:endParaRPr>
          </a:p>
          <a:p>
            <a:pPr algn="ctr"/>
            <a:r>
              <a:rPr lang="en-US" sz="4000" dirty="0" smtClean="0">
                <a:latin typeface="+mj-lt"/>
              </a:rPr>
              <a:t>0.1240 &lt; 0.1286</a:t>
            </a:r>
          </a:p>
          <a:p>
            <a:pPr algn="ctr"/>
            <a:r>
              <a:rPr lang="en-US" sz="4000" dirty="0" smtClean="0">
                <a:latin typeface="+mj-lt"/>
              </a:rPr>
              <a:t>Therefore, LLDF = 0.1240</a:t>
            </a:r>
            <a:endParaRPr lang="en-US" sz="4000" dirty="0">
              <a:latin typeface="+mj-lt"/>
            </a:endParaRPr>
          </a:p>
        </p:txBody>
      </p:sp>
      <p:sp>
        <p:nvSpPr>
          <p:cNvPr id="4" name="TextBox 3"/>
          <p:cNvSpPr txBox="1"/>
          <p:nvPr/>
        </p:nvSpPr>
        <p:spPr>
          <a:xfrm>
            <a:off x="1828800" y="609600"/>
            <a:ext cx="57150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28600"/>
            <a:ext cx="6934200" cy="1323439"/>
          </a:xfrm>
          <a:prstGeom prst="rect">
            <a:avLst/>
          </a:prstGeom>
          <a:noFill/>
        </p:spPr>
        <p:txBody>
          <a:bodyPr wrap="square" rtlCol="0">
            <a:spAutoFit/>
          </a:bodyPr>
          <a:lstStyle/>
          <a:p>
            <a:pPr algn="ctr"/>
            <a:r>
              <a:rPr lang="en-US" sz="4000" b="1" dirty="0" smtClean="0">
                <a:latin typeface="+mj-lt"/>
              </a:rPr>
              <a:t>Live Load Distribution Width ‘E’</a:t>
            </a:r>
            <a:endParaRPr lang="en-US" sz="4000" b="1" dirty="0">
              <a:latin typeface="+mj-lt"/>
            </a:endParaRPr>
          </a:p>
        </p:txBody>
      </p:sp>
      <p:pic>
        <p:nvPicPr>
          <p:cNvPr id="145410" name="Picture 2"/>
          <p:cNvPicPr>
            <a:picLocks noChangeAspect="1" noChangeArrowheads="1"/>
          </p:cNvPicPr>
          <p:nvPr/>
        </p:nvPicPr>
        <p:blipFill>
          <a:blip r:embed="rId2" cstate="print"/>
          <a:srcRect/>
          <a:stretch>
            <a:fillRect/>
          </a:stretch>
        </p:blipFill>
        <p:spPr bwMode="auto">
          <a:xfrm>
            <a:off x="838200" y="1797400"/>
            <a:ext cx="7568506" cy="5136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934200" cy="1323439"/>
          </a:xfrm>
          <a:prstGeom prst="rect">
            <a:avLst/>
          </a:prstGeom>
          <a:noFill/>
        </p:spPr>
        <p:txBody>
          <a:bodyPr wrap="square" rtlCol="0">
            <a:spAutoFit/>
          </a:bodyPr>
          <a:lstStyle/>
          <a:p>
            <a:pPr algn="ctr"/>
            <a:r>
              <a:rPr lang="en-US" sz="4000" b="1" dirty="0" smtClean="0">
                <a:latin typeface="+mj-lt"/>
              </a:rPr>
              <a:t>Live Load Distribution Width ‘E’</a:t>
            </a:r>
            <a:endParaRPr lang="en-US" sz="4000" b="1" dirty="0">
              <a:latin typeface="+mj-lt"/>
            </a:endParaRPr>
          </a:p>
        </p:txBody>
      </p:sp>
      <p:sp>
        <p:nvSpPr>
          <p:cNvPr id="3" name="TextBox 2"/>
          <p:cNvSpPr txBox="1"/>
          <p:nvPr/>
        </p:nvSpPr>
        <p:spPr>
          <a:xfrm>
            <a:off x="1600200" y="2286000"/>
            <a:ext cx="6172200" cy="1384995"/>
          </a:xfrm>
          <a:prstGeom prst="rect">
            <a:avLst/>
          </a:prstGeom>
          <a:noFill/>
        </p:spPr>
        <p:txBody>
          <a:bodyPr wrap="square" rtlCol="0">
            <a:spAutoFit/>
          </a:bodyPr>
          <a:lstStyle/>
          <a:p>
            <a:pPr algn="ctr"/>
            <a:r>
              <a:rPr lang="en-US" sz="2800" dirty="0" smtClean="0">
                <a:latin typeface="+mj-lt"/>
              </a:rPr>
              <a:t>Cell width = 14’</a:t>
            </a:r>
          </a:p>
          <a:p>
            <a:pPr algn="ctr"/>
            <a:r>
              <a:rPr lang="en-US" sz="2800" dirty="0" smtClean="0">
                <a:latin typeface="+mj-lt"/>
              </a:rPr>
              <a:t>Single cell</a:t>
            </a:r>
          </a:p>
          <a:p>
            <a:pPr algn="ctr"/>
            <a:r>
              <a:rPr lang="en-US" sz="2800" dirty="0" smtClean="0">
                <a:latin typeface="+mj-lt"/>
              </a:rPr>
              <a:t>10’ fill case</a:t>
            </a:r>
          </a:p>
        </p:txBody>
      </p:sp>
      <p:sp>
        <p:nvSpPr>
          <p:cNvPr id="4" name="TextBox 3"/>
          <p:cNvSpPr txBox="1"/>
          <p:nvPr/>
        </p:nvSpPr>
        <p:spPr>
          <a:xfrm>
            <a:off x="1828800" y="4572000"/>
            <a:ext cx="5715000" cy="1384995"/>
          </a:xfrm>
          <a:prstGeom prst="rect">
            <a:avLst/>
          </a:prstGeom>
          <a:noFill/>
        </p:spPr>
        <p:txBody>
          <a:bodyPr wrap="square" rtlCol="0">
            <a:spAutoFit/>
          </a:bodyPr>
          <a:lstStyle/>
          <a:p>
            <a:pPr algn="ctr"/>
            <a:r>
              <a:rPr lang="en-US" sz="2800" dirty="0" smtClean="0">
                <a:latin typeface="+mj-lt"/>
              </a:rPr>
              <a:t>E = 6’ + 20” + 5’</a:t>
            </a:r>
          </a:p>
          <a:p>
            <a:pPr algn="ctr"/>
            <a:r>
              <a:rPr lang="en-US" sz="2800" dirty="0" smtClean="0">
                <a:latin typeface="+mj-lt"/>
              </a:rPr>
              <a:t>E = 152”</a:t>
            </a:r>
          </a:p>
          <a:p>
            <a:pPr algn="ctr"/>
            <a:r>
              <a:rPr lang="en-US" sz="2800" dirty="0" smtClean="0">
                <a:latin typeface="+mj-lt"/>
              </a:rPr>
              <a:t>E = 12.667’</a:t>
            </a:r>
            <a:endParaRPr lang="en-US" sz="2800" dirty="0">
              <a:latin typeface="+mj-lt"/>
            </a:endParaRP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6172200" cy="1938992"/>
          </a:xfrm>
          <a:prstGeom prst="rect">
            <a:avLst/>
          </a:prstGeom>
          <a:noFill/>
        </p:spPr>
        <p:txBody>
          <a:bodyPr wrap="square" rtlCol="0">
            <a:spAutoFit/>
          </a:bodyPr>
          <a:lstStyle/>
          <a:p>
            <a:pPr algn="ctr"/>
            <a:r>
              <a:rPr lang="en-US" sz="4000" dirty="0" smtClean="0">
                <a:latin typeface="+mj-lt"/>
              </a:rPr>
              <a:t>LLDF = (1/E) x MPF</a:t>
            </a:r>
          </a:p>
          <a:p>
            <a:pPr algn="ctr"/>
            <a:r>
              <a:rPr lang="en-US" sz="4000" dirty="0" smtClean="0">
                <a:latin typeface="+mj-lt"/>
              </a:rPr>
              <a:t>LLDF = (1/12.67’) x 1.2</a:t>
            </a:r>
          </a:p>
          <a:p>
            <a:pPr algn="ctr"/>
            <a:r>
              <a:rPr lang="en-US" sz="4000" dirty="0" smtClean="0">
                <a:latin typeface="+mj-lt"/>
              </a:rPr>
              <a:t>LLDF = 0.0947 lanes</a:t>
            </a:r>
            <a:endParaRPr lang="en-US" sz="4000" dirty="0">
              <a:latin typeface="+mj-lt"/>
            </a:endParaRPr>
          </a:p>
        </p:txBody>
      </p:sp>
      <p:sp>
        <p:nvSpPr>
          <p:cNvPr id="4" name="TextBox 3"/>
          <p:cNvSpPr txBox="1"/>
          <p:nvPr/>
        </p:nvSpPr>
        <p:spPr>
          <a:xfrm>
            <a:off x="914400" y="457200"/>
            <a:ext cx="73152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133600"/>
            <a:ext cx="6553200" cy="3170099"/>
          </a:xfrm>
          <a:prstGeom prst="rect">
            <a:avLst/>
          </a:prstGeom>
          <a:noFill/>
        </p:spPr>
        <p:txBody>
          <a:bodyPr wrap="square" rtlCol="0">
            <a:spAutoFit/>
          </a:bodyPr>
          <a:lstStyle/>
          <a:p>
            <a:pPr algn="ctr"/>
            <a:r>
              <a:rPr lang="en-US" sz="4000" dirty="0" smtClean="0">
                <a:latin typeface="+mj-lt"/>
              </a:rPr>
              <a:t>no fill case</a:t>
            </a:r>
          </a:p>
          <a:p>
            <a:pPr algn="ctr"/>
            <a:r>
              <a:rPr lang="en-US" sz="4000" dirty="0" smtClean="0">
                <a:latin typeface="+mj-lt"/>
              </a:rPr>
              <a:t>LLDF = 0.1240 lanes</a:t>
            </a:r>
          </a:p>
          <a:p>
            <a:pPr algn="ctr"/>
            <a:endParaRPr lang="en-US" sz="4000" dirty="0" smtClean="0">
              <a:latin typeface="+mj-lt"/>
            </a:endParaRPr>
          </a:p>
          <a:p>
            <a:pPr algn="ctr"/>
            <a:r>
              <a:rPr lang="en-US" sz="4000" dirty="0" smtClean="0">
                <a:latin typeface="+mj-lt"/>
              </a:rPr>
              <a:t>0.1240 &gt; 0.0947</a:t>
            </a:r>
          </a:p>
          <a:p>
            <a:pPr algn="ctr"/>
            <a:r>
              <a:rPr lang="en-US" sz="4000" dirty="0" smtClean="0">
                <a:latin typeface="+mj-lt"/>
              </a:rPr>
              <a:t>Therefore, LLDF = 0.0947</a:t>
            </a:r>
          </a:p>
        </p:txBody>
      </p:sp>
      <p:sp>
        <p:nvSpPr>
          <p:cNvPr id="4" name="TextBox 3"/>
          <p:cNvSpPr txBox="1"/>
          <p:nvPr/>
        </p:nvSpPr>
        <p:spPr>
          <a:xfrm>
            <a:off x="1828800" y="609600"/>
            <a:ext cx="57150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effectLst/>
              </a:rPr>
              <a:t>Assignment</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The current culvert designs are according to the AASHTO Standard Specifications.</a:t>
            </a:r>
          </a:p>
          <a:p>
            <a:r>
              <a:rPr lang="en-US" dirty="0" smtClean="0">
                <a:latin typeface="+mj-lt"/>
              </a:rPr>
              <a:t>In order to receive federal funding, FHWA requires all culverts to be designed according to the AASHTO LRFD Specifications after October 2010.</a:t>
            </a: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934200" cy="1323439"/>
          </a:xfrm>
          <a:prstGeom prst="rect">
            <a:avLst/>
          </a:prstGeom>
          <a:noFill/>
        </p:spPr>
        <p:txBody>
          <a:bodyPr wrap="square" rtlCol="0">
            <a:spAutoFit/>
          </a:bodyPr>
          <a:lstStyle/>
          <a:p>
            <a:pPr algn="ctr"/>
            <a:r>
              <a:rPr lang="en-US" sz="4000" b="1" dirty="0" smtClean="0">
                <a:latin typeface="+mj-lt"/>
              </a:rPr>
              <a:t>Live Load Distribution Width ‘E’</a:t>
            </a:r>
            <a:endParaRPr lang="en-US" sz="4000" b="1" dirty="0">
              <a:latin typeface="+mj-lt"/>
            </a:endParaRPr>
          </a:p>
        </p:txBody>
      </p:sp>
      <p:sp>
        <p:nvSpPr>
          <p:cNvPr id="3" name="TextBox 2"/>
          <p:cNvSpPr txBox="1"/>
          <p:nvPr/>
        </p:nvSpPr>
        <p:spPr>
          <a:xfrm>
            <a:off x="1600200" y="2286000"/>
            <a:ext cx="6172200" cy="1384995"/>
          </a:xfrm>
          <a:prstGeom prst="rect">
            <a:avLst/>
          </a:prstGeom>
          <a:noFill/>
        </p:spPr>
        <p:txBody>
          <a:bodyPr wrap="square" rtlCol="0">
            <a:spAutoFit/>
          </a:bodyPr>
          <a:lstStyle/>
          <a:p>
            <a:pPr algn="ctr"/>
            <a:r>
              <a:rPr lang="en-US" sz="2800" dirty="0" smtClean="0">
                <a:latin typeface="+mj-lt"/>
              </a:rPr>
              <a:t>Cell width = 14’</a:t>
            </a:r>
          </a:p>
          <a:p>
            <a:pPr algn="ctr"/>
            <a:r>
              <a:rPr lang="en-US" sz="2800" dirty="0" smtClean="0">
                <a:latin typeface="+mj-lt"/>
              </a:rPr>
              <a:t>Single cell</a:t>
            </a:r>
          </a:p>
          <a:p>
            <a:pPr algn="ctr"/>
            <a:r>
              <a:rPr lang="en-US" sz="2800" dirty="0" smtClean="0">
                <a:latin typeface="+mj-lt"/>
              </a:rPr>
              <a:t>20’ fill case</a:t>
            </a:r>
          </a:p>
        </p:txBody>
      </p:sp>
      <p:sp>
        <p:nvSpPr>
          <p:cNvPr id="4" name="TextBox 3"/>
          <p:cNvSpPr txBox="1"/>
          <p:nvPr/>
        </p:nvSpPr>
        <p:spPr>
          <a:xfrm>
            <a:off x="1828800" y="4572000"/>
            <a:ext cx="5715000" cy="1384995"/>
          </a:xfrm>
          <a:prstGeom prst="rect">
            <a:avLst/>
          </a:prstGeom>
          <a:noFill/>
        </p:spPr>
        <p:txBody>
          <a:bodyPr wrap="square" rtlCol="0">
            <a:spAutoFit/>
          </a:bodyPr>
          <a:lstStyle/>
          <a:p>
            <a:pPr algn="ctr"/>
            <a:r>
              <a:rPr lang="en-US" sz="2800" dirty="0" smtClean="0">
                <a:latin typeface="+mj-lt"/>
              </a:rPr>
              <a:t>E = 6’ + 20” + 10’</a:t>
            </a:r>
          </a:p>
          <a:p>
            <a:pPr algn="ctr"/>
            <a:r>
              <a:rPr lang="en-US" sz="2800" dirty="0" smtClean="0">
                <a:latin typeface="+mj-lt"/>
              </a:rPr>
              <a:t>E = 212”</a:t>
            </a:r>
          </a:p>
          <a:p>
            <a:pPr algn="ctr"/>
            <a:r>
              <a:rPr lang="en-US" sz="2800" dirty="0" smtClean="0">
                <a:latin typeface="+mj-lt"/>
              </a:rPr>
              <a:t>E = 17.67’</a:t>
            </a:r>
            <a:endParaRPr lang="en-US" sz="2800" dirty="0">
              <a:latin typeface="+mj-lt"/>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667000"/>
            <a:ext cx="6172200" cy="1938992"/>
          </a:xfrm>
          <a:prstGeom prst="rect">
            <a:avLst/>
          </a:prstGeom>
          <a:noFill/>
        </p:spPr>
        <p:txBody>
          <a:bodyPr wrap="square" rtlCol="0">
            <a:spAutoFit/>
          </a:bodyPr>
          <a:lstStyle/>
          <a:p>
            <a:pPr algn="ctr"/>
            <a:r>
              <a:rPr lang="en-US" sz="4000" dirty="0" smtClean="0">
                <a:latin typeface="+mj-lt"/>
              </a:rPr>
              <a:t>LLDF = (1/E) x MPF</a:t>
            </a:r>
          </a:p>
          <a:p>
            <a:pPr algn="ctr"/>
            <a:r>
              <a:rPr lang="en-US" sz="4000" dirty="0" smtClean="0">
                <a:latin typeface="+mj-lt"/>
              </a:rPr>
              <a:t>LLDF = (1/17.67’) x 1.2</a:t>
            </a:r>
          </a:p>
          <a:p>
            <a:pPr algn="ctr"/>
            <a:r>
              <a:rPr lang="en-US" sz="4000" dirty="0" smtClean="0">
                <a:latin typeface="+mj-lt"/>
              </a:rPr>
              <a:t>LLDF = 0.0679 lanes</a:t>
            </a:r>
            <a:endParaRPr lang="en-US" sz="4000" dirty="0">
              <a:latin typeface="+mj-lt"/>
            </a:endParaRPr>
          </a:p>
        </p:txBody>
      </p:sp>
      <p:sp>
        <p:nvSpPr>
          <p:cNvPr id="4" name="TextBox 3"/>
          <p:cNvSpPr txBox="1"/>
          <p:nvPr/>
        </p:nvSpPr>
        <p:spPr>
          <a:xfrm>
            <a:off x="914400" y="457200"/>
            <a:ext cx="73152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133600"/>
            <a:ext cx="6553200" cy="3170099"/>
          </a:xfrm>
          <a:prstGeom prst="rect">
            <a:avLst/>
          </a:prstGeom>
          <a:noFill/>
        </p:spPr>
        <p:txBody>
          <a:bodyPr wrap="square" rtlCol="0">
            <a:spAutoFit/>
          </a:bodyPr>
          <a:lstStyle/>
          <a:p>
            <a:pPr algn="ctr"/>
            <a:r>
              <a:rPr lang="en-US" sz="4000" dirty="0" smtClean="0">
                <a:latin typeface="+mj-lt"/>
              </a:rPr>
              <a:t>no fill case</a:t>
            </a:r>
          </a:p>
          <a:p>
            <a:pPr algn="ctr"/>
            <a:r>
              <a:rPr lang="en-US" sz="4000" dirty="0" smtClean="0">
                <a:latin typeface="+mj-lt"/>
              </a:rPr>
              <a:t>LLDF = 0.1240 lanes</a:t>
            </a:r>
          </a:p>
          <a:p>
            <a:pPr algn="ctr"/>
            <a:endParaRPr lang="en-US" sz="4000" dirty="0" smtClean="0">
              <a:latin typeface="+mj-lt"/>
            </a:endParaRPr>
          </a:p>
          <a:p>
            <a:pPr algn="ctr"/>
            <a:r>
              <a:rPr lang="en-US" sz="4000" dirty="0" smtClean="0">
                <a:latin typeface="+mj-lt"/>
              </a:rPr>
              <a:t>0.1240 &gt; 0.0679</a:t>
            </a:r>
          </a:p>
          <a:p>
            <a:pPr algn="ctr"/>
            <a:r>
              <a:rPr lang="en-US" sz="4000" dirty="0" smtClean="0">
                <a:latin typeface="+mj-lt"/>
              </a:rPr>
              <a:t>Therefore, LLDF = 0.0679</a:t>
            </a:r>
          </a:p>
        </p:txBody>
      </p:sp>
      <p:sp>
        <p:nvSpPr>
          <p:cNvPr id="4" name="TextBox 3"/>
          <p:cNvSpPr txBox="1"/>
          <p:nvPr/>
        </p:nvSpPr>
        <p:spPr>
          <a:xfrm>
            <a:off x="1828800" y="609600"/>
            <a:ext cx="5715000" cy="707886"/>
          </a:xfrm>
          <a:prstGeom prst="rect">
            <a:avLst/>
          </a:prstGeom>
          <a:noFill/>
        </p:spPr>
        <p:txBody>
          <a:bodyPr wrap="square" rtlCol="0">
            <a:spAutoFit/>
          </a:bodyPr>
          <a:lstStyle/>
          <a:p>
            <a:pPr algn="ctr"/>
            <a:r>
              <a:rPr lang="en-US" sz="4000" b="1" dirty="0" smtClean="0">
                <a:latin typeface="+mj-lt"/>
              </a:rPr>
              <a:t>Calculating the LLDF</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934200" cy="1323439"/>
          </a:xfrm>
          <a:prstGeom prst="rect">
            <a:avLst/>
          </a:prstGeom>
          <a:noFill/>
        </p:spPr>
        <p:txBody>
          <a:bodyPr wrap="square" rtlCol="0">
            <a:spAutoFit/>
          </a:bodyPr>
          <a:lstStyle/>
          <a:p>
            <a:pPr algn="ctr"/>
            <a:r>
              <a:rPr lang="en-US" sz="4000" b="1" dirty="0" smtClean="0">
                <a:latin typeface="+mj-lt"/>
              </a:rPr>
              <a:t>Live Load Distribution Width ‘E’</a:t>
            </a:r>
            <a:endParaRPr lang="en-US" sz="4000" b="1" dirty="0">
              <a:latin typeface="+mj-lt"/>
            </a:endParaRPr>
          </a:p>
        </p:txBody>
      </p:sp>
      <p:sp>
        <p:nvSpPr>
          <p:cNvPr id="3" name="TextBox 2"/>
          <p:cNvSpPr txBox="1"/>
          <p:nvPr/>
        </p:nvSpPr>
        <p:spPr>
          <a:xfrm>
            <a:off x="1600200" y="2286000"/>
            <a:ext cx="6172200" cy="2246769"/>
          </a:xfrm>
          <a:prstGeom prst="rect">
            <a:avLst/>
          </a:prstGeom>
          <a:noFill/>
        </p:spPr>
        <p:txBody>
          <a:bodyPr wrap="square" rtlCol="0">
            <a:spAutoFit/>
          </a:bodyPr>
          <a:lstStyle/>
          <a:p>
            <a:pPr algn="ctr"/>
            <a:r>
              <a:rPr lang="en-US" sz="2800" dirty="0" smtClean="0">
                <a:latin typeface="+mj-lt"/>
              </a:rPr>
              <a:t>Cell width = 14’</a:t>
            </a:r>
          </a:p>
          <a:p>
            <a:pPr algn="ctr"/>
            <a:r>
              <a:rPr lang="en-US" sz="2800" dirty="0" smtClean="0">
                <a:latin typeface="+mj-lt"/>
              </a:rPr>
              <a:t>Single cell</a:t>
            </a:r>
          </a:p>
          <a:p>
            <a:pPr algn="ctr"/>
            <a:r>
              <a:rPr lang="en-US" sz="2800" dirty="0" smtClean="0">
                <a:latin typeface="+mj-lt"/>
              </a:rPr>
              <a:t>30’ fill case</a:t>
            </a:r>
          </a:p>
          <a:p>
            <a:pPr algn="ctr"/>
            <a:endParaRPr lang="en-US" sz="2800" dirty="0" smtClean="0">
              <a:latin typeface="+mj-lt"/>
            </a:endParaRPr>
          </a:p>
          <a:p>
            <a:pPr algn="ctr"/>
            <a:r>
              <a:rPr lang="en-US" sz="2800" dirty="0" smtClean="0">
                <a:latin typeface="+mj-lt"/>
              </a:rPr>
              <a:t>Neglect live load.</a:t>
            </a:r>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7010400" cy="1938992"/>
          </a:xfrm>
          <a:prstGeom prst="rect">
            <a:avLst/>
          </a:prstGeom>
          <a:noFill/>
        </p:spPr>
        <p:txBody>
          <a:bodyPr wrap="square" rtlCol="0">
            <a:spAutoFit/>
          </a:bodyPr>
          <a:lstStyle/>
          <a:p>
            <a:pPr algn="ctr"/>
            <a:r>
              <a:rPr lang="en-US" sz="4000" b="1" dirty="0" smtClean="0">
                <a:latin typeface="+mj-lt"/>
              </a:rPr>
              <a:t>AASHTO LRFD 3.6.1.2.6</a:t>
            </a:r>
          </a:p>
          <a:p>
            <a:pPr algn="ctr"/>
            <a:r>
              <a:rPr lang="en-US" sz="4000" b="1" dirty="0" smtClean="0">
                <a:latin typeface="+mj-lt"/>
              </a:rPr>
              <a:t>Distribution of Wheel Loads Through Earth Fill</a:t>
            </a:r>
            <a:endParaRPr lang="en-US" sz="4000" b="1" dirty="0">
              <a:latin typeface="+mj-lt"/>
            </a:endParaRPr>
          </a:p>
        </p:txBody>
      </p:sp>
      <p:sp>
        <p:nvSpPr>
          <p:cNvPr id="3" name="TextBox 2"/>
          <p:cNvSpPr txBox="1"/>
          <p:nvPr/>
        </p:nvSpPr>
        <p:spPr>
          <a:xfrm>
            <a:off x="1676400" y="3352800"/>
            <a:ext cx="6172200" cy="2246769"/>
          </a:xfrm>
          <a:prstGeom prst="rect">
            <a:avLst/>
          </a:prstGeom>
          <a:noFill/>
        </p:spPr>
        <p:txBody>
          <a:bodyPr wrap="square" rtlCol="0">
            <a:spAutoFit/>
          </a:bodyPr>
          <a:lstStyle/>
          <a:p>
            <a:pPr algn="ctr"/>
            <a:r>
              <a:rPr lang="en-US" sz="2800" dirty="0" smtClean="0">
                <a:latin typeface="+mj-lt"/>
              </a:rPr>
              <a:t>“For single-span culverts, the effects of live load may be neglected where the depth of fill is more than 8.0 feet and exceeds the span length…”</a:t>
            </a: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543800" cy="1938992"/>
          </a:xfrm>
          <a:prstGeom prst="rect">
            <a:avLst/>
          </a:prstGeom>
          <a:noFill/>
        </p:spPr>
        <p:txBody>
          <a:bodyPr wrap="square" rtlCol="0">
            <a:spAutoFit/>
          </a:bodyPr>
          <a:lstStyle/>
          <a:p>
            <a:pPr algn="ctr"/>
            <a:r>
              <a:rPr lang="en-US" sz="4000" b="1" dirty="0" smtClean="0">
                <a:latin typeface="+mj-lt"/>
              </a:rPr>
              <a:t>AASHTO LRFD 3.6.1.2.6</a:t>
            </a:r>
            <a:br>
              <a:rPr lang="en-US" sz="4000" b="1" dirty="0" smtClean="0">
                <a:latin typeface="+mj-lt"/>
              </a:rPr>
            </a:br>
            <a:r>
              <a:rPr lang="en-US" sz="4000" b="1" dirty="0" smtClean="0">
                <a:latin typeface="+mj-lt"/>
              </a:rPr>
              <a:t>Distribution of Wheel Loads Through Earth Fills</a:t>
            </a:r>
            <a:endParaRPr lang="en-US" sz="4000" b="1" dirty="0">
              <a:latin typeface="+mj-lt"/>
            </a:endParaRPr>
          </a:p>
        </p:txBody>
      </p:sp>
      <p:sp>
        <p:nvSpPr>
          <p:cNvPr id="3" name="TextBox 2"/>
          <p:cNvSpPr txBox="1"/>
          <p:nvPr/>
        </p:nvSpPr>
        <p:spPr>
          <a:xfrm>
            <a:off x="914400" y="3013770"/>
            <a:ext cx="7467600" cy="3108543"/>
          </a:xfrm>
          <a:prstGeom prst="rect">
            <a:avLst/>
          </a:prstGeom>
          <a:noFill/>
        </p:spPr>
        <p:txBody>
          <a:bodyPr wrap="square" rtlCol="0">
            <a:spAutoFit/>
          </a:bodyPr>
          <a:lstStyle/>
          <a:p>
            <a:pPr algn="ctr"/>
            <a:r>
              <a:rPr lang="en-US" sz="2800" dirty="0" smtClean="0">
                <a:latin typeface="+mj-lt"/>
              </a:rPr>
              <a:t>minimum fill depth = 20’</a:t>
            </a:r>
          </a:p>
          <a:p>
            <a:pPr algn="ctr"/>
            <a:r>
              <a:rPr lang="en-US" sz="2800" dirty="0" smtClean="0">
                <a:latin typeface="+mj-lt"/>
              </a:rPr>
              <a:t>span length = cell width = 14’</a:t>
            </a:r>
          </a:p>
          <a:p>
            <a:pPr algn="ctr"/>
            <a:endParaRPr lang="en-US" sz="2800" dirty="0" smtClean="0">
              <a:latin typeface="+mj-lt"/>
            </a:endParaRPr>
          </a:p>
          <a:p>
            <a:pPr algn="ctr"/>
            <a:r>
              <a:rPr lang="en-US" sz="2800" dirty="0" smtClean="0">
                <a:latin typeface="+mj-lt"/>
              </a:rPr>
              <a:t>{fill = 20’} &gt; {8’}</a:t>
            </a:r>
          </a:p>
          <a:p>
            <a:pPr algn="ctr"/>
            <a:r>
              <a:rPr lang="en-US" sz="2800" dirty="0" smtClean="0">
                <a:latin typeface="+mj-lt"/>
              </a:rPr>
              <a:t>{fill = 20’} &gt; {span length = 14’}</a:t>
            </a:r>
          </a:p>
          <a:p>
            <a:pPr algn="ctr"/>
            <a:endParaRPr lang="en-US" sz="2800" dirty="0" smtClean="0">
              <a:latin typeface="+mj-lt"/>
            </a:endParaRPr>
          </a:p>
          <a:p>
            <a:pPr algn="ctr"/>
            <a:r>
              <a:rPr lang="en-US" sz="2800" dirty="0" smtClean="0">
                <a:latin typeface="+mj-lt"/>
              </a:rPr>
              <a:t>Therefore, LL may be neglected.</a:t>
            </a: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467600" cy="1938992"/>
          </a:xfrm>
          <a:prstGeom prst="rect">
            <a:avLst/>
          </a:prstGeom>
          <a:noFill/>
        </p:spPr>
        <p:txBody>
          <a:bodyPr wrap="square" rtlCol="0">
            <a:spAutoFit/>
          </a:bodyPr>
          <a:lstStyle/>
          <a:p>
            <a:pPr algn="ctr"/>
            <a:r>
              <a:rPr lang="en-US" sz="4000" b="1" dirty="0" smtClean="0">
                <a:latin typeface="+mj-lt"/>
              </a:rPr>
              <a:t>AASHTO LRFD 3.6.1.2.6</a:t>
            </a:r>
          </a:p>
          <a:p>
            <a:pPr algn="ctr"/>
            <a:r>
              <a:rPr lang="en-US" sz="4000" b="1" dirty="0" smtClean="0">
                <a:latin typeface="+mj-lt"/>
              </a:rPr>
              <a:t>Distribution of Wheel Loads Through Earth Fill</a:t>
            </a:r>
            <a:endParaRPr lang="en-US" sz="4000" b="1" dirty="0">
              <a:latin typeface="+mj-lt"/>
            </a:endParaRPr>
          </a:p>
        </p:txBody>
      </p:sp>
      <p:sp>
        <p:nvSpPr>
          <p:cNvPr id="3" name="TextBox 2"/>
          <p:cNvSpPr txBox="1"/>
          <p:nvPr/>
        </p:nvSpPr>
        <p:spPr>
          <a:xfrm>
            <a:off x="1600200" y="3048000"/>
            <a:ext cx="6172200" cy="2246769"/>
          </a:xfrm>
          <a:prstGeom prst="rect">
            <a:avLst/>
          </a:prstGeom>
          <a:noFill/>
        </p:spPr>
        <p:txBody>
          <a:bodyPr wrap="square" rtlCol="0">
            <a:spAutoFit/>
          </a:bodyPr>
          <a:lstStyle/>
          <a:p>
            <a:pPr algn="ctr"/>
            <a:r>
              <a:rPr lang="en-US" sz="2800" dirty="0" smtClean="0">
                <a:latin typeface="+mj-lt"/>
              </a:rPr>
              <a:t>“For multiple span culverts, the effects of live load may be neglected where the depth of fill exceeds the distance between faces of end walls.”</a:t>
            </a: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6934200" cy="1323439"/>
          </a:xfrm>
          <a:prstGeom prst="rect">
            <a:avLst/>
          </a:prstGeom>
          <a:noFill/>
        </p:spPr>
        <p:txBody>
          <a:bodyPr wrap="square" rtlCol="0">
            <a:spAutoFit/>
          </a:bodyPr>
          <a:lstStyle/>
          <a:p>
            <a:pPr algn="ctr"/>
            <a:r>
              <a:rPr lang="en-US" sz="4000" b="1" dirty="0" smtClean="0">
                <a:latin typeface="+mj-lt"/>
              </a:rPr>
              <a:t>Live Load Distribution Length ‘L’</a:t>
            </a:r>
            <a:endParaRPr lang="en-US" sz="4000" b="1" dirty="0">
              <a:latin typeface="+mj-lt"/>
            </a:endParaRPr>
          </a:p>
        </p:txBody>
      </p:sp>
      <p:sp>
        <p:nvSpPr>
          <p:cNvPr id="3" name="TextBox 2"/>
          <p:cNvSpPr txBox="1"/>
          <p:nvPr/>
        </p:nvSpPr>
        <p:spPr>
          <a:xfrm>
            <a:off x="1600200" y="2667000"/>
            <a:ext cx="6172200" cy="3539430"/>
          </a:xfrm>
          <a:prstGeom prst="rect">
            <a:avLst/>
          </a:prstGeom>
          <a:noFill/>
        </p:spPr>
        <p:txBody>
          <a:bodyPr wrap="square" rtlCol="0">
            <a:spAutoFit/>
          </a:bodyPr>
          <a:lstStyle/>
          <a:p>
            <a:pPr algn="ctr"/>
            <a:r>
              <a:rPr lang="en-US" sz="2800" dirty="0" smtClean="0">
                <a:latin typeface="+mj-lt"/>
              </a:rPr>
              <a:t>cell width = 14’</a:t>
            </a:r>
          </a:p>
          <a:p>
            <a:pPr algn="ctr"/>
            <a:r>
              <a:rPr lang="en-US" sz="2800" dirty="0" smtClean="0">
                <a:latin typeface="+mj-lt"/>
              </a:rPr>
              <a:t>single-cell</a:t>
            </a:r>
          </a:p>
          <a:p>
            <a:pPr algn="ctr"/>
            <a:r>
              <a:rPr lang="en-US" sz="2800" dirty="0" smtClean="0">
                <a:latin typeface="+mj-lt"/>
              </a:rPr>
              <a:t>5-foot fill case</a:t>
            </a:r>
          </a:p>
          <a:p>
            <a:pPr algn="ctr"/>
            <a:endParaRPr lang="en-US" sz="2800" dirty="0" smtClean="0"/>
          </a:p>
          <a:p>
            <a:pPr algn="ctr"/>
            <a:r>
              <a:rPr lang="en-US" sz="2800" dirty="0" smtClean="0">
                <a:latin typeface="+mj-lt"/>
              </a:rPr>
              <a:t>L = 10” + 3’</a:t>
            </a:r>
          </a:p>
          <a:p>
            <a:pPr algn="ctr"/>
            <a:r>
              <a:rPr lang="en-US" sz="2800" dirty="0" smtClean="0">
                <a:latin typeface="+mj-lt"/>
              </a:rPr>
              <a:t>L = 46”</a:t>
            </a:r>
          </a:p>
          <a:p>
            <a:pPr algn="ctr"/>
            <a:r>
              <a:rPr lang="en-US" sz="2800" dirty="0" smtClean="0">
                <a:latin typeface="+mj-lt"/>
              </a:rPr>
              <a:t>L = 3.833’</a:t>
            </a:r>
          </a:p>
          <a:p>
            <a:pPr algn="ctr"/>
            <a:endParaRPr lang="en-US" sz="2800" dirty="0" smtClean="0">
              <a:latin typeface="+mj-lt"/>
            </a:endParaRP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990600"/>
            <a:ext cx="5715000" cy="707886"/>
          </a:xfrm>
          <a:prstGeom prst="rect">
            <a:avLst/>
          </a:prstGeom>
          <a:noFill/>
        </p:spPr>
        <p:txBody>
          <a:bodyPr wrap="square" rtlCol="0">
            <a:spAutoFit/>
          </a:bodyPr>
          <a:lstStyle/>
          <a:p>
            <a:pPr algn="ctr"/>
            <a:r>
              <a:rPr lang="en-US" sz="4000" b="1" dirty="0" smtClean="0"/>
              <a:t>“Centipede” Truck</a:t>
            </a:r>
            <a:endParaRPr lang="en-US" sz="4000" b="1" dirty="0"/>
          </a:p>
        </p:txBody>
      </p:sp>
      <p:pic>
        <p:nvPicPr>
          <p:cNvPr id="90113" name="Picture 1"/>
          <p:cNvPicPr>
            <a:picLocks noChangeAspect="1" noChangeArrowheads="1"/>
          </p:cNvPicPr>
          <p:nvPr/>
        </p:nvPicPr>
        <p:blipFill>
          <a:blip r:embed="rId2" cstate="print"/>
          <a:srcRect/>
          <a:stretch>
            <a:fillRect/>
          </a:stretch>
        </p:blipFill>
        <p:spPr bwMode="auto">
          <a:xfrm>
            <a:off x="91120" y="2438400"/>
            <a:ext cx="9052880" cy="355758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33400"/>
            <a:ext cx="5715000" cy="707886"/>
          </a:xfrm>
          <a:prstGeom prst="rect">
            <a:avLst/>
          </a:prstGeom>
          <a:noFill/>
        </p:spPr>
        <p:txBody>
          <a:bodyPr wrap="square" rtlCol="0">
            <a:spAutoFit/>
          </a:bodyPr>
          <a:lstStyle/>
          <a:p>
            <a:pPr algn="ctr"/>
            <a:r>
              <a:rPr lang="en-US" sz="4000" b="1" dirty="0" smtClean="0"/>
              <a:t>“Centipede” Tandem</a:t>
            </a:r>
            <a:endParaRPr lang="en-US" sz="4000" b="1" dirty="0"/>
          </a:p>
        </p:txBody>
      </p:sp>
      <p:pic>
        <p:nvPicPr>
          <p:cNvPr id="147458" name="Picture 2"/>
          <p:cNvPicPr>
            <a:picLocks noChangeAspect="1" noChangeArrowheads="1"/>
          </p:cNvPicPr>
          <p:nvPr/>
        </p:nvPicPr>
        <p:blipFill>
          <a:blip r:embed="rId2" cstate="print"/>
          <a:srcRect/>
          <a:stretch>
            <a:fillRect/>
          </a:stretch>
        </p:blipFill>
        <p:spPr bwMode="auto">
          <a:xfrm>
            <a:off x="1295400" y="1524000"/>
            <a:ext cx="6602974" cy="511002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Solution</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Since Tennessee uses pinned connections to connect the culvert top and bottom slabs to the culvert walls, the top slab may be modeled in Opis as a slab bridge.</a:t>
            </a:r>
          </a:p>
          <a:p>
            <a:r>
              <a:rPr lang="en-US" dirty="0" smtClean="0">
                <a:latin typeface="+mj-lt"/>
              </a:rPr>
              <a:t>Excel spreadsheets were written to design the exterior walls, interior walls, and bottom slabs.</a:t>
            </a: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6934200" cy="1323439"/>
          </a:xfrm>
          <a:prstGeom prst="rect">
            <a:avLst/>
          </a:prstGeom>
          <a:noFill/>
        </p:spPr>
        <p:txBody>
          <a:bodyPr wrap="square" rtlCol="0">
            <a:spAutoFit/>
          </a:bodyPr>
          <a:lstStyle/>
          <a:p>
            <a:pPr algn="ctr"/>
            <a:r>
              <a:rPr lang="en-US" sz="4000" b="1" dirty="0" smtClean="0">
                <a:latin typeface="+mj-lt"/>
              </a:rPr>
              <a:t>Live Load Distribution Length ‘L’</a:t>
            </a:r>
            <a:endParaRPr lang="en-US" sz="4000" b="1" dirty="0">
              <a:latin typeface="+mj-lt"/>
            </a:endParaRPr>
          </a:p>
        </p:txBody>
      </p:sp>
      <p:sp>
        <p:nvSpPr>
          <p:cNvPr id="3" name="TextBox 2"/>
          <p:cNvSpPr txBox="1"/>
          <p:nvPr/>
        </p:nvSpPr>
        <p:spPr>
          <a:xfrm>
            <a:off x="1600200" y="2667000"/>
            <a:ext cx="6172200" cy="3539430"/>
          </a:xfrm>
          <a:prstGeom prst="rect">
            <a:avLst/>
          </a:prstGeom>
          <a:noFill/>
        </p:spPr>
        <p:txBody>
          <a:bodyPr wrap="square" rtlCol="0">
            <a:spAutoFit/>
          </a:bodyPr>
          <a:lstStyle/>
          <a:p>
            <a:pPr algn="ctr"/>
            <a:r>
              <a:rPr lang="en-US" sz="2800" dirty="0" smtClean="0">
                <a:latin typeface="+mj-lt"/>
              </a:rPr>
              <a:t>cell width = 14’</a:t>
            </a:r>
          </a:p>
          <a:p>
            <a:pPr algn="ctr"/>
            <a:r>
              <a:rPr lang="en-US" sz="2800" dirty="0" smtClean="0">
                <a:latin typeface="+mj-lt"/>
              </a:rPr>
              <a:t>single-cell</a:t>
            </a:r>
          </a:p>
          <a:p>
            <a:pPr algn="ctr"/>
            <a:r>
              <a:rPr lang="en-US" sz="2800" dirty="0" smtClean="0">
                <a:latin typeface="+mj-lt"/>
              </a:rPr>
              <a:t>10-foot fill case</a:t>
            </a:r>
          </a:p>
          <a:p>
            <a:pPr algn="ctr"/>
            <a:endParaRPr lang="en-US" sz="2800" dirty="0" smtClean="0"/>
          </a:p>
          <a:p>
            <a:pPr algn="ctr"/>
            <a:r>
              <a:rPr lang="en-US" sz="2800" dirty="0" smtClean="0">
                <a:latin typeface="+mj-lt"/>
              </a:rPr>
              <a:t>L = 10” + 5’</a:t>
            </a:r>
          </a:p>
          <a:p>
            <a:pPr algn="ctr"/>
            <a:r>
              <a:rPr lang="en-US" sz="2800" dirty="0" smtClean="0">
                <a:latin typeface="+mj-lt"/>
              </a:rPr>
              <a:t>L = 46”</a:t>
            </a:r>
          </a:p>
          <a:p>
            <a:pPr algn="ctr"/>
            <a:r>
              <a:rPr lang="en-US" sz="2800" dirty="0" smtClean="0">
                <a:latin typeface="+mj-lt"/>
              </a:rPr>
              <a:t>L = 5.833’</a:t>
            </a:r>
          </a:p>
          <a:p>
            <a:pPr algn="ctr"/>
            <a:endParaRPr lang="en-US" sz="2800" dirty="0" smtClean="0">
              <a:latin typeface="+mj-lt"/>
            </a:endParaRPr>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590800"/>
            <a:ext cx="9144000" cy="3608863"/>
          </a:xfrm>
          <a:prstGeom prst="rect">
            <a:avLst/>
          </a:prstGeom>
          <a:noFill/>
          <a:ln w="9525">
            <a:noFill/>
            <a:miter lim="800000"/>
            <a:headEnd/>
            <a:tailEnd/>
          </a:ln>
        </p:spPr>
      </p:pic>
      <p:sp>
        <p:nvSpPr>
          <p:cNvPr id="3" name="TextBox 2"/>
          <p:cNvSpPr txBox="1"/>
          <p:nvPr/>
        </p:nvSpPr>
        <p:spPr>
          <a:xfrm>
            <a:off x="1828800" y="990600"/>
            <a:ext cx="5715000" cy="707886"/>
          </a:xfrm>
          <a:prstGeom prst="rect">
            <a:avLst/>
          </a:prstGeom>
          <a:noFill/>
        </p:spPr>
        <p:txBody>
          <a:bodyPr wrap="square" rtlCol="0">
            <a:spAutoFit/>
          </a:bodyPr>
          <a:lstStyle/>
          <a:p>
            <a:pPr algn="ctr"/>
            <a:r>
              <a:rPr lang="en-US" sz="4000" b="1" dirty="0" smtClean="0"/>
              <a:t>“Centipede” Truck</a:t>
            </a:r>
            <a:endParaRPr lang="en-US" sz="4000" b="1" dirty="0"/>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6934200" cy="1938992"/>
          </a:xfrm>
          <a:prstGeom prst="rect">
            <a:avLst/>
          </a:prstGeom>
          <a:noFill/>
        </p:spPr>
        <p:txBody>
          <a:bodyPr wrap="square" rtlCol="0">
            <a:spAutoFit/>
          </a:bodyPr>
          <a:lstStyle/>
          <a:p>
            <a:pPr algn="ctr"/>
            <a:r>
              <a:rPr lang="en-US" sz="4000" b="1" dirty="0" smtClean="0"/>
              <a:t>AASHTO LRFD 3.6.1.2.6</a:t>
            </a:r>
          </a:p>
          <a:p>
            <a:pPr algn="ctr"/>
            <a:r>
              <a:rPr lang="en-US" sz="4000" b="1" dirty="0" smtClean="0"/>
              <a:t>Distribution of Wheel Loads Through Earth Fill</a:t>
            </a:r>
            <a:endParaRPr lang="en-US" sz="4000" b="1" dirty="0"/>
          </a:p>
        </p:txBody>
      </p:sp>
      <p:sp>
        <p:nvSpPr>
          <p:cNvPr id="3" name="TextBox 2"/>
          <p:cNvSpPr txBox="1"/>
          <p:nvPr/>
        </p:nvSpPr>
        <p:spPr>
          <a:xfrm>
            <a:off x="1600200" y="3581400"/>
            <a:ext cx="6172200" cy="2246769"/>
          </a:xfrm>
          <a:prstGeom prst="rect">
            <a:avLst/>
          </a:prstGeom>
          <a:noFill/>
        </p:spPr>
        <p:txBody>
          <a:bodyPr wrap="square" rtlCol="0">
            <a:spAutoFit/>
          </a:bodyPr>
          <a:lstStyle/>
          <a:p>
            <a:pPr algn="ctr"/>
            <a:r>
              <a:rPr lang="en-US" sz="2800" dirty="0" smtClean="0">
                <a:latin typeface="+mj-lt"/>
              </a:rPr>
              <a:t>Where…areas from several wheels overlap, the total load shall be uniformly distributed over the area.</a:t>
            </a:r>
          </a:p>
          <a:p>
            <a:pPr algn="ctr"/>
            <a:endParaRPr lang="en-US" sz="2800" dirty="0" smtClean="0">
              <a:latin typeface="+mj-lt"/>
            </a:endParaRPr>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33400"/>
            <a:ext cx="5715000" cy="707886"/>
          </a:xfrm>
          <a:prstGeom prst="rect">
            <a:avLst/>
          </a:prstGeom>
          <a:noFill/>
        </p:spPr>
        <p:txBody>
          <a:bodyPr wrap="square" rtlCol="0">
            <a:spAutoFit/>
          </a:bodyPr>
          <a:lstStyle/>
          <a:p>
            <a:pPr algn="ctr"/>
            <a:r>
              <a:rPr lang="en-US" sz="4000" b="1" dirty="0" smtClean="0"/>
              <a:t>“Centipede” Tandem</a:t>
            </a:r>
            <a:endParaRPr lang="en-US" sz="4000" b="1" dirty="0"/>
          </a:p>
        </p:txBody>
      </p:sp>
      <p:pic>
        <p:nvPicPr>
          <p:cNvPr id="148482" name="Picture 2"/>
          <p:cNvPicPr>
            <a:picLocks noChangeAspect="1" noChangeArrowheads="1"/>
          </p:cNvPicPr>
          <p:nvPr/>
        </p:nvPicPr>
        <p:blipFill>
          <a:blip r:embed="rId2" cstate="print"/>
          <a:srcRect/>
          <a:stretch>
            <a:fillRect/>
          </a:stretch>
        </p:blipFill>
        <p:spPr bwMode="auto">
          <a:xfrm>
            <a:off x="2209800" y="1538504"/>
            <a:ext cx="4876800" cy="520763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6934200" cy="1323439"/>
          </a:xfrm>
          <a:prstGeom prst="rect">
            <a:avLst/>
          </a:prstGeom>
          <a:noFill/>
        </p:spPr>
        <p:txBody>
          <a:bodyPr wrap="square" rtlCol="0">
            <a:spAutoFit/>
          </a:bodyPr>
          <a:lstStyle/>
          <a:p>
            <a:pPr algn="ctr"/>
            <a:r>
              <a:rPr lang="en-US" sz="4000" b="1" dirty="0" smtClean="0">
                <a:latin typeface="+mj-lt"/>
              </a:rPr>
              <a:t>Live Load Distribution Length ‘L’</a:t>
            </a:r>
            <a:endParaRPr lang="en-US" sz="4000" b="1" dirty="0">
              <a:latin typeface="+mj-lt"/>
            </a:endParaRPr>
          </a:p>
        </p:txBody>
      </p:sp>
      <p:sp>
        <p:nvSpPr>
          <p:cNvPr id="3" name="TextBox 2"/>
          <p:cNvSpPr txBox="1"/>
          <p:nvPr/>
        </p:nvSpPr>
        <p:spPr>
          <a:xfrm>
            <a:off x="1600200" y="2667000"/>
            <a:ext cx="6172200" cy="3539430"/>
          </a:xfrm>
          <a:prstGeom prst="rect">
            <a:avLst/>
          </a:prstGeom>
          <a:noFill/>
        </p:spPr>
        <p:txBody>
          <a:bodyPr wrap="square" rtlCol="0">
            <a:spAutoFit/>
          </a:bodyPr>
          <a:lstStyle/>
          <a:p>
            <a:pPr algn="ctr"/>
            <a:r>
              <a:rPr lang="en-US" sz="2800" dirty="0" smtClean="0">
                <a:latin typeface="+mj-lt"/>
              </a:rPr>
              <a:t>cell width = 14’</a:t>
            </a:r>
          </a:p>
          <a:p>
            <a:pPr algn="ctr"/>
            <a:r>
              <a:rPr lang="en-US" sz="2800" dirty="0" smtClean="0">
                <a:latin typeface="+mj-lt"/>
              </a:rPr>
              <a:t>single-cell</a:t>
            </a:r>
          </a:p>
          <a:p>
            <a:pPr algn="ctr"/>
            <a:r>
              <a:rPr lang="en-US" sz="2800" dirty="0" smtClean="0">
                <a:latin typeface="+mj-lt"/>
              </a:rPr>
              <a:t>20-foot fill case</a:t>
            </a:r>
          </a:p>
          <a:p>
            <a:pPr algn="ctr"/>
            <a:endParaRPr lang="en-US" sz="2800" dirty="0" smtClean="0"/>
          </a:p>
          <a:p>
            <a:pPr algn="ctr"/>
            <a:r>
              <a:rPr lang="en-US" sz="2800" dirty="0" smtClean="0">
                <a:latin typeface="+mj-lt"/>
              </a:rPr>
              <a:t>L = 10” + 10’</a:t>
            </a:r>
          </a:p>
          <a:p>
            <a:pPr algn="ctr"/>
            <a:r>
              <a:rPr lang="en-US" sz="2800" dirty="0" smtClean="0">
                <a:latin typeface="+mj-lt"/>
              </a:rPr>
              <a:t>L = 130”</a:t>
            </a:r>
          </a:p>
          <a:p>
            <a:pPr algn="ctr"/>
            <a:r>
              <a:rPr lang="en-US" sz="2800" dirty="0" smtClean="0">
                <a:latin typeface="+mj-lt"/>
              </a:rPr>
              <a:t>L = 10.833’</a:t>
            </a:r>
          </a:p>
          <a:p>
            <a:pPr algn="ctr"/>
            <a:endParaRPr lang="en-US" sz="2800" dirty="0" smtClean="0">
              <a:latin typeface="+mj-lt"/>
            </a:endParaRPr>
          </a:p>
        </p:txBody>
      </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990600"/>
            <a:ext cx="5715000" cy="707886"/>
          </a:xfrm>
          <a:prstGeom prst="rect">
            <a:avLst/>
          </a:prstGeom>
          <a:noFill/>
        </p:spPr>
        <p:txBody>
          <a:bodyPr wrap="square" rtlCol="0">
            <a:spAutoFit/>
          </a:bodyPr>
          <a:lstStyle/>
          <a:p>
            <a:pPr algn="ctr"/>
            <a:r>
              <a:rPr lang="en-US" sz="4000" b="1" dirty="0" smtClean="0"/>
              <a:t>“Centipede” Truck</a:t>
            </a:r>
            <a:endParaRPr lang="en-US" sz="4000" b="1" dirty="0"/>
          </a:p>
        </p:txBody>
      </p:sp>
      <p:pic>
        <p:nvPicPr>
          <p:cNvPr id="146434" name="Picture 2"/>
          <p:cNvPicPr>
            <a:picLocks noChangeAspect="1" noChangeArrowheads="1"/>
          </p:cNvPicPr>
          <p:nvPr/>
        </p:nvPicPr>
        <p:blipFill>
          <a:blip r:embed="rId2" cstate="print"/>
          <a:srcRect/>
          <a:stretch>
            <a:fillRect/>
          </a:stretch>
        </p:blipFill>
        <p:spPr bwMode="auto">
          <a:xfrm>
            <a:off x="65187" y="2133600"/>
            <a:ext cx="9000659" cy="4343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85800"/>
            <a:ext cx="5715000" cy="707886"/>
          </a:xfrm>
          <a:prstGeom prst="rect">
            <a:avLst/>
          </a:prstGeom>
          <a:noFill/>
        </p:spPr>
        <p:txBody>
          <a:bodyPr wrap="square" rtlCol="0">
            <a:spAutoFit/>
          </a:bodyPr>
          <a:lstStyle/>
          <a:p>
            <a:pPr algn="ctr"/>
            <a:r>
              <a:rPr lang="en-US" sz="4000" b="1" dirty="0" smtClean="0"/>
              <a:t>“Centipede” Tandem</a:t>
            </a:r>
            <a:endParaRPr lang="en-US" sz="4000" b="1" dirty="0"/>
          </a:p>
        </p:txBody>
      </p:sp>
      <p:pic>
        <p:nvPicPr>
          <p:cNvPr id="149506" name="Picture 2"/>
          <p:cNvPicPr>
            <a:picLocks noChangeAspect="1" noChangeArrowheads="1"/>
          </p:cNvPicPr>
          <p:nvPr/>
        </p:nvPicPr>
        <p:blipFill>
          <a:blip r:embed="rId2" cstate="print"/>
          <a:srcRect/>
          <a:stretch>
            <a:fillRect/>
          </a:stretch>
        </p:blipFill>
        <p:spPr bwMode="auto">
          <a:xfrm>
            <a:off x="2414662" y="1515216"/>
            <a:ext cx="4671938" cy="511418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276600"/>
            <a:ext cx="5638800" cy="2554545"/>
          </a:xfrm>
          <a:prstGeom prst="rect">
            <a:avLst/>
          </a:prstGeom>
          <a:noFill/>
        </p:spPr>
        <p:txBody>
          <a:bodyPr wrap="square" rtlCol="0">
            <a:spAutoFit/>
          </a:bodyPr>
          <a:lstStyle/>
          <a:p>
            <a:pPr algn="ctr"/>
            <a:r>
              <a:rPr lang="en-US" sz="4000" dirty="0" smtClean="0">
                <a:latin typeface="+mj-lt"/>
              </a:rPr>
              <a:t>IM = 33% for Limit States other than the Fatigue and Fracture Limit State.</a:t>
            </a:r>
            <a:endParaRPr lang="en-US" sz="4000" dirty="0">
              <a:latin typeface="+mj-lt"/>
            </a:endParaRPr>
          </a:p>
        </p:txBody>
      </p:sp>
      <p:sp>
        <p:nvSpPr>
          <p:cNvPr id="4" name="TextBox 3"/>
          <p:cNvSpPr txBox="1"/>
          <p:nvPr/>
        </p:nvSpPr>
        <p:spPr>
          <a:xfrm>
            <a:off x="1524000" y="838200"/>
            <a:ext cx="5715000" cy="1352248"/>
          </a:xfrm>
          <a:prstGeom prst="rect">
            <a:avLst/>
          </a:prstGeom>
          <a:noFill/>
        </p:spPr>
        <p:txBody>
          <a:bodyPr wrap="square" rtlCol="0">
            <a:spAutoFit/>
          </a:bodyPr>
          <a:lstStyle/>
          <a:p>
            <a:pPr algn="ctr"/>
            <a:r>
              <a:rPr lang="en-US" sz="4000" b="1" dirty="0" smtClean="0">
                <a:latin typeface="+mj-lt"/>
              </a:rPr>
              <a:t>Dynamic Load Allowance, IM</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981200"/>
          </a:xfrm>
        </p:spPr>
        <p:txBody>
          <a:bodyPr>
            <a:noAutofit/>
          </a:bodyPr>
          <a:lstStyle/>
          <a:p>
            <a:r>
              <a:rPr lang="en-US" sz="4000" dirty="0" smtClean="0">
                <a:solidFill>
                  <a:schemeClr val="tx1"/>
                </a:solidFill>
                <a:effectLst/>
              </a:rPr>
              <a:t>3.6.2  Dynamic Load Allowance:  IM</a:t>
            </a:r>
            <a:br>
              <a:rPr lang="en-US" sz="4000" dirty="0" smtClean="0">
                <a:solidFill>
                  <a:schemeClr val="tx1"/>
                </a:solidFill>
                <a:effectLst/>
              </a:rPr>
            </a:br>
            <a:r>
              <a:rPr lang="en-US" sz="4000" dirty="0" smtClean="0">
                <a:solidFill>
                  <a:schemeClr val="tx1"/>
                </a:solidFill>
                <a:effectLst/>
              </a:rPr>
              <a:t>3.6.2.2  Buried Components</a:t>
            </a:r>
            <a:endParaRPr lang="en-US" sz="4000" dirty="0">
              <a:solidFill>
                <a:schemeClr val="tx1"/>
              </a:solidFill>
              <a:effectLst/>
            </a:endParaRPr>
          </a:p>
        </p:txBody>
      </p:sp>
      <p:sp>
        <p:nvSpPr>
          <p:cNvPr id="3" name="Subtitle 2"/>
          <p:cNvSpPr>
            <a:spLocks noGrp="1"/>
          </p:cNvSpPr>
          <p:nvPr>
            <p:ph type="subTitle" idx="1"/>
          </p:nvPr>
        </p:nvSpPr>
        <p:spPr>
          <a:xfrm>
            <a:off x="1371600" y="3200400"/>
            <a:ext cx="6400800" cy="2743200"/>
          </a:xfrm>
        </p:spPr>
        <p:txBody>
          <a:bodyPr/>
          <a:lstStyle/>
          <a:p>
            <a:r>
              <a:rPr lang="en-US" dirty="0" smtClean="0">
                <a:latin typeface="+mj-lt"/>
              </a:rPr>
              <a:t>The dynamic load allowance for culverts and other buried structures…shall be taken as:</a:t>
            </a:r>
          </a:p>
          <a:p>
            <a:r>
              <a:rPr lang="en-US" dirty="0" smtClean="0">
                <a:latin typeface="+mj-lt"/>
              </a:rPr>
              <a:t>IM = 33 x (1.0 – 0.125 x D</a:t>
            </a:r>
            <a:r>
              <a:rPr lang="en-US" baseline="-25000" dirty="0" smtClean="0">
                <a:latin typeface="+mj-lt"/>
              </a:rPr>
              <a:t>E</a:t>
            </a:r>
            <a:r>
              <a:rPr lang="en-US" dirty="0" smtClean="0">
                <a:latin typeface="+mj-lt"/>
              </a:rPr>
              <a:t>) &gt;= 0</a:t>
            </a: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14600"/>
            <a:ext cx="6400800" cy="2743200"/>
          </a:xfrm>
        </p:spPr>
        <p:txBody>
          <a:bodyPr>
            <a:normAutofit/>
          </a:bodyPr>
          <a:lstStyle/>
          <a:p>
            <a:endParaRPr lang="en-US" dirty="0" smtClean="0">
              <a:latin typeface="+mj-lt"/>
            </a:endParaRPr>
          </a:p>
          <a:p>
            <a:r>
              <a:rPr lang="en-US" dirty="0" smtClean="0">
                <a:latin typeface="+mj-lt"/>
              </a:rPr>
              <a:t>IM = 33 x (1.0 – 0.125 x D</a:t>
            </a:r>
            <a:r>
              <a:rPr lang="en-US" baseline="-25000" dirty="0" smtClean="0">
                <a:latin typeface="+mj-lt"/>
              </a:rPr>
              <a:t>E</a:t>
            </a:r>
            <a:r>
              <a:rPr lang="en-US" dirty="0" smtClean="0">
                <a:latin typeface="+mj-lt"/>
              </a:rPr>
              <a:t>)</a:t>
            </a:r>
          </a:p>
          <a:p>
            <a:r>
              <a:rPr lang="en-US" dirty="0" smtClean="0">
                <a:latin typeface="+mj-lt"/>
              </a:rPr>
              <a:t>IM = 33 x (1.0 – 0.125 x 0’)</a:t>
            </a:r>
          </a:p>
          <a:p>
            <a:r>
              <a:rPr lang="en-US" dirty="0" smtClean="0">
                <a:latin typeface="+mj-lt"/>
              </a:rPr>
              <a:t>IM = 33%</a:t>
            </a:r>
          </a:p>
          <a:p>
            <a:endParaRPr lang="en-US" dirty="0">
              <a:latin typeface="+mj-lt"/>
            </a:endParaRPr>
          </a:p>
        </p:txBody>
      </p:sp>
      <p:sp>
        <p:nvSpPr>
          <p:cNvPr id="5" name="TextBox 4"/>
          <p:cNvSpPr txBox="1"/>
          <p:nvPr/>
        </p:nvSpPr>
        <p:spPr>
          <a:xfrm>
            <a:off x="1600200" y="685800"/>
            <a:ext cx="6172200" cy="1323439"/>
          </a:xfrm>
          <a:prstGeom prst="rect">
            <a:avLst/>
          </a:prstGeom>
          <a:noFill/>
        </p:spPr>
        <p:txBody>
          <a:bodyPr wrap="square" rtlCol="0">
            <a:spAutoFit/>
          </a:bodyPr>
          <a:lstStyle/>
          <a:p>
            <a:pPr algn="ctr"/>
            <a:r>
              <a:rPr lang="en-US" sz="4000" b="1" dirty="0" smtClean="0">
                <a:latin typeface="+mj-lt"/>
              </a:rPr>
              <a:t>For the three-foot fill case:</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Box Culvert Cross-Section</a:t>
            </a:r>
            <a:endParaRPr lang="en-US" dirty="0">
              <a:solidFill>
                <a:schemeClr val="tx1"/>
              </a:solidFill>
              <a:effectLst/>
            </a:endParaRPr>
          </a:p>
        </p:txBody>
      </p:sp>
      <p:pic>
        <p:nvPicPr>
          <p:cNvPr id="32770" name="Picture 2"/>
          <p:cNvPicPr>
            <a:picLocks noGrp="1" noChangeAspect="1" noChangeArrowheads="1"/>
          </p:cNvPicPr>
          <p:nvPr>
            <p:ph idx="1"/>
          </p:nvPr>
        </p:nvPicPr>
        <p:blipFill>
          <a:blip r:embed="rId2" cstate="print"/>
          <a:stretch>
            <a:fillRect/>
          </a:stretch>
        </p:blipFill>
        <p:spPr bwMode="auto">
          <a:xfrm>
            <a:off x="0" y="1676400"/>
            <a:ext cx="9144000" cy="4806061"/>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14600"/>
            <a:ext cx="6400800" cy="2743200"/>
          </a:xfrm>
        </p:spPr>
        <p:txBody>
          <a:bodyPr>
            <a:normAutofit/>
          </a:bodyPr>
          <a:lstStyle/>
          <a:p>
            <a:endParaRPr lang="en-US" dirty="0" smtClean="0">
              <a:latin typeface="+mj-lt"/>
            </a:endParaRPr>
          </a:p>
          <a:p>
            <a:r>
              <a:rPr lang="en-US" dirty="0" smtClean="0">
                <a:latin typeface="+mj-lt"/>
              </a:rPr>
              <a:t>IM = 33 x (1.0 – 0.125 x D</a:t>
            </a:r>
            <a:r>
              <a:rPr lang="en-US" baseline="-25000" dirty="0" smtClean="0">
                <a:latin typeface="+mj-lt"/>
              </a:rPr>
              <a:t>E</a:t>
            </a:r>
            <a:r>
              <a:rPr lang="en-US" dirty="0" smtClean="0">
                <a:latin typeface="+mj-lt"/>
              </a:rPr>
              <a:t>)</a:t>
            </a:r>
          </a:p>
          <a:p>
            <a:r>
              <a:rPr lang="en-US" dirty="0" smtClean="0">
                <a:latin typeface="+mj-lt"/>
              </a:rPr>
              <a:t>IM = 33 x (1.0 – 0.125 x 3’)</a:t>
            </a:r>
          </a:p>
          <a:p>
            <a:r>
              <a:rPr lang="en-US" dirty="0" smtClean="0">
                <a:latin typeface="+mj-lt"/>
              </a:rPr>
              <a:t>IM = 20.6%</a:t>
            </a:r>
          </a:p>
          <a:p>
            <a:endParaRPr lang="en-US" dirty="0">
              <a:latin typeface="+mj-lt"/>
            </a:endParaRPr>
          </a:p>
        </p:txBody>
      </p:sp>
      <p:sp>
        <p:nvSpPr>
          <p:cNvPr id="5" name="TextBox 4"/>
          <p:cNvSpPr txBox="1"/>
          <p:nvPr/>
        </p:nvSpPr>
        <p:spPr>
          <a:xfrm>
            <a:off x="1600200" y="685800"/>
            <a:ext cx="6172200" cy="1323439"/>
          </a:xfrm>
          <a:prstGeom prst="rect">
            <a:avLst/>
          </a:prstGeom>
          <a:noFill/>
        </p:spPr>
        <p:txBody>
          <a:bodyPr wrap="square" rtlCol="0">
            <a:spAutoFit/>
          </a:bodyPr>
          <a:lstStyle/>
          <a:p>
            <a:pPr algn="ctr"/>
            <a:r>
              <a:rPr lang="en-US" sz="4000" b="1" dirty="0" smtClean="0">
                <a:latin typeface="+mj-lt"/>
              </a:rPr>
              <a:t>For the five-foot fill case:</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14600"/>
            <a:ext cx="6400800" cy="2743200"/>
          </a:xfrm>
        </p:spPr>
        <p:txBody>
          <a:bodyPr>
            <a:normAutofit/>
          </a:bodyPr>
          <a:lstStyle/>
          <a:p>
            <a:endParaRPr lang="en-US" dirty="0" smtClean="0">
              <a:latin typeface="+mj-lt"/>
            </a:endParaRPr>
          </a:p>
          <a:p>
            <a:r>
              <a:rPr lang="en-US" dirty="0" smtClean="0">
                <a:latin typeface="+mj-lt"/>
              </a:rPr>
              <a:t>IM = 33 x (1.0 – 0.125 x D</a:t>
            </a:r>
            <a:r>
              <a:rPr lang="en-US" baseline="-25000" dirty="0" smtClean="0">
                <a:latin typeface="+mj-lt"/>
              </a:rPr>
              <a:t>E</a:t>
            </a:r>
            <a:r>
              <a:rPr lang="en-US" dirty="0" smtClean="0">
                <a:latin typeface="+mj-lt"/>
              </a:rPr>
              <a:t>)</a:t>
            </a:r>
          </a:p>
          <a:p>
            <a:r>
              <a:rPr lang="en-US" dirty="0" smtClean="0">
                <a:latin typeface="+mj-lt"/>
              </a:rPr>
              <a:t>IM = 33 x (1.0 – 0.125 x 5’)</a:t>
            </a:r>
          </a:p>
          <a:p>
            <a:r>
              <a:rPr lang="en-US" dirty="0" smtClean="0">
                <a:latin typeface="+mj-lt"/>
              </a:rPr>
              <a:t>IM = 12.4%</a:t>
            </a:r>
          </a:p>
          <a:p>
            <a:endParaRPr lang="en-US" dirty="0">
              <a:latin typeface="+mj-lt"/>
            </a:endParaRPr>
          </a:p>
        </p:txBody>
      </p:sp>
      <p:sp>
        <p:nvSpPr>
          <p:cNvPr id="5" name="TextBox 4"/>
          <p:cNvSpPr txBox="1"/>
          <p:nvPr/>
        </p:nvSpPr>
        <p:spPr>
          <a:xfrm>
            <a:off x="1600200" y="685800"/>
            <a:ext cx="6172200" cy="1323439"/>
          </a:xfrm>
          <a:prstGeom prst="rect">
            <a:avLst/>
          </a:prstGeom>
          <a:noFill/>
        </p:spPr>
        <p:txBody>
          <a:bodyPr wrap="square" rtlCol="0">
            <a:spAutoFit/>
          </a:bodyPr>
          <a:lstStyle/>
          <a:p>
            <a:pPr algn="ctr"/>
            <a:r>
              <a:rPr lang="en-US" sz="4000" b="1" dirty="0" smtClean="0">
                <a:latin typeface="+mj-lt"/>
              </a:rPr>
              <a:t>For the ten-foot fill case:</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14600"/>
            <a:ext cx="6400800" cy="3200400"/>
          </a:xfrm>
        </p:spPr>
        <p:txBody>
          <a:bodyPr>
            <a:normAutofit fontScale="92500" lnSpcReduction="20000"/>
          </a:bodyPr>
          <a:lstStyle/>
          <a:p>
            <a:endParaRPr lang="en-US" dirty="0" smtClean="0">
              <a:latin typeface="+mj-lt"/>
            </a:endParaRPr>
          </a:p>
          <a:p>
            <a:r>
              <a:rPr lang="en-US" sz="3000" dirty="0" smtClean="0">
                <a:latin typeface="+mj-lt"/>
              </a:rPr>
              <a:t>IM = 33 x (1.0 – 0.125 x D</a:t>
            </a:r>
            <a:r>
              <a:rPr lang="en-US" sz="3000" baseline="-25000" dirty="0" smtClean="0">
                <a:latin typeface="+mj-lt"/>
              </a:rPr>
              <a:t>E</a:t>
            </a:r>
            <a:r>
              <a:rPr lang="en-US" sz="3000" dirty="0" smtClean="0">
                <a:latin typeface="+mj-lt"/>
              </a:rPr>
              <a:t>)</a:t>
            </a:r>
          </a:p>
          <a:p>
            <a:r>
              <a:rPr lang="en-US" sz="3000" dirty="0" smtClean="0">
                <a:latin typeface="+mj-lt"/>
              </a:rPr>
              <a:t>IM = 33 x (1.0 – 0.125 x 10’)</a:t>
            </a:r>
          </a:p>
          <a:p>
            <a:r>
              <a:rPr lang="en-US" sz="3000" dirty="0" smtClean="0">
                <a:latin typeface="+mj-lt"/>
              </a:rPr>
              <a:t>IM = -8.3%</a:t>
            </a:r>
          </a:p>
          <a:p>
            <a:endParaRPr lang="en-US" sz="3000" dirty="0" smtClean="0">
              <a:latin typeface="+mj-lt"/>
            </a:endParaRPr>
          </a:p>
          <a:p>
            <a:r>
              <a:rPr lang="en-US" sz="3000" dirty="0" smtClean="0">
                <a:latin typeface="+mj-lt"/>
              </a:rPr>
              <a:t>{IM = -8.3%} &lt; 0</a:t>
            </a:r>
          </a:p>
          <a:p>
            <a:r>
              <a:rPr lang="en-US" sz="3000" dirty="0" smtClean="0">
                <a:latin typeface="+mj-lt"/>
              </a:rPr>
              <a:t>Therefore, IM = 0.</a:t>
            </a:r>
          </a:p>
          <a:p>
            <a:endParaRPr lang="en-US" dirty="0">
              <a:latin typeface="+mj-lt"/>
            </a:endParaRPr>
          </a:p>
        </p:txBody>
      </p:sp>
      <p:sp>
        <p:nvSpPr>
          <p:cNvPr id="5" name="TextBox 4"/>
          <p:cNvSpPr txBox="1"/>
          <p:nvPr/>
        </p:nvSpPr>
        <p:spPr>
          <a:xfrm>
            <a:off x="1600200" y="685800"/>
            <a:ext cx="6172200" cy="1323439"/>
          </a:xfrm>
          <a:prstGeom prst="rect">
            <a:avLst/>
          </a:prstGeom>
          <a:noFill/>
        </p:spPr>
        <p:txBody>
          <a:bodyPr wrap="square" rtlCol="0">
            <a:spAutoFit/>
          </a:bodyPr>
          <a:lstStyle/>
          <a:p>
            <a:pPr algn="ctr"/>
            <a:r>
              <a:rPr lang="en-US" sz="4000" b="1" dirty="0" smtClean="0">
                <a:latin typeface="+mj-lt"/>
              </a:rPr>
              <a:t>For the twenty-foot fill case:</a:t>
            </a:r>
            <a:endParaRPr lang="en-US" sz="4000" b="1" dirty="0">
              <a:latin typeface="+mj-lt"/>
            </a:endParaRPr>
          </a:p>
        </p:txBody>
      </p:sp>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effectLst/>
              </a:rPr>
              <a:t>Materials</a:t>
            </a:r>
            <a:endParaRPr lang="en-US" sz="4000" dirty="0">
              <a:solidFill>
                <a:schemeClr val="tx1"/>
              </a:solidFill>
              <a:effectLst/>
            </a:endParaRPr>
          </a:p>
        </p:txBody>
      </p:sp>
      <p:sp>
        <p:nvSpPr>
          <p:cNvPr id="3" name="Content Placeholder 2"/>
          <p:cNvSpPr>
            <a:spLocks noGrp="1"/>
          </p:cNvSpPr>
          <p:nvPr>
            <p:ph idx="1"/>
          </p:nvPr>
        </p:nvSpPr>
        <p:spPr/>
        <p:txBody>
          <a:bodyPr>
            <a:normAutofit/>
          </a:bodyPr>
          <a:lstStyle/>
          <a:p>
            <a:r>
              <a:rPr lang="en-US" dirty="0" smtClean="0">
                <a:latin typeface="+mj-lt"/>
              </a:rPr>
              <a:t>Concrete</a:t>
            </a:r>
          </a:p>
          <a:p>
            <a:pPr lvl="1"/>
            <a:r>
              <a:rPr lang="en-US" dirty="0" smtClean="0">
                <a:latin typeface="+mj-lt"/>
              </a:rPr>
              <a:t>28-day Compressive strength: f’c = 3 </a:t>
            </a:r>
            <a:r>
              <a:rPr lang="en-US" dirty="0" smtClean="0">
                <a:latin typeface="+mj-lt"/>
              </a:rPr>
              <a:t>ksi</a:t>
            </a:r>
          </a:p>
          <a:p>
            <a:r>
              <a:rPr lang="en-US" dirty="0" smtClean="0">
                <a:latin typeface="+mj-lt"/>
              </a:rPr>
              <a:t>Reinforcing </a:t>
            </a:r>
            <a:r>
              <a:rPr lang="en-US" dirty="0" smtClean="0">
                <a:latin typeface="+mj-lt"/>
              </a:rPr>
              <a:t>Steel</a:t>
            </a:r>
          </a:p>
          <a:p>
            <a:pPr lvl="1"/>
            <a:r>
              <a:rPr lang="pt-BR" dirty="0" smtClean="0">
                <a:latin typeface="+mj-lt"/>
              </a:rPr>
              <a:t>ASTM </a:t>
            </a:r>
            <a:r>
              <a:rPr lang="pt-BR" dirty="0" smtClean="0">
                <a:latin typeface="+mj-lt"/>
              </a:rPr>
              <a:t>A615 Grade 60</a:t>
            </a:r>
          </a:p>
          <a:p>
            <a:pPr lvl="2"/>
            <a:r>
              <a:rPr lang="pt-BR" dirty="0" smtClean="0">
                <a:latin typeface="+mj-lt"/>
              </a:rPr>
              <a:t>For culverts under less than 1’-0” of fill, bars in the top mat of the top slab are epoxy coated.</a:t>
            </a:r>
          </a:p>
          <a:p>
            <a:pPr lvl="2">
              <a:buNone/>
            </a:pP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Bar Mark Definitions</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For reinforced concrete slab bridges, the reinforcing steel must be defined under the bar mark definitions tab.</a:t>
            </a:r>
          </a:p>
          <a:p>
            <a:pPr lvl="1"/>
            <a:r>
              <a:rPr lang="en-US" dirty="0" smtClean="0">
                <a:latin typeface="+mj-lt"/>
              </a:rPr>
              <a:t>Name</a:t>
            </a:r>
          </a:p>
          <a:p>
            <a:pPr lvl="1"/>
            <a:r>
              <a:rPr lang="en-US" dirty="0" smtClean="0">
                <a:latin typeface="+mj-lt"/>
              </a:rPr>
              <a:t>Material (previously defined)</a:t>
            </a:r>
          </a:p>
          <a:p>
            <a:pPr lvl="1"/>
            <a:r>
              <a:rPr lang="en-US" dirty="0" smtClean="0">
                <a:latin typeface="+mj-lt"/>
              </a:rPr>
              <a:t>Size</a:t>
            </a:r>
          </a:p>
          <a:p>
            <a:pPr lvl="1"/>
            <a:r>
              <a:rPr lang="en-US" dirty="0" smtClean="0">
                <a:latin typeface="+mj-lt"/>
              </a:rPr>
              <a:t>Type (straight, hooked, etc.)</a:t>
            </a:r>
          </a:p>
          <a:p>
            <a:pPr lvl="1"/>
            <a:r>
              <a:rPr lang="en-US" dirty="0" smtClean="0">
                <a:latin typeface="+mj-lt"/>
              </a:rPr>
              <a:t>Dimensions</a:t>
            </a:r>
          </a:p>
          <a:p>
            <a:pPr lvl="1"/>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Supports</a:t>
            </a:r>
            <a:endParaRPr lang="en-US" dirty="0">
              <a:solidFill>
                <a:schemeClr val="tx1"/>
              </a:solidFill>
              <a:effectLst/>
            </a:endParaRPr>
          </a:p>
        </p:txBody>
      </p:sp>
      <p:sp>
        <p:nvSpPr>
          <p:cNvPr id="3" name="Content Placeholder 2"/>
          <p:cNvSpPr>
            <a:spLocks noGrp="1"/>
          </p:cNvSpPr>
          <p:nvPr>
            <p:ph idx="1"/>
          </p:nvPr>
        </p:nvSpPr>
        <p:spPr>
          <a:xfrm>
            <a:off x="457200" y="1600201"/>
            <a:ext cx="8229600" cy="2819400"/>
          </a:xfrm>
        </p:spPr>
        <p:txBody>
          <a:bodyPr/>
          <a:lstStyle/>
          <a:p>
            <a:r>
              <a:rPr lang="en-US" dirty="0" smtClean="0">
                <a:latin typeface="+mj-lt"/>
              </a:rPr>
              <a:t>Wall-to-Slab connection is made by using #8 bars @ 1’-0”.</a:t>
            </a:r>
          </a:p>
          <a:p>
            <a:pPr lvl="1"/>
            <a:r>
              <a:rPr lang="en-US" dirty="0" smtClean="0">
                <a:latin typeface="+mj-lt"/>
              </a:rPr>
              <a:t>Bars are in the center of members.</a:t>
            </a:r>
          </a:p>
          <a:p>
            <a:pPr lvl="1"/>
            <a:r>
              <a:rPr lang="en-US" dirty="0" smtClean="0">
                <a:latin typeface="+mj-lt"/>
              </a:rPr>
              <a:t>Only shear capacity is provided.</a:t>
            </a:r>
          </a:p>
          <a:p>
            <a:pPr lvl="1"/>
            <a:r>
              <a:rPr lang="en-US" dirty="0" smtClean="0">
                <a:latin typeface="+mj-lt"/>
              </a:rPr>
              <a:t>Pinned/Roller connection = default supports</a:t>
            </a:r>
            <a:endParaRPr lang="en-US"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838200" y="4419600"/>
            <a:ext cx="7467600" cy="220751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Girder Profile - Section</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12 inch strips were used for design.</a:t>
            </a:r>
          </a:p>
          <a:p>
            <a:r>
              <a:rPr lang="en-US" dirty="0" smtClean="0">
                <a:latin typeface="+mj-lt"/>
              </a:rPr>
              <a:t>Standard drawing tables are based on per foot quantities.</a:t>
            </a: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Girder Profile - Reinforcement</a:t>
            </a:r>
            <a:endParaRPr lang="en-US" dirty="0">
              <a:solidFill>
                <a:schemeClr val="tx1"/>
              </a:solidFill>
              <a:effectLst/>
            </a:endParaRPr>
          </a:p>
        </p:txBody>
      </p:sp>
      <p:pic>
        <p:nvPicPr>
          <p:cNvPr id="4" name="Content Placeholder 3"/>
          <p:cNvPicPr>
            <a:picLocks noGrp="1" noChangeAspect="1" noChangeArrowheads="1"/>
          </p:cNvPicPr>
          <p:nvPr>
            <p:ph sz="half" idx="1"/>
          </p:nvPr>
        </p:nvPicPr>
        <p:blipFill>
          <a:blip r:embed="rId2" cstate="print"/>
          <a:stretch>
            <a:fillRect/>
          </a:stretch>
        </p:blipFill>
        <p:spPr bwMode="auto">
          <a:xfrm>
            <a:off x="0" y="4191000"/>
            <a:ext cx="9144000" cy="1500555"/>
          </a:xfrm>
          <a:prstGeom prst="rect">
            <a:avLst/>
          </a:prstGeom>
          <a:noFill/>
          <a:ln w="9525">
            <a:noFill/>
            <a:miter lim="800000"/>
            <a:headEnd/>
            <a:tailEnd/>
          </a:ln>
        </p:spPr>
      </p:pic>
      <p:sp>
        <p:nvSpPr>
          <p:cNvPr id="9" name="Content Placeholder 8"/>
          <p:cNvSpPr>
            <a:spLocks noGrp="1"/>
          </p:cNvSpPr>
          <p:nvPr>
            <p:ph sz="half" idx="2"/>
          </p:nvPr>
        </p:nvSpPr>
        <p:spPr>
          <a:xfrm>
            <a:off x="533400" y="1600201"/>
            <a:ext cx="8153400" cy="1981199"/>
          </a:xfrm>
        </p:spPr>
        <p:txBody>
          <a:bodyPr>
            <a:noAutofit/>
          </a:bodyPr>
          <a:lstStyle/>
          <a:p>
            <a:r>
              <a:rPr lang="en-US" sz="2800" dirty="0" smtClean="0"/>
              <a:t>For culverts under less than 1’-0” of fill, the main flexural reinforcement in the top of the top slab is required to have 2 ½” of clear cover.  </a:t>
            </a:r>
          </a:p>
          <a:p>
            <a:r>
              <a:rPr lang="en-US" sz="2800" dirty="0" smtClean="0"/>
              <a:t>Otherwise, 2” of clear cover is required.</a:t>
            </a:r>
          </a:p>
        </p:txBody>
      </p:sp>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Girder Profile - Reinforcement</a:t>
            </a:r>
            <a:endParaRPr lang="en-US" dirty="0">
              <a:solidFill>
                <a:schemeClr val="tx1"/>
              </a:solidFill>
              <a:effectLst/>
            </a:endParaRPr>
          </a:p>
        </p:txBody>
      </p:sp>
      <p:sp>
        <p:nvSpPr>
          <p:cNvPr id="3" name="Content Placeholder 2"/>
          <p:cNvSpPr>
            <a:spLocks noGrp="1"/>
          </p:cNvSpPr>
          <p:nvPr>
            <p:ph idx="1"/>
          </p:nvPr>
        </p:nvSpPr>
        <p:spPr>
          <a:xfrm>
            <a:off x="457200" y="1600200"/>
            <a:ext cx="8229600" cy="3505200"/>
          </a:xfrm>
        </p:spPr>
        <p:txBody>
          <a:bodyPr>
            <a:normAutofit lnSpcReduction="10000"/>
          </a:bodyPr>
          <a:lstStyle/>
          <a:p>
            <a:pPr lvl="0"/>
            <a:r>
              <a:rPr lang="en-US" dirty="0" smtClean="0">
                <a:latin typeface="+mj-lt"/>
              </a:rPr>
              <a:t>Bar spacing and side cover were always input as 0 inches and 6 inches, respectively.  </a:t>
            </a:r>
          </a:p>
          <a:p>
            <a:pPr lvl="0"/>
            <a:r>
              <a:rPr lang="en-US" dirty="0" smtClean="0">
                <a:latin typeface="+mj-lt"/>
              </a:rPr>
              <a:t>This was done in order to manipulate the program to use the correct spacing modification factor (0.8) for the development length.  The correct number of bars was always input.  </a:t>
            </a:r>
          </a:p>
          <a:p>
            <a:pPr>
              <a:buNone/>
            </a:pPr>
            <a:endParaRPr lang="en-US" dirty="0">
              <a:latin typeface="+mj-lt"/>
            </a:endParaRPr>
          </a:p>
        </p:txBody>
      </p:sp>
      <p:pic>
        <p:nvPicPr>
          <p:cNvPr id="4" name="Content Placeholder 3"/>
          <p:cNvPicPr>
            <a:picLocks noChangeAspect="1" noChangeArrowheads="1"/>
          </p:cNvPicPr>
          <p:nvPr/>
        </p:nvPicPr>
        <p:blipFill>
          <a:blip r:embed="rId2" cstate="print"/>
          <a:stretch>
            <a:fillRect/>
          </a:stretch>
        </p:blipFill>
        <p:spPr bwMode="auto">
          <a:xfrm>
            <a:off x="0" y="5357445"/>
            <a:ext cx="9144000" cy="150055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Member Alternatives</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Material Type: Reinforced Concrete</a:t>
            </a:r>
          </a:p>
          <a:p>
            <a:r>
              <a:rPr lang="en-US" dirty="0" smtClean="0">
                <a:latin typeface="+mj-lt"/>
              </a:rPr>
              <a:t>Girder Type: Reinforced Concrete Slab</a:t>
            </a:r>
            <a:endParaRPr lang="en-US" dirty="0">
              <a:latin typeface="+mj-lt"/>
            </a:endParaRPr>
          </a:p>
        </p:txBody>
      </p:sp>
      <p:pic>
        <p:nvPicPr>
          <p:cNvPr id="8193" name="Picture 1"/>
          <p:cNvPicPr>
            <a:picLocks noChangeAspect="1" noChangeArrowheads="1"/>
          </p:cNvPicPr>
          <p:nvPr/>
        </p:nvPicPr>
        <p:blipFill>
          <a:blip r:embed="rId2" cstate="print"/>
          <a:srcRect/>
          <a:stretch>
            <a:fillRect/>
          </a:stretch>
        </p:blipFill>
        <p:spPr bwMode="auto">
          <a:xfrm>
            <a:off x="1828800" y="3029759"/>
            <a:ext cx="5551856" cy="3828241"/>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Slab Culvert Cross-Section</a:t>
            </a:r>
            <a:endParaRPr lang="en-US" dirty="0">
              <a:solidFill>
                <a:schemeClr val="tx1"/>
              </a:solidFill>
              <a:effectLst/>
            </a:endParaRPr>
          </a:p>
        </p:txBody>
      </p:sp>
      <p:pic>
        <p:nvPicPr>
          <p:cNvPr id="33794" name="Picture 2"/>
          <p:cNvPicPr>
            <a:picLocks noGrp="1" noChangeAspect="1" noChangeArrowheads="1"/>
          </p:cNvPicPr>
          <p:nvPr>
            <p:ph idx="1"/>
          </p:nvPr>
        </p:nvPicPr>
        <p:blipFill>
          <a:blip r:embed="rId2" cstate="print"/>
          <a:stretch>
            <a:fillRect/>
          </a:stretch>
        </p:blipFill>
        <p:spPr bwMode="auto">
          <a:xfrm>
            <a:off x="1" y="1676400"/>
            <a:ext cx="9143999" cy="490418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8610600" cy="1143000"/>
          </a:xfrm>
        </p:spPr>
        <p:txBody>
          <a:bodyPr>
            <a:noAutofit/>
          </a:bodyPr>
          <a:lstStyle/>
          <a:p>
            <a:r>
              <a:rPr lang="en-US" sz="4000" dirty="0" smtClean="0">
                <a:solidFill>
                  <a:schemeClr val="tx1"/>
                </a:solidFill>
                <a:effectLst/>
              </a:rPr>
              <a:t>Member Alternative Description</a:t>
            </a:r>
            <a:endParaRPr lang="en-US" sz="4000" dirty="0">
              <a:solidFill>
                <a:schemeClr val="tx1"/>
              </a:solidFill>
              <a:effectLst/>
            </a:endParaRPr>
          </a:p>
        </p:txBody>
      </p:sp>
      <p:sp>
        <p:nvSpPr>
          <p:cNvPr id="9" name="Content Placeholder 8"/>
          <p:cNvSpPr>
            <a:spLocks noGrp="1"/>
          </p:cNvSpPr>
          <p:nvPr>
            <p:ph idx="1"/>
          </p:nvPr>
        </p:nvSpPr>
        <p:spPr>
          <a:xfrm>
            <a:off x="0" y="1600201"/>
            <a:ext cx="9144000" cy="2362200"/>
          </a:xfrm>
        </p:spPr>
        <p:txBody>
          <a:bodyPr>
            <a:normAutofit fontScale="85000" lnSpcReduction="20000"/>
          </a:bodyPr>
          <a:lstStyle/>
          <a:p>
            <a:r>
              <a:rPr lang="en-US" dirty="0" smtClean="0">
                <a:latin typeface="+mj-lt"/>
              </a:rPr>
              <a:t>Left and right end bearing locations were set to 4 inches for simplicity.</a:t>
            </a:r>
          </a:p>
          <a:p>
            <a:r>
              <a:rPr lang="en-US" dirty="0" smtClean="0">
                <a:latin typeface="+mj-lt"/>
              </a:rPr>
              <a:t>Interior walls thicker than 8 inches were only required for some culverts with fill depths of 20 feet or greater.</a:t>
            </a:r>
          </a:p>
          <a:p>
            <a:r>
              <a:rPr lang="en-US" dirty="0" smtClean="0">
                <a:latin typeface="+mj-lt"/>
              </a:rPr>
              <a:t>These culverts were designed as simple spans.  Therefore the end bearing location of 4 inches was acceptable.</a:t>
            </a:r>
          </a:p>
          <a:p>
            <a:endParaRPr lang="en-US" dirty="0">
              <a:latin typeface="+mj-lt"/>
            </a:endParaRPr>
          </a:p>
        </p:txBody>
      </p:sp>
      <p:pic>
        <p:nvPicPr>
          <p:cNvPr id="7" name="Picture 2"/>
          <p:cNvPicPr>
            <a:picLocks noChangeAspect="1" noChangeArrowheads="1"/>
          </p:cNvPicPr>
          <p:nvPr/>
        </p:nvPicPr>
        <p:blipFill>
          <a:blip r:embed="rId2" cstate="print"/>
          <a:stretch>
            <a:fillRect/>
          </a:stretch>
        </p:blipFill>
        <p:spPr bwMode="auto">
          <a:xfrm>
            <a:off x="685800" y="4191000"/>
            <a:ext cx="7792720" cy="22479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Load Case Description</a:t>
            </a:r>
            <a:endParaRPr lang="en-US" dirty="0">
              <a:solidFill>
                <a:schemeClr val="tx1"/>
              </a:solidFill>
              <a:effectLst/>
            </a:endParaRPr>
          </a:p>
        </p:txBody>
      </p:sp>
      <p:sp>
        <p:nvSpPr>
          <p:cNvPr id="3" name="Content Placeholder 2"/>
          <p:cNvSpPr>
            <a:spLocks noGrp="1"/>
          </p:cNvSpPr>
          <p:nvPr>
            <p:ph idx="1"/>
          </p:nvPr>
        </p:nvSpPr>
        <p:spPr>
          <a:xfrm>
            <a:off x="457200" y="1447800"/>
            <a:ext cx="8229600" cy="1981199"/>
          </a:xfrm>
        </p:spPr>
        <p:txBody>
          <a:bodyPr>
            <a:normAutofit/>
          </a:bodyPr>
          <a:lstStyle/>
          <a:p>
            <a:r>
              <a:rPr lang="en-US" dirty="0" smtClean="0">
                <a:latin typeface="+mj-lt"/>
              </a:rPr>
              <a:t>Many options are available for earth fill loads.</a:t>
            </a:r>
          </a:p>
          <a:p>
            <a:r>
              <a:rPr lang="en-US" dirty="0" smtClean="0">
                <a:latin typeface="+mj-lt"/>
              </a:rPr>
              <a:t>“E,EV Rigid Buried Structure” was initially selected for the earth fill load type.</a:t>
            </a:r>
          </a:p>
        </p:txBody>
      </p:sp>
      <p:pic>
        <p:nvPicPr>
          <p:cNvPr id="5" name="Picture 3"/>
          <p:cNvPicPr>
            <a:picLocks noChangeAspect="1" noChangeArrowheads="1"/>
          </p:cNvPicPr>
          <p:nvPr/>
        </p:nvPicPr>
        <p:blipFill>
          <a:blip r:embed="rId2" cstate="print"/>
          <a:srcRect/>
          <a:stretch>
            <a:fillRect/>
          </a:stretch>
        </p:blipFill>
        <p:spPr bwMode="auto">
          <a:xfrm>
            <a:off x="348916" y="3694952"/>
            <a:ext cx="8490284" cy="316304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rPr>
              <a:t>Load Case Description Problem</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It was later discovered that none of the earth fill load types are used by Brass.</a:t>
            </a:r>
          </a:p>
          <a:p>
            <a:r>
              <a:rPr lang="en-US" dirty="0" smtClean="0">
                <a:latin typeface="+mj-lt"/>
              </a:rPr>
              <a:t>The earth fill load was not being applied to the model.</a:t>
            </a:r>
          </a:p>
          <a:p>
            <a:r>
              <a:rPr lang="en-US" dirty="0" smtClean="0">
                <a:latin typeface="+mj-lt"/>
              </a:rPr>
              <a:t>“D,DC” was used as the load case type for the earth fill.</a:t>
            </a:r>
          </a:p>
          <a:p>
            <a:r>
              <a:rPr lang="en-US" dirty="0" smtClean="0">
                <a:latin typeface="+mj-lt"/>
              </a:rPr>
              <a:t>The earth fill load as multiplied by 1.3/1.25 to account for the difference in load factors.</a:t>
            </a:r>
          </a:p>
          <a:p>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rPr>
              <a:t>Load Case Description Problem</a:t>
            </a:r>
            <a:endParaRPr lang="en-US" dirty="0">
              <a:solidFill>
                <a:schemeClr val="tx1"/>
              </a:solidFill>
              <a:effectLst/>
            </a:endParaRPr>
          </a:p>
        </p:txBody>
      </p:sp>
      <p:sp>
        <p:nvSpPr>
          <p:cNvPr id="3" name="Content Placeholder 2"/>
          <p:cNvSpPr>
            <a:spLocks noGrp="1"/>
          </p:cNvSpPr>
          <p:nvPr>
            <p:ph idx="1"/>
          </p:nvPr>
        </p:nvSpPr>
        <p:spPr/>
        <p:txBody>
          <a:bodyPr>
            <a:normAutofit lnSpcReduction="10000"/>
          </a:bodyPr>
          <a:lstStyle/>
          <a:p>
            <a:r>
              <a:rPr lang="en-US" dirty="0" smtClean="0">
                <a:latin typeface="+mj-lt"/>
              </a:rPr>
              <a:t>Incident 9523</a:t>
            </a:r>
          </a:p>
          <a:p>
            <a:r>
              <a:rPr lang="en-US" dirty="0" smtClean="0">
                <a:latin typeface="+mj-lt"/>
              </a:rPr>
              <a:t>Users should not have the option to input data not accepted by the engine running the analysis.</a:t>
            </a:r>
          </a:p>
          <a:p>
            <a:r>
              <a:rPr lang="en-US" dirty="0" smtClean="0">
                <a:latin typeface="+mj-lt"/>
              </a:rPr>
              <a:t>Since the load can be input, most people would assume that the program uses it properly.</a:t>
            </a:r>
          </a:p>
          <a:p>
            <a:r>
              <a:rPr lang="en-US" dirty="0" smtClean="0">
                <a:latin typeface="+mj-lt"/>
              </a:rPr>
              <a:t>Could lead to dangerous mistakes</a:t>
            </a:r>
          </a:p>
          <a:p>
            <a:r>
              <a:rPr lang="en-US" dirty="0" smtClean="0">
                <a:latin typeface="+mj-lt"/>
              </a:rPr>
              <a:t>Issue has been corrected in version 6.2</a:t>
            </a:r>
          </a:p>
          <a:p>
            <a:pPr>
              <a:buNone/>
            </a:pPr>
            <a:r>
              <a:rPr lang="en-US" dirty="0" smtClean="0">
                <a:latin typeface="+mj-lt"/>
              </a:rPr>
              <a:t>  </a:t>
            </a: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Shear</a:t>
            </a:r>
            <a:endParaRPr lang="en-US" dirty="0">
              <a:solidFill>
                <a:schemeClr val="tx1"/>
              </a:solidFill>
              <a:effectLst/>
            </a:endParaRPr>
          </a:p>
        </p:txBody>
      </p:sp>
      <p:sp>
        <p:nvSpPr>
          <p:cNvPr id="3" name="Content Placeholder 2"/>
          <p:cNvSpPr>
            <a:spLocks noGrp="1"/>
          </p:cNvSpPr>
          <p:nvPr>
            <p:ph sz="half" idx="1"/>
          </p:nvPr>
        </p:nvSpPr>
        <p:spPr>
          <a:xfrm>
            <a:off x="0" y="1600201"/>
            <a:ext cx="9144000" cy="838199"/>
          </a:xfrm>
        </p:spPr>
        <p:txBody>
          <a:bodyPr>
            <a:normAutofit/>
          </a:bodyPr>
          <a:lstStyle/>
          <a:p>
            <a:r>
              <a:rPr lang="en-US" dirty="0" smtClean="0">
                <a:latin typeface="+mj-lt"/>
              </a:rPr>
              <a:t>Opis uses AASHTO 5.8 for shear code check.</a:t>
            </a:r>
          </a:p>
          <a:p>
            <a:pPr marL="0" marR="0">
              <a:lnSpc>
                <a:spcPct val="115000"/>
              </a:lnSpc>
              <a:spcBef>
                <a:spcPts val="0"/>
              </a:spcBef>
              <a:spcAft>
                <a:spcPts val="1000"/>
              </a:spcAft>
            </a:pPr>
            <a:endParaRPr lang="en-US" dirty="0" smtClean="0">
              <a:latin typeface="+mj-lt"/>
              <a:ea typeface="Calibri"/>
              <a:cs typeface="Times New Roman"/>
            </a:endParaRPr>
          </a:p>
          <a:p>
            <a:pPr>
              <a:buNone/>
            </a:pPr>
            <a:endParaRPr lang="en-US" dirty="0" smtClean="0">
              <a:latin typeface="+mj-lt"/>
            </a:endParaRPr>
          </a:p>
        </p:txBody>
      </p:sp>
      <p:graphicFrame>
        <p:nvGraphicFramePr>
          <p:cNvPr id="72709" name="Object 5"/>
          <p:cNvGraphicFramePr>
            <a:graphicFrameLocks noChangeAspect="1"/>
          </p:cNvGraphicFramePr>
          <p:nvPr>
            <p:ph sz="half" idx="2"/>
          </p:nvPr>
        </p:nvGraphicFramePr>
        <p:xfrm>
          <a:off x="47812" y="4831945"/>
          <a:ext cx="9096188" cy="1645055"/>
        </p:xfrm>
        <a:graphic>
          <a:graphicData uri="http://schemas.openxmlformats.org/presentationml/2006/ole">
            <p:oleObj spid="_x0000_s72709" name="Equation" r:id="rId3" imgW="2387520" imgH="431640" progId="Equation.3">
              <p:embed/>
            </p:oleObj>
          </a:graphicData>
        </a:graphic>
      </p:graphicFrame>
      <p:sp>
        <p:nvSpPr>
          <p:cNvPr id="7271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2716" name="Object 5"/>
          <p:cNvGraphicFramePr>
            <a:graphicFrameLocks noChangeAspect="1"/>
          </p:cNvGraphicFramePr>
          <p:nvPr/>
        </p:nvGraphicFramePr>
        <p:xfrm>
          <a:off x="1828800" y="2286000"/>
          <a:ext cx="5370512" cy="1016000"/>
        </p:xfrm>
        <a:graphic>
          <a:graphicData uri="http://schemas.openxmlformats.org/presentationml/2006/ole">
            <p:oleObj spid="_x0000_s72716" name="Equation" r:id="rId4" imgW="1409400" imgH="266400" progId="Equation.3">
              <p:embed/>
            </p:oleObj>
          </a:graphicData>
        </a:graphic>
      </p:graphicFrame>
      <p:sp>
        <p:nvSpPr>
          <p:cNvPr id="17" name="Content Placeholder 2"/>
          <p:cNvSpPr txBox="1">
            <a:spLocks/>
          </p:cNvSpPr>
          <p:nvPr/>
        </p:nvSpPr>
        <p:spPr>
          <a:xfrm>
            <a:off x="0" y="3733800"/>
            <a:ext cx="9144000" cy="838199"/>
          </a:xfrm>
          <a:prstGeom prst="rect">
            <a:avLst/>
          </a:prstGeom>
        </p:spPr>
        <p:txBody>
          <a:bodyPr vert="horz">
            <a:normAutofit lnSpcReduction="1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For</a:t>
            </a:r>
            <a:r>
              <a:rPr kumimoji="0" lang="en-US" sz="2600" b="0" i="0" u="none" strike="noStrike" kern="1200" cap="none" spc="0" normalizeH="0" noProof="0" dirty="0" smtClean="0">
                <a:ln>
                  <a:noFill/>
                </a:ln>
                <a:solidFill>
                  <a:schemeClr val="tx1"/>
                </a:solidFill>
                <a:effectLst/>
                <a:uLnTx/>
                <a:uFillTx/>
                <a:latin typeface="+mj-lt"/>
                <a:ea typeface="+mn-ea"/>
                <a:cs typeface="+mn-cs"/>
              </a:rPr>
              <a:t> culverts under 2.0 feet or more of fill, AASHTO 5.14.5.3 applies instead of 5.8.</a:t>
            </a:r>
            <a:endParaRPr kumimoji="0" lang="en-US" sz="26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411480" algn="l" defTabSz="914400" rtl="0" eaLnBrk="1" fontAlgn="auto" latinLnBrk="0" hangingPunct="1">
              <a:lnSpc>
                <a:spcPct val="115000"/>
              </a:lnSpc>
              <a:spcBef>
                <a:spcPts val="0"/>
              </a:spcBef>
              <a:spcAft>
                <a:spcPts val="1000"/>
              </a:spcAft>
              <a:buClr>
                <a:schemeClr val="tx1">
                  <a:shade val="95000"/>
                </a:schemeClr>
              </a:buClr>
              <a:buSzPct val="6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j-lt"/>
              <a:ea typeface="Calibri"/>
              <a:cs typeface="Times New Roman"/>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Shear for Fill </a:t>
            </a:r>
            <a:r>
              <a:rPr lang="en-US" dirty="0" smtClean="0">
                <a:solidFill>
                  <a:schemeClr val="tx1"/>
                </a:solidFill>
                <a:effectLst/>
                <a:cs typeface="Arial"/>
              </a:rPr>
              <a:t>≥ 2 ft.</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Using AASHTO 5.8 instead of 5.14.5.3 is conservative. </a:t>
            </a:r>
          </a:p>
          <a:p>
            <a:r>
              <a:rPr lang="en-US" dirty="0" smtClean="0">
                <a:latin typeface="+mj-lt"/>
              </a:rPr>
              <a:t>When shear failures were indicated by Opis, shear was checked using 5.14.5.3.</a:t>
            </a:r>
          </a:p>
          <a:p>
            <a:r>
              <a:rPr lang="en-US" dirty="0" smtClean="0">
                <a:latin typeface="+mj-lt"/>
              </a:rPr>
              <a:t>Excel spreadsheet was written for this check.</a:t>
            </a:r>
          </a:p>
          <a:p>
            <a:r>
              <a:rPr lang="en-US" dirty="0" smtClean="0">
                <a:latin typeface="+mj-lt"/>
              </a:rPr>
              <a:t>Design ratios around 0.9 using AASHTO 5.8 were found to be over 1.0 when using 5.14.5.3.</a:t>
            </a:r>
          </a:p>
        </p:txBody>
      </p:sp>
    </p:spTree>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Supplementary Check Points</a:t>
            </a:r>
            <a:endParaRPr lang="en-US" dirty="0">
              <a:solidFill>
                <a:schemeClr val="tx1"/>
              </a:solidFill>
              <a:effectLst/>
            </a:endParaRPr>
          </a:p>
        </p:txBody>
      </p:sp>
      <p:sp>
        <p:nvSpPr>
          <p:cNvPr id="3" name="Content Placeholder 2"/>
          <p:cNvSpPr>
            <a:spLocks noGrp="1"/>
          </p:cNvSpPr>
          <p:nvPr>
            <p:ph idx="1"/>
          </p:nvPr>
        </p:nvSpPr>
        <p:spPr>
          <a:xfrm>
            <a:off x="457200" y="1600200"/>
            <a:ext cx="8229600" cy="4953000"/>
          </a:xfrm>
        </p:spPr>
        <p:txBody>
          <a:bodyPr>
            <a:normAutofit fontScale="40000" lnSpcReduction="20000"/>
          </a:bodyPr>
          <a:lstStyle/>
          <a:p>
            <a:r>
              <a:rPr lang="en-US" sz="5100" dirty="0" smtClean="0">
                <a:latin typeface="+mj-lt"/>
                <a:cs typeface="Arial" pitchFamily="34" charset="0"/>
              </a:rPr>
              <a:t>In addition to checking tenth points for each span, other “points of interest” to check may be specified.</a:t>
            </a:r>
          </a:p>
          <a:p>
            <a:r>
              <a:rPr lang="en-US" sz="5100" dirty="0" smtClean="0">
                <a:latin typeface="+mj-lt"/>
                <a:cs typeface="Arial" pitchFamily="34" charset="0"/>
              </a:rPr>
              <a:t>Needed in order to check critical sections for shear, taken as the greater of (AASHTO 5.8.3.2):</a:t>
            </a:r>
          </a:p>
          <a:p>
            <a:pPr lvl="1"/>
            <a:r>
              <a:rPr lang="en-US" sz="5100" dirty="0" smtClean="0">
                <a:latin typeface="+mj-lt"/>
                <a:cs typeface="Arial" pitchFamily="34" charset="0"/>
              </a:rPr>
              <a:t>0.5*d</a:t>
            </a:r>
            <a:r>
              <a:rPr lang="en-US" sz="5100" baseline="-25000" dirty="0" smtClean="0">
                <a:latin typeface="+mj-lt"/>
                <a:cs typeface="Arial" pitchFamily="34" charset="0"/>
              </a:rPr>
              <a:t>v</a:t>
            </a:r>
            <a:r>
              <a:rPr lang="en-US" sz="5100" dirty="0" smtClean="0">
                <a:latin typeface="+mj-lt"/>
                <a:cs typeface="Arial" pitchFamily="34" charset="0"/>
              </a:rPr>
              <a:t>*cot(</a:t>
            </a:r>
            <a:r>
              <a:rPr lang="el-GR" sz="5100" dirty="0" smtClean="0">
                <a:latin typeface="+mj-lt"/>
                <a:cs typeface="Arial" pitchFamily="34" charset="0"/>
              </a:rPr>
              <a:t>θ</a:t>
            </a:r>
            <a:r>
              <a:rPr lang="en-US" sz="5100" dirty="0" smtClean="0">
                <a:latin typeface="+mj-lt"/>
                <a:cs typeface="Arial" pitchFamily="34" charset="0"/>
              </a:rPr>
              <a:t>)</a:t>
            </a:r>
          </a:p>
          <a:p>
            <a:pPr lvl="1"/>
            <a:r>
              <a:rPr lang="en-US" sz="5100" dirty="0" smtClean="0">
                <a:latin typeface="+mj-lt"/>
                <a:cs typeface="Arial" pitchFamily="34" charset="0"/>
              </a:rPr>
              <a:t>d</a:t>
            </a:r>
            <a:r>
              <a:rPr lang="en-US" sz="5100" baseline="-25000" dirty="0" smtClean="0">
                <a:latin typeface="+mj-lt"/>
                <a:cs typeface="Arial" pitchFamily="34" charset="0"/>
              </a:rPr>
              <a:t>v</a:t>
            </a:r>
          </a:p>
          <a:p>
            <a:r>
              <a:rPr lang="en-US" sz="5100" dirty="0" smtClean="0">
                <a:latin typeface="+mj-lt"/>
                <a:cs typeface="Arial" pitchFamily="34" charset="0"/>
              </a:rPr>
              <a:t>d</a:t>
            </a:r>
            <a:r>
              <a:rPr lang="en-US" sz="5100" baseline="-25000" dirty="0" smtClean="0">
                <a:latin typeface="+mj-lt"/>
                <a:cs typeface="Arial" pitchFamily="34" charset="0"/>
              </a:rPr>
              <a:t>v</a:t>
            </a:r>
            <a:r>
              <a:rPr lang="en-US" sz="5100" dirty="0" smtClean="0">
                <a:latin typeface="+mj-lt"/>
                <a:cs typeface="Arial" pitchFamily="34" charset="0"/>
              </a:rPr>
              <a:t> ≥ greater of (AASHTO 5.8.2.9):</a:t>
            </a:r>
          </a:p>
          <a:p>
            <a:pPr lvl="1"/>
            <a:r>
              <a:rPr lang="en-US" sz="5100" dirty="0" smtClean="0">
                <a:latin typeface="+mj-lt"/>
                <a:cs typeface="Arial" pitchFamily="34" charset="0"/>
              </a:rPr>
              <a:t>0.9*d</a:t>
            </a:r>
            <a:r>
              <a:rPr lang="en-US" sz="5100" baseline="-25000" dirty="0" smtClean="0">
                <a:latin typeface="+mj-lt"/>
                <a:cs typeface="Arial" pitchFamily="34" charset="0"/>
              </a:rPr>
              <a:t>e</a:t>
            </a:r>
          </a:p>
          <a:p>
            <a:pPr lvl="1"/>
            <a:r>
              <a:rPr lang="en-US" sz="5100" dirty="0" smtClean="0">
                <a:latin typeface="+mj-lt"/>
                <a:cs typeface="Arial" pitchFamily="34" charset="0"/>
              </a:rPr>
              <a:t>0.72*h</a:t>
            </a:r>
          </a:p>
          <a:p>
            <a:r>
              <a:rPr lang="en-US" sz="5100" dirty="0" smtClean="0">
                <a:latin typeface="+mj-lt"/>
                <a:cs typeface="Arial" pitchFamily="34" charset="0"/>
              </a:rPr>
              <a:t>Since h (slab thickness) was already known for each check, it was simple and conservative to take the critical section for shear as 0.72h from the face of the wall.  If this greatly increased the slab thickness of the current Standard Specification designs, then 0.9d</a:t>
            </a:r>
            <a:r>
              <a:rPr lang="en-US" sz="5100" baseline="-25000" dirty="0" smtClean="0">
                <a:latin typeface="+mj-lt"/>
                <a:cs typeface="Arial" pitchFamily="34" charset="0"/>
              </a:rPr>
              <a:t>e</a:t>
            </a:r>
            <a:r>
              <a:rPr lang="en-US" sz="5100" dirty="0" smtClean="0">
                <a:latin typeface="+mj-lt"/>
                <a:cs typeface="Arial" pitchFamily="34" charset="0"/>
              </a:rPr>
              <a:t> was used. </a:t>
            </a:r>
          </a:p>
          <a:p>
            <a:r>
              <a:rPr lang="en-US" sz="5100" dirty="0" smtClean="0">
                <a:latin typeface="+mj-lt"/>
                <a:cs typeface="Arial" pitchFamily="34" charset="0"/>
              </a:rPr>
              <a:t>Adding shear checks points by default would be an excellent enhancement for OPIS.</a:t>
            </a:r>
          </a:p>
          <a:p>
            <a:pPr lvl="1"/>
            <a:r>
              <a:rPr lang="en-US" sz="4700" dirty="0" smtClean="0">
                <a:latin typeface="+mj-lt"/>
                <a:cs typeface="Arial" pitchFamily="34" charset="0"/>
              </a:rPr>
              <a:t>Incident 10172 </a:t>
            </a:r>
          </a:p>
          <a:p>
            <a:pPr lvl="2">
              <a:buNone/>
            </a:pPr>
            <a:r>
              <a:rPr lang="en-US" dirty="0" smtClean="0">
                <a:latin typeface="+mj-lt"/>
                <a:cs typeface="Arial" pitchFamily="34" charset="0"/>
              </a:rPr>
              <a:t> </a:t>
            </a:r>
            <a:endParaRPr lang="en-US" dirty="0">
              <a:latin typeface="+mj-lt"/>
              <a:cs typeface="Arial" pitchFamily="34" charset="0"/>
            </a:endParaRPr>
          </a:p>
        </p:txBody>
      </p:sp>
    </p:spTree>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Bridge Alternatives</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Bridge alternatives are not required for slab bridges.</a:t>
            </a: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Culvert Top Slab Summary</a:t>
            </a:r>
            <a:endParaRPr lang="en-US" dirty="0">
              <a:solidFill>
                <a:schemeClr val="tx1"/>
              </a:solidFill>
              <a:effectLst/>
            </a:endParaRPr>
          </a:p>
        </p:txBody>
      </p:sp>
      <p:sp>
        <p:nvSpPr>
          <p:cNvPr id="3" name="Content Placeholder 2"/>
          <p:cNvSpPr>
            <a:spLocks noGrp="1"/>
          </p:cNvSpPr>
          <p:nvPr>
            <p:ph idx="1"/>
          </p:nvPr>
        </p:nvSpPr>
        <p:spPr/>
        <p:txBody>
          <a:bodyPr>
            <a:normAutofit lnSpcReduction="10000"/>
          </a:bodyPr>
          <a:lstStyle/>
          <a:p>
            <a:r>
              <a:rPr lang="en-US" dirty="0" smtClean="0">
                <a:latin typeface="+mj-lt"/>
              </a:rPr>
              <a:t>In some cases, we found that the LRFD designs matched our existing AASHTO Standard Specification designs.</a:t>
            </a:r>
          </a:p>
          <a:p>
            <a:r>
              <a:rPr lang="en-US" dirty="0" smtClean="0">
                <a:latin typeface="+mj-lt"/>
              </a:rPr>
              <a:t>In other cases, additional reinforcing steel and/or thicker top slabs were required.</a:t>
            </a:r>
          </a:p>
          <a:p>
            <a:r>
              <a:rPr lang="en-US" dirty="0" smtClean="0">
                <a:latin typeface="+mj-lt"/>
              </a:rPr>
              <a:t>Primary reasons:</a:t>
            </a:r>
          </a:p>
          <a:p>
            <a:pPr lvl="1"/>
            <a:r>
              <a:rPr lang="en-US" dirty="0" smtClean="0">
                <a:latin typeface="+mj-lt"/>
              </a:rPr>
              <a:t>Wheel loads spread through fill at a rate of 1.0*fill depth for LRFD versus 1.75*fill depth for Standard Specifications.</a:t>
            </a:r>
          </a:p>
          <a:p>
            <a:pPr lvl="1"/>
            <a:r>
              <a:rPr lang="en-US" dirty="0" smtClean="0">
                <a:latin typeface="+mj-lt"/>
              </a:rPr>
              <a:t>Critical section for shear located closer to support for LRFD than for Standard Specifications.</a:t>
            </a:r>
          </a:p>
          <a:p>
            <a:endParaRPr lang="en-US" dirty="0">
              <a:latin typeface="+mj-lt"/>
            </a:endParaRPr>
          </a:p>
        </p:txBody>
      </p:sp>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Reference</a:t>
            </a:r>
            <a:endParaRPr lang="en-US" dirty="0">
              <a:solidFill>
                <a:schemeClr val="tx1"/>
              </a:solidFill>
              <a:effectLst/>
            </a:endParaRPr>
          </a:p>
        </p:txBody>
      </p:sp>
      <p:sp>
        <p:nvSpPr>
          <p:cNvPr id="3" name="Content Placeholder 2"/>
          <p:cNvSpPr>
            <a:spLocks noGrp="1"/>
          </p:cNvSpPr>
          <p:nvPr>
            <p:ph idx="1"/>
          </p:nvPr>
        </p:nvSpPr>
        <p:spPr/>
        <p:txBody>
          <a:bodyPr>
            <a:normAutofit/>
          </a:bodyPr>
          <a:lstStyle/>
          <a:p>
            <a:r>
              <a:rPr lang="en-US" dirty="0" smtClean="0">
                <a:latin typeface="+mj-lt"/>
              </a:rPr>
              <a:t>American Concrete Pipe Association</a:t>
            </a:r>
          </a:p>
          <a:p>
            <a:pPr lvl="1"/>
            <a:r>
              <a:rPr lang="en-US" dirty="0" smtClean="0">
                <a:latin typeface="+mj-lt"/>
              </a:rPr>
              <a:t>Very good comparison of the differences between the AASHTO Standard Specifications (17</a:t>
            </a:r>
            <a:r>
              <a:rPr lang="en-US" baseline="30000" dirty="0" smtClean="0">
                <a:latin typeface="+mj-lt"/>
              </a:rPr>
              <a:t>th</a:t>
            </a:r>
            <a:r>
              <a:rPr lang="en-US" dirty="0" smtClean="0">
                <a:latin typeface="+mj-lt"/>
              </a:rPr>
              <a:t> Ed.) and the AASHTO LRFD Specifications (2008 Interim)</a:t>
            </a:r>
          </a:p>
          <a:p>
            <a:pPr lvl="1"/>
            <a:r>
              <a:rPr lang="en-US" dirty="0" smtClean="0">
                <a:latin typeface="+mj-lt"/>
              </a:rPr>
              <a:t>http://www.concrete-pipe.org/pdf/Box-Cliff-Notes.pdf</a:t>
            </a:r>
            <a:endParaRPr lang="en-US" dirty="0">
              <a:latin typeface="+mj-lt"/>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400" dirty="0" smtClean="0">
                <a:solidFill>
                  <a:schemeClr val="tx1"/>
                </a:solidFill>
                <a:effectLst/>
              </a:rPr>
              <a:t>Culvert Table </a:t>
            </a:r>
            <a:br>
              <a:rPr lang="en-US" sz="4400" dirty="0" smtClean="0">
                <a:solidFill>
                  <a:schemeClr val="tx1"/>
                </a:solidFill>
                <a:effectLst/>
              </a:rPr>
            </a:br>
            <a:r>
              <a:rPr lang="en-US" sz="4400" dirty="0" smtClean="0">
                <a:solidFill>
                  <a:schemeClr val="tx1"/>
                </a:solidFill>
                <a:effectLst/>
              </a:rPr>
              <a:t>3 @18x18 Box Culvert</a:t>
            </a:r>
            <a:endParaRPr lang="en-US" sz="4400" dirty="0">
              <a:solidFill>
                <a:schemeClr val="tx1"/>
              </a:solidFill>
              <a:effectLst/>
            </a:endParaRPr>
          </a:p>
        </p:txBody>
      </p:sp>
      <p:pic>
        <p:nvPicPr>
          <p:cNvPr id="81923" name="Picture 3"/>
          <p:cNvPicPr>
            <a:picLocks noGrp="1" noChangeAspect="1" noChangeArrowheads="1"/>
          </p:cNvPicPr>
          <p:nvPr>
            <p:ph idx="1"/>
          </p:nvPr>
        </p:nvPicPr>
        <p:blipFill>
          <a:blip r:embed="rId2" cstate="print"/>
          <a:srcRect r="51744"/>
          <a:stretch>
            <a:fillRect/>
          </a:stretch>
        </p:blipFill>
        <p:spPr bwMode="auto">
          <a:xfrm>
            <a:off x="0" y="2881269"/>
            <a:ext cx="9144000" cy="3792389"/>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Standard Drawings</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latin typeface="+mj-lt"/>
              </a:rPr>
              <a:t>TDOT culvert standard drawings can be found at:</a:t>
            </a:r>
          </a:p>
          <a:p>
            <a:pPr>
              <a:buNone/>
            </a:pPr>
            <a:r>
              <a:rPr lang="en-US" dirty="0" smtClean="0">
                <a:latin typeface="+mj-lt"/>
              </a:rPr>
              <a:t> http://www.tdot.state.tn.us/Chief_Engineer/engr_library/stddrlib.htm </a:t>
            </a:r>
            <a:endParaRPr lang="en-US" dirty="0">
              <a:latin typeface="+mj-lt"/>
            </a:endParaRPr>
          </a:p>
        </p:txBody>
      </p:sp>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Questions?</a:t>
            </a:r>
            <a:endParaRPr lang="en-US" dirty="0">
              <a:solidFill>
                <a:schemeClr val="tx1"/>
              </a:solidFill>
              <a:effectLst/>
            </a:endParaRPr>
          </a:p>
        </p:txBody>
      </p:sp>
      <p:pic>
        <p:nvPicPr>
          <p:cNvPr id="31749" name="Picture 5" descr="C:\Documents and Settings\jj04175\Local Settings\Temporary Internet Files\Content.IE5\EWECXAA8\MC900433165[1].jpg"/>
          <p:cNvPicPr>
            <a:picLocks noGrp="1" noChangeAspect="1" noChangeArrowheads="1"/>
          </p:cNvPicPr>
          <p:nvPr>
            <p:ph idx="1"/>
          </p:nvPr>
        </p:nvPicPr>
        <p:blipFill>
          <a:blip r:embed="rId2" cstate="print"/>
          <a:stretch>
            <a:fillRect/>
          </a:stretch>
        </p:blipFill>
        <p:spPr bwMode="auto">
          <a:xfrm>
            <a:off x="1434975" y="1600200"/>
            <a:ext cx="6274050" cy="4708525"/>
          </a:xfrm>
          <a:prstGeom prst="rect">
            <a:avLst/>
          </a:prstGeom>
          <a:noFill/>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Culvert Sizes</a:t>
            </a:r>
            <a:endParaRPr lang="en-US" dirty="0">
              <a:solidFill>
                <a:schemeClr val="tx1"/>
              </a:solidFill>
              <a:effectLst/>
            </a:endParaRPr>
          </a:p>
        </p:txBody>
      </p:sp>
      <p:sp>
        <p:nvSpPr>
          <p:cNvPr id="3" name="Content Placeholder 2"/>
          <p:cNvSpPr>
            <a:spLocks noGrp="1"/>
          </p:cNvSpPr>
          <p:nvPr>
            <p:ph idx="1"/>
          </p:nvPr>
        </p:nvSpPr>
        <p:spPr/>
        <p:txBody>
          <a:bodyPr/>
          <a:lstStyle/>
          <a:p>
            <a:r>
              <a:rPr lang="en-US" dirty="0" smtClean="0"/>
              <a:t>Culvert sizes covered by standard drawings (clear width x clear height):</a:t>
            </a:r>
          </a:p>
          <a:p>
            <a:pPr lvl="1"/>
            <a:r>
              <a:rPr lang="en-US" dirty="0" smtClean="0"/>
              <a:t>Smallest: 1 cell 6ft. X 3ft.</a:t>
            </a:r>
          </a:p>
          <a:p>
            <a:pPr lvl="1"/>
            <a:r>
              <a:rPr lang="en-US" dirty="0" smtClean="0"/>
              <a:t>Largest: 3 cells 18ft. X 18ft.</a:t>
            </a:r>
          </a:p>
          <a:p>
            <a:endParaRPr lang="en-US"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1323439"/>
          </a:xfrm>
          <a:prstGeom prst="rect">
            <a:avLst/>
          </a:prstGeom>
          <a:noFill/>
        </p:spPr>
        <p:txBody>
          <a:bodyPr wrap="square" rtlCol="0">
            <a:spAutoFit/>
          </a:bodyPr>
          <a:lstStyle/>
          <a:p>
            <a:pPr algn="ctr"/>
            <a:r>
              <a:rPr lang="en-US" sz="4000" b="1" dirty="0" smtClean="0">
                <a:latin typeface="+mj-lt"/>
              </a:rPr>
              <a:t>Live Load Distribution Factors (LLDFs)</a:t>
            </a:r>
            <a:endParaRPr lang="en-US" sz="4000" b="1" dirty="0">
              <a:latin typeface="+mj-lt"/>
            </a:endParaRPr>
          </a:p>
        </p:txBody>
      </p:sp>
      <p:sp>
        <p:nvSpPr>
          <p:cNvPr id="3" name="TextBox 2"/>
          <p:cNvSpPr txBox="1"/>
          <p:nvPr/>
        </p:nvSpPr>
        <p:spPr>
          <a:xfrm>
            <a:off x="1600200" y="2971800"/>
            <a:ext cx="6553200" cy="2554545"/>
          </a:xfrm>
          <a:prstGeom prst="rect">
            <a:avLst/>
          </a:prstGeom>
          <a:noFill/>
        </p:spPr>
        <p:txBody>
          <a:bodyPr wrap="square" rtlCol="0">
            <a:spAutoFit/>
          </a:bodyPr>
          <a:lstStyle/>
          <a:p>
            <a:pPr algn="ctr"/>
            <a:r>
              <a:rPr lang="en-US" sz="4000" dirty="0" smtClean="0">
                <a:latin typeface="+mj-lt"/>
              </a:rPr>
              <a:t>For a 14’ cell width,</a:t>
            </a:r>
          </a:p>
          <a:p>
            <a:pPr algn="ctr"/>
            <a:r>
              <a:rPr lang="en-US" sz="4000" dirty="0" smtClean="0">
                <a:latin typeface="+mj-lt"/>
              </a:rPr>
              <a:t>no fill,</a:t>
            </a:r>
          </a:p>
          <a:p>
            <a:pPr algn="ctr"/>
            <a:r>
              <a:rPr lang="en-US" sz="4000" dirty="0" smtClean="0">
                <a:latin typeface="+mj-lt"/>
              </a:rPr>
              <a:t>single cell,</a:t>
            </a:r>
            <a:br>
              <a:rPr lang="en-US" sz="4000" dirty="0" smtClean="0">
                <a:latin typeface="+mj-lt"/>
              </a:rPr>
            </a:br>
            <a:r>
              <a:rPr lang="en-US" sz="4000" dirty="0" smtClean="0">
                <a:latin typeface="+mj-lt"/>
              </a:rPr>
              <a:t>LLDF = 0.1240.</a:t>
            </a:r>
            <a:endParaRPr lang="en-US" sz="4000" dirty="0">
              <a:latin typeface="+mj-lt"/>
            </a:endParaRPr>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2845</TotalTime>
  <Words>2194</Words>
  <Application>Microsoft Office PowerPoint</Application>
  <PresentationFormat>On-screen Show (4:3)</PresentationFormat>
  <Paragraphs>327</Paragraphs>
  <Slides>71</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Apex</vt:lpstr>
      <vt:lpstr>Equation</vt:lpstr>
      <vt:lpstr>Culvert Top Slab Design Using Opis</vt:lpstr>
      <vt:lpstr>Background</vt:lpstr>
      <vt:lpstr>Assignment</vt:lpstr>
      <vt:lpstr>Solution</vt:lpstr>
      <vt:lpstr>Box Culvert Cross-Section</vt:lpstr>
      <vt:lpstr>Slab Culvert Cross-Section</vt:lpstr>
      <vt:lpstr>Culvert Table  3 @18x18 Box Culvert</vt:lpstr>
      <vt:lpstr>Culvert Sizes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3.6.2  Dynamic Load Allowance:  IM 3.6.2.2  Buried Components</vt:lpstr>
      <vt:lpstr>Slide 49</vt:lpstr>
      <vt:lpstr>Slide 50</vt:lpstr>
      <vt:lpstr>Slide 51</vt:lpstr>
      <vt:lpstr>Slide 52</vt:lpstr>
      <vt:lpstr>Materials</vt:lpstr>
      <vt:lpstr>Bar Mark Definitions</vt:lpstr>
      <vt:lpstr>Supports</vt:lpstr>
      <vt:lpstr>Girder Profile - Section</vt:lpstr>
      <vt:lpstr>Girder Profile - Reinforcement</vt:lpstr>
      <vt:lpstr>Girder Profile - Reinforcement</vt:lpstr>
      <vt:lpstr>Member Alternatives</vt:lpstr>
      <vt:lpstr>Member Alternative Description</vt:lpstr>
      <vt:lpstr>Load Case Description</vt:lpstr>
      <vt:lpstr>Load Case Description Problem</vt:lpstr>
      <vt:lpstr>Load Case Description Problem</vt:lpstr>
      <vt:lpstr>Shear</vt:lpstr>
      <vt:lpstr>Shear for Fill ≥ 2 ft.</vt:lpstr>
      <vt:lpstr>Supplementary Check Points</vt:lpstr>
      <vt:lpstr>Bridge Alternatives</vt:lpstr>
      <vt:lpstr>Culvert Top Slab Summary</vt:lpstr>
      <vt:lpstr>Reference</vt:lpstr>
      <vt:lpstr>Standard Drawings</vt:lpstr>
      <vt:lpstr>Questions?</vt:lpstr>
    </vt:vector>
  </TitlesOfParts>
  <Company>TDOT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JJ04175</dc:creator>
  <cp:lastModifiedBy>JJ04175</cp:lastModifiedBy>
  <cp:revision>191</cp:revision>
  <dcterms:created xsi:type="dcterms:W3CDTF">2010-04-28T19:37:10Z</dcterms:created>
  <dcterms:modified xsi:type="dcterms:W3CDTF">2010-08-02T15:30:27Z</dcterms:modified>
</cp:coreProperties>
</file>