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3"/>
  </p:notesMasterIdLst>
  <p:handoutMasterIdLst>
    <p:handoutMasterId r:id="rId44"/>
  </p:handoutMasterIdLst>
  <p:sldIdLst>
    <p:sldId id="801" r:id="rId2"/>
    <p:sldId id="737" r:id="rId3"/>
    <p:sldId id="823" r:id="rId4"/>
    <p:sldId id="807" r:id="rId5"/>
    <p:sldId id="749" r:id="rId6"/>
    <p:sldId id="814" r:id="rId7"/>
    <p:sldId id="809" r:id="rId8"/>
    <p:sldId id="808" r:id="rId9"/>
    <p:sldId id="810" r:id="rId10"/>
    <p:sldId id="811" r:id="rId11"/>
    <p:sldId id="813" r:id="rId12"/>
    <p:sldId id="812" r:id="rId13"/>
    <p:sldId id="815" r:id="rId14"/>
    <p:sldId id="816" r:id="rId15"/>
    <p:sldId id="817" r:id="rId16"/>
    <p:sldId id="824" r:id="rId17"/>
    <p:sldId id="820" r:id="rId18"/>
    <p:sldId id="514" r:id="rId19"/>
    <p:sldId id="819" r:id="rId20"/>
    <p:sldId id="519" r:id="rId21"/>
    <p:sldId id="520" r:id="rId22"/>
    <p:sldId id="521" r:id="rId23"/>
    <p:sldId id="821" r:id="rId24"/>
    <p:sldId id="540" r:id="rId25"/>
    <p:sldId id="822" r:id="rId26"/>
    <p:sldId id="541" r:id="rId27"/>
    <p:sldId id="525" r:id="rId28"/>
    <p:sldId id="526" r:id="rId29"/>
    <p:sldId id="826" r:id="rId30"/>
    <p:sldId id="533" r:id="rId31"/>
    <p:sldId id="534" r:id="rId32"/>
    <p:sldId id="536" r:id="rId33"/>
    <p:sldId id="538" r:id="rId34"/>
    <p:sldId id="539" r:id="rId35"/>
    <p:sldId id="829" r:id="rId36"/>
    <p:sldId id="830" r:id="rId37"/>
    <p:sldId id="831" r:id="rId38"/>
    <p:sldId id="542" r:id="rId39"/>
    <p:sldId id="828" r:id="rId40"/>
    <p:sldId id="549" r:id="rId41"/>
    <p:sldId id="832" r:id="rId42"/>
  </p:sldIdLst>
  <p:sldSz cx="9906000" cy="6858000" type="A4"/>
  <p:notesSz cx="9309100" cy="7023100"/>
  <p:defaultTextStyle>
    <a:defPPr>
      <a:defRPr lang="en-US"/>
    </a:defPPr>
    <a:lvl1pPr algn="l" rtl="0" eaLnBrk="0" fontAlgn="base" hangingPunct="0">
      <a:spcBef>
        <a:spcPct val="50000"/>
      </a:spcBef>
      <a:spcAft>
        <a:spcPct val="0"/>
      </a:spcAft>
      <a:defRPr sz="2400" b="1" kern="1200">
        <a:solidFill>
          <a:schemeClr val="tx1"/>
        </a:solidFill>
        <a:latin typeface="Garamond" pitchFamily="18" charset="0"/>
        <a:ea typeface="+mn-ea"/>
        <a:cs typeface="+mn-cs"/>
      </a:defRPr>
    </a:lvl1pPr>
    <a:lvl2pPr marL="457200" algn="l" rtl="0" eaLnBrk="0" fontAlgn="base" hangingPunct="0">
      <a:spcBef>
        <a:spcPct val="50000"/>
      </a:spcBef>
      <a:spcAft>
        <a:spcPct val="0"/>
      </a:spcAft>
      <a:defRPr sz="2400" b="1" kern="1200">
        <a:solidFill>
          <a:schemeClr val="tx1"/>
        </a:solidFill>
        <a:latin typeface="Garamond" pitchFamily="18" charset="0"/>
        <a:ea typeface="+mn-ea"/>
        <a:cs typeface="+mn-cs"/>
      </a:defRPr>
    </a:lvl2pPr>
    <a:lvl3pPr marL="914400" algn="l" rtl="0" eaLnBrk="0" fontAlgn="base" hangingPunct="0">
      <a:spcBef>
        <a:spcPct val="50000"/>
      </a:spcBef>
      <a:spcAft>
        <a:spcPct val="0"/>
      </a:spcAft>
      <a:defRPr sz="2400" b="1" kern="1200">
        <a:solidFill>
          <a:schemeClr val="tx1"/>
        </a:solidFill>
        <a:latin typeface="Garamond" pitchFamily="18" charset="0"/>
        <a:ea typeface="+mn-ea"/>
        <a:cs typeface="+mn-cs"/>
      </a:defRPr>
    </a:lvl3pPr>
    <a:lvl4pPr marL="1371600" algn="l" rtl="0" eaLnBrk="0" fontAlgn="base" hangingPunct="0">
      <a:spcBef>
        <a:spcPct val="50000"/>
      </a:spcBef>
      <a:spcAft>
        <a:spcPct val="0"/>
      </a:spcAft>
      <a:defRPr sz="2400" b="1" kern="1200">
        <a:solidFill>
          <a:schemeClr val="tx1"/>
        </a:solidFill>
        <a:latin typeface="Garamond" pitchFamily="18" charset="0"/>
        <a:ea typeface="+mn-ea"/>
        <a:cs typeface="+mn-cs"/>
      </a:defRPr>
    </a:lvl4pPr>
    <a:lvl5pPr marL="1828800" algn="l" rtl="0" eaLnBrk="0" fontAlgn="base" hangingPunct="0">
      <a:spcBef>
        <a:spcPct val="50000"/>
      </a:spcBef>
      <a:spcAft>
        <a:spcPct val="0"/>
      </a:spcAft>
      <a:defRPr sz="2400" b="1" kern="1200">
        <a:solidFill>
          <a:schemeClr val="tx1"/>
        </a:solidFill>
        <a:latin typeface="Garamond" pitchFamily="18" charset="0"/>
        <a:ea typeface="+mn-ea"/>
        <a:cs typeface="+mn-cs"/>
      </a:defRPr>
    </a:lvl5pPr>
    <a:lvl6pPr marL="2286000" algn="l" defTabSz="914400" rtl="0" eaLnBrk="1" latinLnBrk="0" hangingPunct="1">
      <a:defRPr sz="2400" b="1" kern="1200">
        <a:solidFill>
          <a:schemeClr val="tx1"/>
        </a:solidFill>
        <a:latin typeface="Garamond" pitchFamily="18" charset="0"/>
        <a:ea typeface="+mn-ea"/>
        <a:cs typeface="+mn-cs"/>
      </a:defRPr>
    </a:lvl6pPr>
    <a:lvl7pPr marL="2743200" algn="l" defTabSz="914400" rtl="0" eaLnBrk="1" latinLnBrk="0" hangingPunct="1">
      <a:defRPr sz="2400" b="1" kern="1200">
        <a:solidFill>
          <a:schemeClr val="tx1"/>
        </a:solidFill>
        <a:latin typeface="Garamond" pitchFamily="18" charset="0"/>
        <a:ea typeface="+mn-ea"/>
        <a:cs typeface="+mn-cs"/>
      </a:defRPr>
    </a:lvl7pPr>
    <a:lvl8pPr marL="3200400" algn="l" defTabSz="914400" rtl="0" eaLnBrk="1" latinLnBrk="0" hangingPunct="1">
      <a:defRPr sz="2400" b="1" kern="1200">
        <a:solidFill>
          <a:schemeClr val="tx1"/>
        </a:solidFill>
        <a:latin typeface="Garamond" pitchFamily="18" charset="0"/>
        <a:ea typeface="+mn-ea"/>
        <a:cs typeface="+mn-cs"/>
      </a:defRPr>
    </a:lvl8pPr>
    <a:lvl9pPr marL="3657600" algn="l" defTabSz="914400" rtl="0" eaLnBrk="1" latinLnBrk="0" hangingPunct="1">
      <a:defRPr sz="2400" b="1"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sen, Roberta B@DOT" initials="JRB" lastIdx="14" clrIdx="0">
    <p:extLst>
      <p:ext uri="{19B8F6BF-5375-455C-9EA6-DF929625EA0E}">
        <p15:presenceInfo xmlns:p15="http://schemas.microsoft.com/office/powerpoint/2012/main" userId="S-1-5-21-3697733453-1562081657-700838642-40964" providerId="AD"/>
      </p:ext>
    </p:extLst>
  </p:cmAuthor>
  <p:cmAuthor id="2" name="Vinayagamoorthy, Murugesu@DOT" initials="VM" lastIdx="1" clrIdx="1">
    <p:extLst>
      <p:ext uri="{19B8F6BF-5375-455C-9EA6-DF929625EA0E}">
        <p15:presenceInfo xmlns:p15="http://schemas.microsoft.com/office/powerpoint/2012/main" userId="S-1-5-21-3697733453-1562081657-700838642-41953" providerId="AD"/>
      </p:ext>
    </p:extLst>
  </p:cmAuthor>
  <p:cmAuthor id="3" name="Chernioglo, Igor@DOT" initials="CI" lastIdx="26" clrIdx="2">
    <p:extLst>
      <p:ext uri="{19B8F6BF-5375-455C-9EA6-DF929625EA0E}">
        <p15:presenceInfo xmlns:p15="http://schemas.microsoft.com/office/powerpoint/2012/main" userId="S-1-5-21-3697733453-1562081657-700838642-437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F5F5F5"/>
    <a:srgbClr val="E2E2E2"/>
    <a:srgbClr val="FFFFFF"/>
    <a:srgbClr val="009900"/>
    <a:srgbClr val="FF3300"/>
    <a:srgbClr val="003CFA"/>
    <a:srgbClr val="6600FF"/>
    <a:srgbClr val="CC00CC"/>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78" autoAdjust="0"/>
    <p:restoredTop sz="90382" autoAdjust="0"/>
  </p:normalViewPr>
  <p:slideViewPr>
    <p:cSldViewPr>
      <p:cViewPr varScale="1">
        <p:scale>
          <a:sx n="78" d="100"/>
          <a:sy n="78" d="100"/>
        </p:scale>
        <p:origin x="734" y="67"/>
      </p:cViewPr>
      <p:guideLst>
        <p:guide orient="horz" pos="2016"/>
        <p:guide pos="312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66" d="100"/>
        <a:sy n="66" d="100"/>
      </p:scale>
      <p:origin x="0" y="0"/>
    </p:cViewPr>
  </p:sorterViewPr>
  <p:notesViewPr>
    <p:cSldViewPr>
      <p:cViewPr varScale="1">
        <p:scale>
          <a:sx n="85" d="100"/>
          <a:sy n="85" d="100"/>
        </p:scale>
        <p:origin x="121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9" y="4"/>
            <a:ext cx="4033096" cy="350734"/>
          </a:xfrm>
          <a:prstGeom prst="rect">
            <a:avLst/>
          </a:prstGeom>
          <a:noFill/>
          <a:ln w="9525">
            <a:noFill/>
            <a:miter lim="800000"/>
            <a:headEnd/>
            <a:tailEnd/>
          </a:ln>
          <a:effectLst/>
        </p:spPr>
        <p:txBody>
          <a:bodyPr vert="horz" wrap="square" lIns="93305" tIns="46655" rIns="93305" bIns="46655" numCol="1" anchor="t" anchorCtr="0" compatLnSpc="1">
            <a:prstTxWarp prst="textNoShape">
              <a:avLst/>
            </a:prstTxWarp>
          </a:bodyPr>
          <a:lstStyle>
            <a:lvl1pPr defTabSz="933490" eaLnBrk="1" hangingPunct="1">
              <a:spcBef>
                <a:spcPct val="0"/>
              </a:spcBef>
              <a:defRPr sz="1300" b="0" smtClean="0">
                <a:latin typeface="Arial" charset="0"/>
              </a:defRPr>
            </a:lvl1pPr>
          </a:lstStyle>
          <a:p>
            <a:pPr>
              <a:defRPr/>
            </a:pPr>
            <a:endParaRPr lang="en-US" dirty="0"/>
          </a:p>
        </p:txBody>
      </p:sp>
      <p:sp>
        <p:nvSpPr>
          <p:cNvPr id="120835" name="Rectangle 3"/>
          <p:cNvSpPr>
            <a:spLocks noGrp="1" noChangeArrowheads="1"/>
          </p:cNvSpPr>
          <p:nvPr>
            <p:ph type="dt" sz="quarter" idx="1"/>
          </p:nvPr>
        </p:nvSpPr>
        <p:spPr bwMode="auto">
          <a:xfrm>
            <a:off x="5273898" y="4"/>
            <a:ext cx="4033096" cy="350734"/>
          </a:xfrm>
          <a:prstGeom prst="rect">
            <a:avLst/>
          </a:prstGeom>
          <a:noFill/>
          <a:ln w="9525">
            <a:noFill/>
            <a:miter lim="800000"/>
            <a:headEnd/>
            <a:tailEnd/>
          </a:ln>
          <a:effectLst/>
        </p:spPr>
        <p:txBody>
          <a:bodyPr vert="horz" wrap="square" lIns="93305" tIns="46655" rIns="93305" bIns="46655" numCol="1" anchor="t" anchorCtr="0" compatLnSpc="1">
            <a:prstTxWarp prst="textNoShape">
              <a:avLst/>
            </a:prstTxWarp>
          </a:bodyPr>
          <a:lstStyle>
            <a:lvl1pPr algn="r" defTabSz="933490" eaLnBrk="1" hangingPunct="1">
              <a:spcBef>
                <a:spcPct val="0"/>
              </a:spcBef>
              <a:defRPr sz="1300" b="0" smtClean="0">
                <a:latin typeface="Arial" charset="0"/>
              </a:defRPr>
            </a:lvl1pPr>
          </a:lstStyle>
          <a:p>
            <a:pPr>
              <a:defRPr/>
            </a:pPr>
            <a:endParaRPr lang="en-US" dirty="0"/>
          </a:p>
        </p:txBody>
      </p:sp>
      <p:sp>
        <p:nvSpPr>
          <p:cNvPr id="120836" name="Rectangle 4"/>
          <p:cNvSpPr>
            <a:spLocks noGrp="1" noChangeArrowheads="1"/>
          </p:cNvSpPr>
          <p:nvPr>
            <p:ph type="ftr" sz="quarter" idx="2"/>
          </p:nvPr>
        </p:nvSpPr>
        <p:spPr bwMode="auto">
          <a:xfrm>
            <a:off x="9" y="6671168"/>
            <a:ext cx="4033096" cy="350734"/>
          </a:xfrm>
          <a:prstGeom prst="rect">
            <a:avLst/>
          </a:prstGeom>
          <a:noFill/>
          <a:ln w="9525">
            <a:noFill/>
            <a:miter lim="800000"/>
            <a:headEnd/>
            <a:tailEnd/>
          </a:ln>
          <a:effectLst/>
        </p:spPr>
        <p:txBody>
          <a:bodyPr vert="horz" wrap="square" lIns="93305" tIns="46655" rIns="93305" bIns="46655" numCol="1" anchor="b" anchorCtr="0" compatLnSpc="1">
            <a:prstTxWarp prst="textNoShape">
              <a:avLst/>
            </a:prstTxWarp>
          </a:bodyPr>
          <a:lstStyle>
            <a:lvl1pPr defTabSz="933490" eaLnBrk="1" hangingPunct="1">
              <a:spcBef>
                <a:spcPct val="0"/>
              </a:spcBef>
              <a:defRPr sz="1300" b="0" smtClean="0">
                <a:latin typeface="Arial" charset="0"/>
              </a:defRPr>
            </a:lvl1pPr>
          </a:lstStyle>
          <a:p>
            <a:pPr>
              <a:defRPr/>
            </a:pPr>
            <a:endParaRPr lang="en-US" dirty="0"/>
          </a:p>
        </p:txBody>
      </p:sp>
      <p:sp>
        <p:nvSpPr>
          <p:cNvPr id="120837" name="Rectangle 5"/>
          <p:cNvSpPr>
            <a:spLocks noGrp="1" noChangeArrowheads="1"/>
          </p:cNvSpPr>
          <p:nvPr>
            <p:ph type="sldNum" sz="quarter" idx="3"/>
          </p:nvPr>
        </p:nvSpPr>
        <p:spPr bwMode="auto">
          <a:xfrm>
            <a:off x="5273898" y="6671168"/>
            <a:ext cx="4033096" cy="350734"/>
          </a:xfrm>
          <a:prstGeom prst="rect">
            <a:avLst/>
          </a:prstGeom>
          <a:noFill/>
          <a:ln w="9525">
            <a:noFill/>
            <a:miter lim="800000"/>
            <a:headEnd/>
            <a:tailEnd/>
          </a:ln>
          <a:effectLst/>
        </p:spPr>
        <p:txBody>
          <a:bodyPr vert="horz" wrap="square" lIns="93305" tIns="46655" rIns="93305" bIns="46655" numCol="1" anchor="b" anchorCtr="0" compatLnSpc="1">
            <a:prstTxWarp prst="textNoShape">
              <a:avLst/>
            </a:prstTxWarp>
          </a:bodyPr>
          <a:lstStyle>
            <a:lvl1pPr algn="r" defTabSz="933490" eaLnBrk="1" hangingPunct="1">
              <a:spcBef>
                <a:spcPct val="0"/>
              </a:spcBef>
              <a:defRPr sz="1300" b="0" smtClean="0">
                <a:latin typeface="Arial" charset="0"/>
              </a:defRPr>
            </a:lvl1pPr>
          </a:lstStyle>
          <a:p>
            <a:pPr>
              <a:defRPr/>
            </a:pPr>
            <a:fld id="{EFDD5AC9-9974-4DBC-B5C9-1991E253D7D8}" type="slidenum">
              <a:rPr lang="en-US"/>
              <a:pPr>
                <a:defRPr/>
              </a:pPr>
              <a:t>‹#›</a:t>
            </a:fld>
            <a:endParaRPr lang="en-US" dirty="0"/>
          </a:p>
        </p:txBody>
      </p:sp>
    </p:spTree>
    <p:extLst>
      <p:ext uri="{BB962C8B-B14F-4D97-AF65-F5344CB8AC3E}">
        <p14:creationId xmlns:p14="http://schemas.microsoft.com/office/powerpoint/2010/main" val="1201048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9" y="4"/>
            <a:ext cx="4033096" cy="350734"/>
          </a:xfrm>
          <a:prstGeom prst="rect">
            <a:avLst/>
          </a:prstGeom>
          <a:noFill/>
          <a:ln w="9525">
            <a:noFill/>
            <a:miter lim="800000"/>
            <a:headEnd/>
            <a:tailEnd/>
          </a:ln>
          <a:effectLst/>
        </p:spPr>
        <p:txBody>
          <a:bodyPr vert="horz" wrap="square" lIns="93305" tIns="46655" rIns="93305" bIns="46655" numCol="1" anchor="t" anchorCtr="0" compatLnSpc="1">
            <a:prstTxWarp prst="textNoShape">
              <a:avLst/>
            </a:prstTxWarp>
          </a:bodyPr>
          <a:lstStyle>
            <a:lvl1pPr defTabSz="933490" eaLnBrk="1" hangingPunct="1">
              <a:spcBef>
                <a:spcPct val="0"/>
              </a:spcBef>
              <a:defRPr sz="1300" b="0" smtClean="0">
                <a:latin typeface="Arial" charset="0"/>
              </a:defRPr>
            </a:lvl1pPr>
          </a:lstStyle>
          <a:p>
            <a:pPr>
              <a:defRPr/>
            </a:pPr>
            <a:endParaRPr lang="en-US" dirty="0"/>
          </a:p>
        </p:txBody>
      </p:sp>
      <p:sp>
        <p:nvSpPr>
          <p:cNvPr id="118787" name="Rectangle 3"/>
          <p:cNvSpPr>
            <a:spLocks noGrp="1" noChangeArrowheads="1"/>
          </p:cNvSpPr>
          <p:nvPr>
            <p:ph type="dt" idx="1"/>
          </p:nvPr>
        </p:nvSpPr>
        <p:spPr bwMode="auto">
          <a:xfrm>
            <a:off x="5273898" y="4"/>
            <a:ext cx="4033096" cy="350734"/>
          </a:xfrm>
          <a:prstGeom prst="rect">
            <a:avLst/>
          </a:prstGeom>
          <a:noFill/>
          <a:ln w="9525">
            <a:noFill/>
            <a:miter lim="800000"/>
            <a:headEnd/>
            <a:tailEnd/>
          </a:ln>
          <a:effectLst/>
        </p:spPr>
        <p:txBody>
          <a:bodyPr vert="horz" wrap="square" lIns="93305" tIns="46655" rIns="93305" bIns="46655" numCol="1" anchor="t" anchorCtr="0" compatLnSpc="1">
            <a:prstTxWarp prst="textNoShape">
              <a:avLst/>
            </a:prstTxWarp>
          </a:bodyPr>
          <a:lstStyle>
            <a:lvl1pPr algn="r" defTabSz="933490" eaLnBrk="1" hangingPunct="1">
              <a:spcBef>
                <a:spcPct val="0"/>
              </a:spcBef>
              <a:defRPr sz="1300" b="0" smtClean="0">
                <a:latin typeface="Arial" charset="0"/>
              </a:defRPr>
            </a:lvl1pPr>
          </a:lstStyle>
          <a:p>
            <a:pPr>
              <a:defRPr/>
            </a:pPr>
            <a:endParaRPr lang="en-US" dirty="0"/>
          </a:p>
        </p:txBody>
      </p:sp>
      <p:sp>
        <p:nvSpPr>
          <p:cNvPr id="82948" name="Rectangle 4"/>
          <p:cNvSpPr>
            <a:spLocks noGrp="1" noRot="1" noChangeAspect="1" noChangeArrowheads="1" noTextEdit="1"/>
          </p:cNvSpPr>
          <p:nvPr>
            <p:ph type="sldImg" idx="2"/>
          </p:nvPr>
        </p:nvSpPr>
        <p:spPr bwMode="auto">
          <a:xfrm>
            <a:off x="2754313" y="528638"/>
            <a:ext cx="3800475" cy="2632075"/>
          </a:xfrm>
          <a:prstGeom prst="rect">
            <a:avLst/>
          </a:prstGeom>
          <a:noFill/>
          <a:ln w="9525">
            <a:solidFill>
              <a:srgbClr val="000000"/>
            </a:solidFill>
            <a:miter lim="800000"/>
            <a:headEnd/>
            <a:tailEnd/>
          </a:ln>
        </p:spPr>
      </p:sp>
      <p:sp>
        <p:nvSpPr>
          <p:cNvPr id="118789" name="Rectangle 5"/>
          <p:cNvSpPr>
            <a:spLocks noGrp="1" noChangeArrowheads="1"/>
          </p:cNvSpPr>
          <p:nvPr>
            <p:ph type="body" sz="quarter" idx="3"/>
          </p:nvPr>
        </p:nvSpPr>
        <p:spPr bwMode="auto">
          <a:xfrm>
            <a:off x="930069" y="3335584"/>
            <a:ext cx="7448970" cy="3160215"/>
          </a:xfrm>
          <a:prstGeom prst="rect">
            <a:avLst/>
          </a:prstGeom>
          <a:noFill/>
          <a:ln w="9525">
            <a:noFill/>
            <a:miter lim="800000"/>
            <a:headEnd/>
            <a:tailEnd/>
          </a:ln>
          <a:effectLst/>
        </p:spPr>
        <p:txBody>
          <a:bodyPr vert="horz" wrap="square" lIns="93305" tIns="46655" rIns="93305" bIns="4665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9" y="6671168"/>
            <a:ext cx="4033096" cy="350734"/>
          </a:xfrm>
          <a:prstGeom prst="rect">
            <a:avLst/>
          </a:prstGeom>
          <a:noFill/>
          <a:ln w="9525">
            <a:noFill/>
            <a:miter lim="800000"/>
            <a:headEnd/>
            <a:tailEnd/>
          </a:ln>
          <a:effectLst/>
        </p:spPr>
        <p:txBody>
          <a:bodyPr vert="horz" wrap="square" lIns="93305" tIns="46655" rIns="93305" bIns="46655" numCol="1" anchor="b" anchorCtr="0" compatLnSpc="1">
            <a:prstTxWarp prst="textNoShape">
              <a:avLst/>
            </a:prstTxWarp>
          </a:bodyPr>
          <a:lstStyle>
            <a:lvl1pPr defTabSz="933490" eaLnBrk="1" hangingPunct="1">
              <a:spcBef>
                <a:spcPct val="0"/>
              </a:spcBef>
              <a:defRPr sz="1300" b="0" smtClean="0">
                <a:latin typeface="Arial" charset="0"/>
              </a:defRPr>
            </a:lvl1pPr>
          </a:lstStyle>
          <a:p>
            <a:pPr>
              <a:defRPr/>
            </a:pPr>
            <a:endParaRPr lang="en-US" dirty="0"/>
          </a:p>
        </p:txBody>
      </p:sp>
      <p:sp>
        <p:nvSpPr>
          <p:cNvPr id="118791" name="Rectangle 7"/>
          <p:cNvSpPr>
            <a:spLocks noGrp="1" noChangeArrowheads="1"/>
          </p:cNvSpPr>
          <p:nvPr>
            <p:ph type="sldNum" sz="quarter" idx="5"/>
          </p:nvPr>
        </p:nvSpPr>
        <p:spPr bwMode="auto">
          <a:xfrm>
            <a:off x="5273898" y="6671168"/>
            <a:ext cx="4033096" cy="350734"/>
          </a:xfrm>
          <a:prstGeom prst="rect">
            <a:avLst/>
          </a:prstGeom>
          <a:noFill/>
          <a:ln w="9525">
            <a:noFill/>
            <a:miter lim="800000"/>
            <a:headEnd/>
            <a:tailEnd/>
          </a:ln>
          <a:effectLst/>
        </p:spPr>
        <p:txBody>
          <a:bodyPr vert="horz" wrap="square" lIns="93305" tIns="46655" rIns="93305" bIns="46655" numCol="1" anchor="b" anchorCtr="0" compatLnSpc="1">
            <a:prstTxWarp prst="textNoShape">
              <a:avLst/>
            </a:prstTxWarp>
          </a:bodyPr>
          <a:lstStyle>
            <a:lvl1pPr algn="r" defTabSz="933490" eaLnBrk="1" hangingPunct="1">
              <a:spcBef>
                <a:spcPct val="0"/>
              </a:spcBef>
              <a:defRPr sz="1300" b="0" smtClean="0">
                <a:latin typeface="Arial" charset="0"/>
              </a:defRPr>
            </a:lvl1pPr>
          </a:lstStyle>
          <a:p>
            <a:pPr>
              <a:defRPr/>
            </a:pPr>
            <a:fld id="{682AA554-B36D-4A8C-A212-D69DF16EF381}" type="slidenum">
              <a:rPr lang="en-US"/>
              <a:pPr>
                <a:defRPr/>
              </a:pPr>
              <a:t>‹#›</a:t>
            </a:fld>
            <a:endParaRPr lang="en-US" dirty="0"/>
          </a:p>
        </p:txBody>
      </p:sp>
    </p:spTree>
    <p:extLst>
      <p:ext uri="{BB962C8B-B14F-4D97-AF65-F5344CB8AC3E}">
        <p14:creationId xmlns:p14="http://schemas.microsoft.com/office/powerpoint/2010/main" val="138483830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usa.lighting.philips.com/cases/cases/bridges-monuments-facades/meydan-bridge.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253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19</a:t>
            </a:fld>
            <a:endParaRPr lang="en-US" dirty="0"/>
          </a:p>
        </p:txBody>
      </p:sp>
    </p:spTree>
    <p:extLst>
      <p:ext uri="{BB962C8B-B14F-4D97-AF65-F5344CB8AC3E}">
        <p14:creationId xmlns:p14="http://schemas.microsoft.com/office/powerpoint/2010/main" val="338017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21</a:t>
            </a:fld>
            <a:endParaRPr lang="en-US" dirty="0"/>
          </a:p>
        </p:txBody>
      </p:sp>
    </p:spTree>
    <p:extLst>
      <p:ext uri="{BB962C8B-B14F-4D97-AF65-F5344CB8AC3E}">
        <p14:creationId xmlns:p14="http://schemas.microsoft.com/office/powerpoint/2010/main" val="2395730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09">
              <a:defRPr/>
            </a:pPr>
            <a:r>
              <a:rPr lang="en-US" dirty="0"/>
              <a:t>Make sure the correct Concrete Material is selected</a:t>
            </a:r>
          </a:p>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23</a:t>
            </a:fld>
            <a:endParaRPr lang="en-US" dirty="0"/>
          </a:p>
        </p:txBody>
      </p:sp>
    </p:spTree>
    <p:extLst>
      <p:ext uri="{BB962C8B-B14F-4D97-AF65-F5344CB8AC3E}">
        <p14:creationId xmlns:p14="http://schemas.microsoft.com/office/powerpoint/2010/main" val="123974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09">
              <a:defRPr/>
            </a:pPr>
            <a:r>
              <a:rPr lang="en-US" dirty="0"/>
              <a:t>Make sure the correct Concrete Material is selected</a:t>
            </a:r>
          </a:p>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24</a:t>
            </a:fld>
            <a:endParaRPr lang="en-US" dirty="0"/>
          </a:p>
        </p:txBody>
      </p:sp>
    </p:spTree>
    <p:extLst>
      <p:ext uri="{BB962C8B-B14F-4D97-AF65-F5344CB8AC3E}">
        <p14:creationId xmlns:p14="http://schemas.microsoft.com/office/powerpoint/2010/main" val="2951379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a:t>
            </a:r>
            <a:r>
              <a:rPr lang="en-US" baseline="0" dirty="0"/>
              <a:t> pick the correct Dead Load Case </a:t>
            </a:r>
            <a:r>
              <a:rPr lang="en-US" baseline="0" dirty="0">
                <a:sym typeface="Wingdings" panose="05000000000000000000" pitchFamily="2" charset="2"/>
              </a:rPr>
              <a:t> Select “Member Dist’d Loads”,</a:t>
            </a:r>
            <a:r>
              <a:rPr lang="en-US" baseline="0" dirty="0"/>
              <a:t> NOT the default “Self Load”</a:t>
            </a:r>
          </a:p>
          <a:p>
            <a:pPr defTabSz="956009">
              <a:defRPr/>
            </a:pPr>
            <a:r>
              <a:rPr lang="en-US" baseline="0" dirty="0"/>
              <a:t>Slide #102: </a:t>
            </a:r>
            <a:r>
              <a:rPr lang="en-US" dirty="0"/>
              <a:t>Case 1:  0.9 x 45.0 ≈ </a:t>
            </a:r>
            <a:r>
              <a:rPr lang="en-US" dirty="0">
                <a:solidFill>
                  <a:srgbClr val="FFC000"/>
                </a:solidFill>
              </a:rPr>
              <a:t>41.0 psf </a:t>
            </a:r>
            <a:r>
              <a:rPr lang="en-US" dirty="0"/>
              <a:t>for Maximum demand [using DW load case]</a:t>
            </a:r>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25</a:t>
            </a:fld>
            <a:endParaRPr lang="en-US" dirty="0"/>
          </a:p>
        </p:txBody>
      </p:sp>
    </p:spTree>
    <p:extLst>
      <p:ext uri="{BB962C8B-B14F-4D97-AF65-F5344CB8AC3E}">
        <p14:creationId xmlns:p14="http://schemas.microsoft.com/office/powerpoint/2010/main" val="56408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a:t>
            </a:r>
            <a:r>
              <a:rPr lang="en-US" baseline="0" dirty="0"/>
              <a:t> pick the correct Dead Load Case </a:t>
            </a:r>
            <a:r>
              <a:rPr lang="en-US" baseline="0" dirty="0">
                <a:sym typeface="Wingdings" panose="05000000000000000000" pitchFamily="2" charset="2"/>
              </a:rPr>
              <a:t> Select “Member Dist’d Loads”,</a:t>
            </a:r>
            <a:r>
              <a:rPr lang="en-US" baseline="0" dirty="0"/>
              <a:t> NOT the default “Self Load”</a:t>
            </a:r>
          </a:p>
          <a:p>
            <a:pPr defTabSz="956009">
              <a:defRPr/>
            </a:pPr>
            <a:r>
              <a:rPr lang="en-US" baseline="0" dirty="0"/>
              <a:t>Slide #102: </a:t>
            </a:r>
            <a:r>
              <a:rPr lang="en-US" dirty="0"/>
              <a:t>Case 1:  0.9 x 45.0 ≈ </a:t>
            </a:r>
            <a:r>
              <a:rPr lang="en-US" dirty="0">
                <a:solidFill>
                  <a:srgbClr val="FFC000"/>
                </a:solidFill>
              </a:rPr>
              <a:t>41.0 psf </a:t>
            </a:r>
            <a:r>
              <a:rPr lang="en-US" dirty="0"/>
              <a:t>for Maximum demand [using DW load case]</a:t>
            </a:r>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26</a:t>
            </a:fld>
            <a:endParaRPr lang="en-US" dirty="0"/>
          </a:p>
        </p:txBody>
      </p:sp>
    </p:spTree>
    <p:extLst>
      <p:ext uri="{BB962C8B-B14F-4D97-AF65-F5344CB8AC3E}">
        <p14:creationId xmlns:p14="http://schemas.microsoft.com/office/powerpoint/2010/main" val="3918790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indent="-274320">
              <a:buFont typeface="Arial" panose="020B0604020202020204" pitchFamily="34" charset="0"/>
              <a:buChar char="•"/>
            </a:pPr>
            <a:r>
              <a:rPr lang="en-US" sz="2000" u="sng" dirty="0"/>
              <a:t>Case 1</a:t>
            </a:r>
            <a:r>
              <a:rPr lang="en-US" sz="2000" dirty="0"/>
              <a:t>:  (1.35/1.50) x 45 = 0.9 x 45 ≈ </a:t>
            </a:r>
            <a:r>
              <a:rPr lang="en-US" sz="2000" dirty="0">
                <a:solidFill>
                  <a:srgbClr val="FFC000"/>
                </a:solidFill>
              </a:rPr>
              <a:t>41.0 </a:t>
            </a:r>
            <a:r>
              <a:rPr lang="en-US" sz="2000" dirty="0" err="1">
                <a:solidFill>
                  <a:srgbClr val="FFC000"/>
                </a:solidFill>
              </a:rPr>
              <a:t>psf</a:t>
            </a:r>
            <a:r>
              <a:rPr lang="en-US" sz="2000" dirty="0">
                <a:solidFill>
                  <a:srgbClr val="FFC000"/>
                </a:solidFill>
              </a:rPr>
              <a:t> </a:t>
            </a:r>
            <a:r>
              <a:rPr lang="en-US" sz="2000" dirty="0"/>
              <a:t>for Maximum demand </a:t>
            </a:r>
            <a:r>
              <a:rPr lang="en-US" sz="1800" dirty="0"/>
              <a:t>[using DW load case]</a:t>
            </a:r>
            <a:endParaRPr lang="en-US" sz="2000" dirty="0"/>
          </a:p>
          <a:p>
            <a:pPr lvl="1" indent="-274320">
              <a:buFont typeface="Arial" panose="020B0604020202020204" pitchFamily="34" charset="0"/>
              <a:buChar char="•"/>
            </a:pPr>
            <a:r>
              <a:rPr lang="en-US" sz="2000" u="sng" dirty="0"/>
              <a:t>Case 2</a:t>
            </a:r>
            <a:r>
              <a:rPr lang="en-US" sz="2000" dirty="0"/>
              <a:t>:  (0.5/1.50) x 45 ≈ 0.333 x 45 = </a:t>
            </a:r>
            <a:r>
              <a:rPr lang="en-US" sz="2000" dirty="0">
                <a:solidFill>
                  <a:srgbClr val="FFC000"/>
                </a:solidFill>
              </a:rPr>
              <a:t>15.0 </a:t>
            </a:r>
            <a:r>
              <a:rPr lang="en-US" sz="2000" dirty="0" err="1">
                <a:solidFill>
                  <a:srgbClr val="FFC000"/>
                </a:solidFill>
              </a:rPr>
              <a:t>psf</a:t>
            </a:r>
            <a:r>
              <a:rPr lang="en-US" sz="2000" dirty="0">
                <a:solidFill>
                  <a:srgbClr val="FFC000"/>
                </a:solidFill>
              </a:rPr>
              <a:t> </a:t>
            </a:r>
            <a:r>
              <a:rPr lang="en-US" sz="2000" dirty="0"/>
              <a:t>for Minimum demand </a:t>
            </a:r>
            <a:r>
              <a:rPr lang="en-US" sz="1800" dirty="0"/>
              <a:t>[using DW load case]</a:t>
            </a:r>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27</a:t>
            </a:fld>
            <a:endParaRPr lang="en-US" dirty="0"/>
          </a:p>
        </p:txBody>
      </p:sp>
    </p:spTree>
    <p:extLst>
      <p:ext uri="{BB962C8B-B14F-4D97-AF65-F5344CB8AC3E}">
        <p14:creationId xmlns:p14="http://schemas.microsoft.com/office/powerpoint/2010/main" val="1773508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28</a:t>
            </a:fld>
            <a:endParaRPr lang="en-US" dirty="0"/>
          </a:p>
        </p:txBody>
      </p:sp>
    </p:spTree>
    <p:extLst>
      <p:ext uri="{BB962C8B-B14F-4D97-AF65-F5344CB8AC3E}">
        <p14:creationId xmlns:p14="http://schemas.microsoft.com/office/powerpoint/2010/main" val="2256155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30</a:t>
            </a:fld>
            <a:endParaRPr lang="en-US"/>
          </a:p>
        </p:txBody>
      </p:sp>
    </p:spTree>
    <p:extLst>
      <p:ext uri="{BB962C8B-B14F-4D97-AF65-F5344CB8AC3E}">
        <p14:creationId xmlns:p14="http://schemas.microsoft.com/office/powerpoint/2010/main" val="549464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31</a:t>
            </a:fld>
            <a:endParaRPr lang="en-US"/>
          </a:p>
        </p:txBody>
      </p:sp>
    </p:spTree>
    <p:extLst>
      <p:ext uri="{BB962C8B-B14F-4D97-AF65-F5344CB8AC3E}">
        <p14:creationId xmlns:p14="http://schemas.microsoft.com/office/powerpoint/2010/main" val="240994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Rigid frame abutments also known as “3 sided buried structures”</a:t>
            </a:r>
          </a:p>
        </p:txBody>
      </p:sp>
    </p:spTree>
    <p:extLst>
      <p:ext uri="{BB962C8B-B14F-4D97-AF65-F5344CB8AC3E}">
        <p14:creationId xmlns:p14="http://schemas.microsoft.com/office/powerpoint/2010/main" val="4281912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32</a:t>
            </a:fld>
            <a:endParaRPr lang="en-US"/>
          </a:p>
        </p:txBody>
      </p:sp>
    </p:spTree>
    <p:extLst>
      <p:ext uri="{BB962C8B-B14F-4D97-AF65-F5344CB8AC3E}">
        <p14:creationId xmlns:p14="http://schemas.microsoft.com/office/powerpoint/2010/main" val="3285924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33</a:t>
            </a:fld>
            <a:endParaRPr lang="en-US"/>
          </a:p>
        </p:txBody>
      </p:sp>
    </p:spTree>
    <p:extLst>
      <p:ext uri="{BB962C8B-B14F-4D97-AF65-F5344CB8AC3E}">
        <p14:creationId xmlns:p14="http://schemas.microsoft.com/office/powerpoint/2010/main" val="2686178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34</a:t>
            </a:fld>
            <a:endParaRPr lang="en-US"/>
          </a:p>
        </p:txBody>
      </p:sp>
    </p:spTree>
    <p:extLst>
      <p:ext uri="{BB962C8B-B14F-4D97-AF65-F5344CB8AC3E}">
        <p14:creationId xmlns:p14="http://schemas.microsoft.com/office/powerpoint/2010/main" val="2070390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35</a:t>
            </a:fld>
            <a:endParaRPr lang="en-US"/>
          </a:p>
        </p:txBody>
      </p:sp>
    </p:spTree>
    <p:extLst>
      <p:ext uri="{BB962C8B-B14F-4D97-AF65-F5344CB8AC3E}">
        <p14:creationId xmlns:p14="http://schemas.microsoft.com/office/powerpoint/2010/main" val="131188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36</a:t>
            </a:fld>
            <a:endParaRPr lang="en-US"/>
          </a:p>
        </p:txBody>
      </p:sp>
    </p:spTree>
    <p:extLst>
      <p:ext uri="{BB962C8B-B14F-4D97-AF65-F5344CB8AC3E}">
        <p14:creationId xmlns:p14="http://schemas.microsoft.com/office/powerpoint/2010/main" val="4196408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23461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38</a:t>
            </a:fld>
            <a:endParaRPr lang="en-US"/>
          </a:p>
        </p:txBody>
      </p:sp>
    </p:spTree>
    <p:extLst>
      <p:ext uri="{BB962C8B-B14F-4D97-AF65-F5344CB8AC3E}">
        <p14:creationId xmlns:p14="http://schemas.microsoft.com/office/powerpoint/2010/main" val="1827222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4083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40</a:t>
            </a:fld>
            <a:endParaRPr lang="en-US"/>
          </a:p>
        </p:txBody>
      </p:sp>
    </p:spTree>
    <p:extLst>
      <p:ext uri="{BB962C8B-B14F-4D97-AF65-F5344CB8AC3E}">
        <p14:creationId xmlns:p14="http://schemas.microsoft.com/office/powerpoint/2010/main" val="1137350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cap="all" dirty="0">
                <a:solidFill>
                  <a:schemeClr val="tx1"/>
                </a:solidFill>
                <a:effectLst/>
                <a:latin typeface="Arial" charset="0"/>
                <a:ea typeface="+mn-ea"/>
                <a:cs typeface="+mn-cs"/>
              </a:rPr>
              <a:t>MEYDAN VIP BRIDGE, DUBAI, UAE</a:t>
            </a:r>
          </a:p>
          <a:p>
            <a:r>
              <a:rPr lang="en-US" sz="1200" b="0" i="0" kern="1200" dirty="0">
                <a:solidFill>
                  <a:schemeClr val="tx1"/>
                </a:solidFill>
                <a:effectLst/>
                <a:latin typeface="Arial" charset="0"/>
                <a:ea typeface="+mn-ea"/>
                <a:cs typeface="+mn-cs"/>
              </a:rPr>
              <a:t>LED lighting welcomes VIP guests visiting Dubai on the </a:t>
            </a:r>
            <a:r>
              <a:rPr lang="en-US" sz="1200" b="0" i="0" u="none" strike="noStrike" kern="1200" dirty="0">
                <a:solidFill>
                  <a:schemeClr val="tx1"/>
                </a:solidFill>
                <a:effectLst/>
                <a:latin typeface="Arial" charset="0"/>
                <a:ea typeface="+mn-ea"/>
                <a:cs typeface="+mn-cs"/>
                <a:hlinkClick r:id="rId3"/>
              </a:rPr>
              <a:t>Meydan Bridge</a:t>
            </a:r>
            <a:r>
              <a:rPr lang="en-US" sz="1200" b="0" i="0" kern="1200" dirty="0">
                <a:solidFill>
                  <a:schemeClr val="tx1"/>
                </a:solidFill>
                <a:effectLst/>
                <a:latin typeface="Arial" charset="0"/>
                <a:ea typeface="+mn-ea"/>
                <a:cs typeface="+mn-cs"/>
              </a:rPr>
              <a:t>: Every year, Royal family members and other A-list guests use the bridge to access the racetrack for the Dubai World cup.</a:t>
            </a:r>
          </a:p>
          <a:p>
            <a:endParaRPr lang="en-US" dirty="0"/>
          </a:p>
        </p:txBody>
      </p:sp>
    </p:spTree>
    <p:extLst>
      <p:ext uri="{BB962C8B-B14F-4D97-AF65-F5344CB8AC3E}">
        <p14:creationId xmlns:p14="http://schemas.microsoft.com/office/powerpoint/2010/main" val="203217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Inflection points are typically seen as low risk areas, not common to see shear OR moment cracks in this location.</a:t>
            </a:r>
          </a:p>
          <a:p>
            <a:endParaRPr lang="en-US" dirty="0"/>
          </a:p>
          <a:p>
            <a:r>
              <a:rPr lang="en-US" dirty="0"/>
              <a:t>We, in CA also don’t have a lot of our prestress shop drawings available so have to utilize one total cable path coupled with the total design force minus losses.  This same method also has to be used with our PC/PS I girders so a similar problem could show up in the analysis of those girder types as well.</a:t>
            </a:r>
          </a:p>
          <a:p>
            <a:endParaRPr lang="en-US" dirty="0"/>
          </a:p>
          <a:p>
            <a:r>
              <a:rPr lang="en-US" dirty="0"/>
              <a:t>Although cable paths typically rise into the compression zone in negative moment areas over continuous supports  we did have 1 case where tendons from a simply supported PC/PS girder were above and caused a similar issue.</a:t>
            </a:r>
          </a:p>
          <a:p>
            <a:endParaRPr lang="en-US" dirty="0"/>
          </a:p>
        </p:txBody>
      </p:sp>
    </p:spTree>
    <p:extLst>
      <p:ext uri="{BB962C8B-B14F-4D97-AF65-F5344CB8AC3E}">
        <p14:creationId xmlns:p14="http://schemas.microsoft.com/office/powerpoint/2010/main" val="313867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multicell box girders the software is limited to inputting the centroid of the prestressing steel. </a:t>
            </a:r>
          </a:p>
        </p:txBody>
      </p:sp>
    </p:spTree>
    <p:extLst>
      <p:ext uri="{BB962C8B-B14F-4D97-AF65-F5344CB8AC3E}">
        <p14:creationId xmlns:p14="http://schemas.microsoft.com/office/powerpoint/2010/main" val="96530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083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brought the issue up at the national level a few years back and the response from the researchers was to ignore the analysis point.</a:t>
            </a:r>
          </a:p>
          <a:p>
            <a:endParaRPr lang="en-US" dirty="0"/>
          </a:p>
          <a:p>
            <a:r>
              <a:rPr lang="en-US" dirty="0"/>
              <a:t>Brief description of our “Permit Trucks”</a:t>
            </a:r>
          </a:p>
        </p:txBody>
      </p:sp>
    </p:spTree>
    <p:extLst>
      <p:ext uri="{BB962C8B-B14F-4D97-AF65-F5344CB8AC3E}">
        <p14:creationId xmlns:p14="http://schemas.microsoft.com/office/powerpoint/2010/main" val="308218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Note that 0.8pt POI no longer controls P15 Split and P15 Dual and instead, dv from Face of Support is now the controlling location.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lvl="0"/>
            <a:r>
              <a:rPr lang="en-US" dirty="0"/>
              <a:t>Add ‘workaround’ agency code </a:t>
            </a:r>
            <a:endParaRPr lang="en-US" sz="1200" kern="1200" dirty="0">
              <a:solidFill>
                <a:schemeClr val="tx1"/>
              </a:solidFill>
              <a:effectLst/>
              <a:latin typeface="Arial" charset="0"/>
              <a:ea typeface="+mn-ea"/>
              <a:cs typeface="+mn-cs"/>
            </a:endParaRPr>
          </a:p>
          <a:p>
            <a:endParaRPr lang="en-US" dirty="0"/>
          </a:p>
        </p:txBody>
      </p:sp>
    </p:spTree>
    <p:extLst>
      <p:ext uri="{BB962C8B-B14F-4D97-AF65-F5344CB8AC3E}">
        <p14:creationId xmlns:p14="http://schemas.microsoft.com/office/powerpoint/2010/main" val="3884361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varying section thickness of our typical framed abutment makes it difficult o come up with fixed end moments.  Constant thickness sections can be done by hand.</a:t>
            </a:r>
          </a:p>
        </p:txBody>
      </p:sp>
    </p:spTree>
    <p:extLst>
      <p:ext uri="{BB962C8B-B14F-4D97-AF65-F5344CB8AC3E}">
        <p14:creationId xmlns:p14="http://schemas.microsoft.com/office/powerpoint/2010/main" val="239750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a:t>
            </a:r>
            <a:r>
              <a:rPr lang="en-US" baseline="0" dirty="0"/>
              <a:t> see Page 3-15 of 2016 AASHTO LRFD Bridge Design Specification - 7th Edition; Incorporates 2016 Interim Revisions</a:t>
            </a:r>
          </a:p>
          <a:p>
            <a:r>
              <a:rPr lang="en-US" dirty="0"/>
              <a:t>L:\Unit 3488 (Old 626)\Rating Analysis Branch\Analysis Reference\AASHTO_LRFD_7th</a:t>
            </a:r>
          </a:p>
        </p:txBody>
      </p:sp>
      <p:sp>
        <p:nvSpPr>
          <p:cNvPr id="4" name="Slide Number Placeholder 3"/>
          <p:cNvSpPr>
            <a:spLocks noGrp="1"/>
          </p:cNvSpPr>
          <p:nvPr>
            <p:ph type="sldNum" sz="quarter" idx="10"/>
          </p:nvPr>
        </p:nvSpPr>
        <p:spPr/>
        <p:txBody>
          <a:bodyPr/>
          <a:lstStyle/>
          <a:p>
            <a:pPr>
              <a:defRPr/>
            </a:pPr>
            <a:fld id="{682AA554-B36D-4A8C-A212-D69DF16EF381}" type="slidenum">
              <a:rPr lang="en-US" smtClean="0"/>
              <a:pPr>
                <a:defRPr/>
              </a:pPr>
              <a:t>18</a:t>
            </a:fld>
            <a:endParaRPr lang="en-US" dirty="0"/>
          </a:p>
        </p:txBody>
      </p:sp>
    </p:spTree>
    <p:extLst>
      <p:ext uri="{BB962C8B-B14F-4D97-AF65-F5344CB8AC3E}">
        <p14:creationId xmlns:p14="http://schemas.microsoft.com/office/powerpoint/2010/main" val="240372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902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p>
          </p:txBody>
        </p:sp>
      </p:grpSp>
      <p:sp>
        <p:nvSpPr>
          <p:cNvPr id="147467" name="Rectangle 11"/>
          <p:cNvSpPr>
            <a:spLocks noGrp="1" noChangeArrowheads="1"/>
          </p:cNvSpPr>
          <p:nvPr>
            <p:ph type="ctrTitle" sz="quarter"/>
          </p:nvPr>
        </p:nvSpPr>
        <p:spPr>
          <a:xfrm>
            <a:off x="742950" y="1736725"/>
            <a:ext cx="8420100" cy="1920875"/>
          </a:xfrm>
        </p:spPr>
        <p:txBody>
          <a:bodyPr/>
          <a:lstStyle>
            <a:lvl1pPr>
              <a:defRPr sz="6000"/>
            </a:lvl1pPr>
          </a:lstStyle>
          <a:p>
            <a:r>
              <a:rPr lang="en-US"/>
              <a:t>Click to edit Master title style</a:t>
            </a:r>
          </a:p>
        </p:txBody>
      </p:sp>
      <p:sp>
        <p:nvSpPr>
          <p:cNvPr id="147468" name="Rectangle 12"/>
          <p:cNvSpPr>
            <a:spLocks noGrp="1" noChangeArrowheads="1"/>
          </p:cNvSpPr>
          <p:nvPr>
            <p:ph type="subTitle" sz="quarter" idx="1"/>
          </p:nvPr>
        </p:nvSpPr>
        <p:spPr>
          <a:xfrm>
            <a:off x="1485900" y="3886200"/>
            <a:ext cx="69342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95300" y="6248400"/>
            <a:ext cx="2311400" cy="476250"/>
          </a:xfrm>
        </p:spPr>
        <p:txBody>
          <a:bodyPr/>
          <a:lstStyle>
            <a:lvl1pPr>
              <a:defRPr smtClean="0"/>
            </a:lvl1pPr>
          </a:lstStyle>
          <a:p>
            <a:pPr>
              <a:defRPr/>
            </a:pPr>
            <a:fld id="{D2151DD5-0D32-4A5B-ACFF-0A98D1D5E6A3}" type="datetime1">
              <a:rPr lang="en-US"/>
              <a:pPr>
                <a:defRPr/>
              </a:pPr>
              <a:t>8/1/2019</a:t>
            </a:fld>
            <a:endParaRPr lang="en-US" dirty="0"/>
          </a:p>
        </p:txBody>
      </p:sp>
      <p:sp>
        <p:nvSpPr>
          <p:cNvPr id="14" name="Rectangle 14"/>
          <p:cNvSpPr>
            <a:spLocks noGrp="1" noChangeArrowheads="1"/>
          </p:cNvSpPr>
          <p:nvPr>
            <p:ph type="ftr" sz="quarter" idx="11"/>
          </p:nvPr>
        </p:nvSpPr>
        <p:spPr>
          <a:xfrm>
            <a:off x="3384550" y="6251575"/>
            <a:ext cx="3136900" cy="476250"/>
          </a:xfrm>
        </p:spPr>
        <p:txBody>
          <a:bodyPr/>
          <a:lstStyle>
            <a:lvl1pPr>
              <a:defRPr smtClean="0"/>
            </a:lvl1pPr>
          </a:lstStyle>
          <a:p>
            <a:pPr>
              <a:defRPr/>
            </a:pPr>
            <a:endParaRPr lang="en-US" dirty="0"/>
          </a:p>
        </p:txBody>
      </p:sp>
      <p:sp>
        <p:nvSpPr>
          <p:cNvPr id="15" name="Rectangle 15"/>
          <p:cNvSpPr>
            <a:spLocks noGrp="1" noChangeArrowheads="1"/>
          </p:cNvSpPr>
          <p:nvPr>
            <p:ph type="sldNum" sz="quarter" idx="12"/>
          </p:nvPr>
        </p:nvSpPr>
        <p:spPr>
          <a:xfrm>
            <a:off x="7099300" y="6254750"/>
            <a:ext cx="2311400" cy="476250"/>
          </a:xfrm>
        </p:spPr>
        <p:txBody>
          <a:bodyPr/>
          <a:lstStyle>
            <a:lvl1pPr>
              <a:defRPr smtClean="0"/>
            </a:lvl1pPr>
          </a:lstStyle>
          <a:p>
            <a:pPr>
              <a:defRPr/>
            </a:pPr>
            <a:fld id="{53B43DAE-9266-46D1-89B1-25637C8D57A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26CB293-DF61-4B63-9E8E-C603EF4943C1}" type="datetime1">
              <a:rPr lang="en-US"/>
              <a:pPr>
                <a:defRPr/>
              </a:pPr>
              <a:t>8/1/2019</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70AF0B4-5C5B-4354-B8DF-9F3A3FCD0330}"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CC62A8B7-155D-4F5E-8E7E-CBB67E07A9F6}" type="datetime1">
              <a:rPr lang="en-US"/>
              <a:pPr>
                <a:defRPr/>
              </a:pPr>
              <a:t>8/1/2019</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DA99356A-A3AB-4675-A4CE-B5ED3191D702}"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B6ECAE9-A4E3-4867-A904-9912790116B3}" type="datetime1">
              <a:rPr lang="en-US"/>
              <a:pPr>
                <a:defRPr/>
              </a:pPr>
              <a:t>8/1/2019</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D57E96E4-0445-4EF2-9C94-3A887F532467}"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5935A74B-7D97-4159-901A-BF6C5169D8E3}" type="datetime1">
              <a:rPr lang="en-US"/>
              <a:pPr>
                <a:defRPr/>
              </a:pPr>
              <a:t>8/1/2019</a:t>
            </a:fld>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B3D52D09-613C-495C-8DD8-A99AD794B4A3}"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98DE5A73-D96E-469E-B7D1-727EE326B21F}" type="datetime1">
              <a:rPr lang="en-US"/>
              <a:pPr>
                <a:defRPr/>
              </a:pPr>
              <a:t>8/1/2019</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2130AF0-2005-49CA-A2FE-7498D491D72B}"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139BD65A-B4D8-4A92-BF82-D8F306AFB6AB}" type="datetime1">
              <a:rPr lang="en-US"/>
              <a:pPr>
                <a:defRPr/>
              </a:pPr>
              <a:t>8/1/2019</a:t>
            </a:fld>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8DCA3FB5-970A-4504-A4B7-D2D38AAA578B}"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D359BA60-1DC3-4744-B681-860C7764D704}" type="datetime1">
              <a:rPr lang="en-US"/>
              <a:pPr>
                <a:defRPr/>
              </a:pPr>
              <a:t>8/1/2019</a:t>
            </a:fld>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D3A243B8-4A47-4996-9F0A-B13659D0BE5E}"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380B7B63-957D-4C98-B028-9409350A0374}" type="datetime1">
              <a:rPr lang="en-US"/>
              <a:pPr>
                <a:defRPr/>
              </a:pPr>
              <a:t>8/1/2019</a:t>
            </a:fld>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28D4C64B-52C9-4CF7-83C3-9A9630F4E85A}"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0BB61AB5-14CE-4E0D-ADF3-D994381761DF}" type="datetime1">
              <a:rPr lang="en-US"/>
              <a:pPr>
                <a:defRPr/>
              </a:pPr>
              <a:t>8/1/2019</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0F178633-0FCF-4337-B5A5-7D6A5197A151}"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1D97BF3B-489C-4C6C-984F-C49E5DA866DB}" type="datetime1">
              <a:rPr lang="en-US"/>
              <a:pPr>
                <a:defRPr/>
              </a:pPr>
              <a:t>8/1/2019</a:t>
            </a:fld>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7E5E9DDC-C9EE-4447-ACCD-56204A29E260}"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dt" sz="half" idx="2"/>
          </p:nvPr>
        </p:nvSpPr>
        <p:spPr bwMode="auto">
          <a:xfrm>
            <a:off x="495300" y="6251575"/>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b="0" smtClean="0">
                <a:latin typeface="Arial" charset="0"/>
              </a:defRPr>
            </a:lvl1pPr>
          </a:lstStyle>
          <a:p>
            <a:pPr>
              <a:defRPr/>
            </a:pPr>
            <a:fld id="{2139DC2E-9AC4-473A-B96D-9D43773E7A6C}" type="datetime1">
              <a:rPr lang="en-US"/>
              <a:pPr>
                <a:defRPr/>
              </a:pPr>
              <a:t>8/1/2019</a:t>
            </a:fld>
            <a:endParaRPr lang="en-US" dirty="0"/>
          </a:p>
        </p:txBody>
      </p:sp>
      <p:sp>
        <p:nvSpPr>
          <p:cNvPr id="146435" name="Rectangle 3"/>
          <p:cNvSpPr>
            <a:spLocks noGrp="1" noChangeArrowheads="1"/>
          </p:cNvSpPr>
          <p:nvPr>
            <p:ph type="sldNum" sz="quarter" idx="4"/>
          </p:nvPr>
        </p:nvSpPr>
        <p:spPr bwMode="auto">
          <a:xfrm>
            <a:off x="7099300" y="6248400"/>
            <a:ext cx="2311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b="0" smtClean="0">
                <a:latin typeface="Arial" charset="0"/>
              </a:defRPr>
            </a:lvl1pPr>
          </a:lstStyle>
          <a:p>
            <a:pPr>
              <a:defRPr/>
            </a:pPr>
            <a:fld id="{5E612D02-876F-4167-8F21-87509D8ACE00}" type="slidenum">
              <a:rPr lang="en-US"/>
              <a:pPr>
                <a:defRPr/>
              </a:pPr>
              <a:t>‹#›</a:t>
            </a:fld>
            <a:endParaRPr lang="en-US" dirty="0"/>
          </a:p>
        </p:txBody>
      </p:sp>
      <p:grpSp>
        <p:nvGrpSpPr>
          <p:cNvPr id="1028" name="Group 4"/>
          <p:cNvGrpSpPr>
            <a:grpSpLocks/>
          </p:cNvGrpSpPr>
          <p:nvPr/>
        </p:nvGrpSpPr>
        <p:grpSpPr bwMode="auto">
          <a:xfrm>
            <a:off x="0" y="0"/>
            <a:ext cx="9902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464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1464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464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4644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dirty="0"/>
              </a:p>
            </p:txBody>
          </p:sp>
          <p:sp>
            <p:nvSpPr>
              <p:cNvPr id="1464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1464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14644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p>
          </p:txBody>
        </p:sp>
      </p:grpSp>
      <p:sp>
        <p:nvSpPr>
          <p:cNvPr id="146445" name="Rectangle 13"/>
          <p:cNvSpPr>
            <a:spLocks noGrp="1" noRot="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46" name="Rectangle 14"/>
          <p:cNvSpPr>
            <a:spLocks noGrp="1" noChangeArrowheads="1"/>
          </p:cNvSpPr>
          <p:nvPr>
            <p:ph type="ftr" sz="quarter" idx="3"/>
          </p:nvPr>
        </p:nvSpPr>
        <p:spPr bwMode="auto">
          <a:xfrm>
            <a:off x="3384550" y="6248400"/>
            <a:ext cx="31369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200" b="0" smtClean="0">
                <a:latin typeface="Arial" charset="0"/>
              </a:defRPr>
            </a:lvl1pPr>
          </a:lstStyle>
          <a:p>
            <a:pPr>
              <a:defRPr/>
            </a:pPr>
            <a:endParaRPr lang="en-US" dirty="0"/>
          </a:p>
        </p:txBody>
      </p:sp>
      <p:sp>
        <p:nvSpPr>
          <p:cNvPr id="146447" name="Rectangle 15"/>
          <p:cNvSpPr>
            <a:spLocks noGrp="1" noChangeArrowheads="1"/>
          </p:cNvSpPr>
          <p:nvPr>
            <p:ph type="body" idx="1"/>
          </p:nvPr>
        </p:nvSpPr>
        <p:spPr bwMode="auto">
          <a:xfrm>
            <a:off x="495300" y="1600200"/>
            <a:ext cx="8915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5"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A5BE60-BDF4-401B-B336-1E97154F3F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6546" y="3741090"/>
            <a:ext cx="4419602" cy="1921308"/>
          </a:xfrm>
          <a:prstGeom prst="rect">
            <a:avLst/>
          </a:prstGeom>
          <a:effectLst>
            <a:softEdge rad="88900"/>
          </a:effectLst>
        </p:spPr>
      </p:pic>
      <p:sp>
        <p:nvSpPr>
          <p:cNvPr id="2" name="Title 1">
            <a:extLst>
              <a:ext uri="{FF2B5EF4-FFF2-40B4-BE49-F238E27FC236}">
                <a16:creationId xmlns:a16="http://schemas.microsoft.com/office/drawing/2014/main" id="{49426A61-B530-4901-84FC-4440341F6813}"/>
              </a:ext>
            </a:extLst>
          </p:cNvPr>
          <p:cNvSpPr>
            <a:spLocks noGrp="1"/>
          </p:cNvSpPr>
          <p:nvPr>
            <p:ph type="ctrTitle" sz="quarter"/>
          </p:nvPr>
        </p:nvSpPr>
        <p:spPr>
          <a:xfrm>
            <a:off x="742948" y="414131"/>
            <a:ext cx="8420100" cy="1920875"/>
          </a:xfrm>
        </p:spPr>
        <p:txBody>
          <a:bodyPr/>
          <a:lstStyle/>
          <a:p>
            <a:r>
              <a:rPr lang="en-US" sz="4800" dirty="0">
                <a:solidFill>
                  <a:schemeClr val="accent4">
                    <a:lumMod val="75000"/>
                  </a:schemeClr>
                </a:solidFill>
              </a:rPr>
              <a:t>AASHTOWare BrR</a:t>
            </a:r>
            <a:br>
              <a:rPr lang="en-US" sz="4800" dirty="0">
                <a:solidFill>
                  <a:schemeClr val="accent4">
                    <a:lumMod val="75000"/>
                  </a:schemeClr>
                </a:solidFill>
              </a:rPr>
            </a:br>
            <a:r>
              <a:rPr lang="en-US" sz="4800" dirty="0">
                <a:solidFill>
                  <a:schemeClr val="accent4">
                    <a:lumMod val="75000"/>
                  </a:schemeClr>
                </a:solidFill>
              </a:rPr>
              <a:t>Workarounds</a:t>
            </a:r>
          </a:p>
        </p:txBody>
      </p:sp>
      <p:sp>
        <p:nvSpPr>
          <p:cNvPr id="3" name="Subtitle 2">
            <a:extLst>
              <a:ext uri="{FF2B5EF4-FFF2-40B4-BE49-F238E27FC236}">
                <a16:creationId xmlns:a16="http://schemas.microsoft.com/office/drawing/2014/main" id="{1C14BE69-B25B-486D-AC27-D0EAD06EF504}"/>
              </a:ext>
            </a:extLst>
          </p:cNvPr>
          <p:cNvSpPr>
            <a:spLocks noGrp="1"/>
          </p:cNvSpPr>
          <p:nvPr>
            <p:ph type="subTitle" sz="quarter" idx="1"/>
          </p:nvPr>
        </p:nvSpPr>
        <p:spPr>
          <a:xfrm>
            <a:off x="1485898" y="2180144"/>
            <a:ext cx="6934200" cy="966437"/>
          </a:xfrm>
        </p:spPr>
        <p:txBody>
          <a:bodyPr/>
          <a:lstStyle/>
          <a:p>
            <a:pPr>
              <a:spcBef>
                <a:spcPct val="0"/>
              </a:spcBef>
              <a:buClrTx/>
              <a:buSzTx/>
            </a:pPr>
            <a:r>
              <a:rPr lang="en-US" altLang="en-US" sz="2400" dirty="0">
                <a:effectLst/>
                <a:latin typeface="Times New Roman" panose="02020603050405020304" pitchFamily="18" charset="0"/>
                <a:ea typeface="Calibri" panose="020F0502020204030204" pitchFamily="34" charset="0"/>
                <a:cs typeface="Times New Roman" panose="02020603050405020304" pitchFamily="18" charset="0"/>
              </a:rPr>
              <a:t>2019 Rating and Design Bridge User Group (RADBUG) Meeting</a:t>
            </a:r>
          </a:p>
          <a:p>
            <a:pPr lvl="0">
              <a:spcBef>
                <a:spcPct val="0"/>
              </a:spcBef>
              <a:buClrTx/>
              <a:buSzTx/>
            </a:pPr>
            <a:r>
              <a:rPr lang="en-US" altLang="en-US" sz="2000" dirty="0">
                <a:effectLst/>
                <a:latin typeface="Times New Roman" panose="02020603050405020304" pitchFamily="18" charset="0"/>
                <a:ea typeface="Calibri" panose="020F0502020204030204" pitchFamily="34" charset="0"/>
                <a:cs typeface="Times New Roman" panose="02020603050405020304" pitchFamily="18" charset="0"/>
              </a:rPr>
              <a:t>July 30 – 31, 2019</a:t>
            </a:r>
            <a:endParaRPr lang="en-US" altLang="en-US" sz="2000" dirty="0">
              <a:effectLst/>
              <a:latin typeface="Times New Roman" panose="02020603050405020304" pitchFamily="18" charset="0"/>
              <a:cs typeface="Times New Roman" panose="02020603050405020304" pitchFamily="18" charset="0"/>
            </a:endParaRPr>
          </a:p>
          <a:p>
            <a:pPr lvl="0">
              <a:spcBef>
                <a:spcPct val="0"/>
              </a:spcBef>
              <a:buClrTx/>
              <a:buSzTx/>
            </a:pPr>
            <a:r>
              <a:rPr lang="en-US" altLang="en-US" sz="2000" dirty="0">
                <a:effectLst/>
                <a:latin typeface="Times New Roman" panose="02020603050405020304" pitchFamily="18" charset="0"/>
                <a:ea typeface="Calibri" panose="020F0502020204030204" pitchFamily="34" charset="0"/>
                <a:cs typeface="Times New Roman" panose="02020603050405020304" pitchFamily="18" charset="0"/>
              </a:rPr>
              <a:t>South Lake Tahoe, CA</a:t>
            </a:r>
            <a:endParaRPr lang="en-US" altLang="en-US" sz="2000" dirty="0">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644F9A6-180E-4532-AAC6-0B76AFDAB9F9}"/>
              </a:ext>
            </a:extLst>
          </p:cNvPr>
          <p:cNvSpPr>
            <a:spLocks noGrp="1"/>
          </p:cNvSpPr>
          <p:nvPr>
            <p:ph type="sldNum" sz="quarter" idx="12"/>
          </p:nvPr>
        </p:nvSpPr>
        <p:spPr/>
        <p:txBody>
          <a:bodyPr/>
          <a:lstStyle/>
          <a:p>
            <a:pPr>
              <a:defRPr/>
            </a:pPr>
            <a:fld id="{53B43DAE-9266-46D1-89B1-25637C8D57AB}" type="slidenum">
              <a:rPr lang="en-US" smtClean="0"/>
              <a:pPr>
                <a:defRPr/>
              </a:pPr>
              <a:t>1</a:t>
            </a:fld>
            <a:endParaRPr lang="en-US" dirty="0"/>
          </a:p>
        </p:txBody>
      </p:sp>
      <p:pic>
        <p:nvPicPr>
          <p:cNvPr id="16" name="Picture 15">
            <a:extLst>
              <a:ext uri="{FF2B5EF4-FFF2-40B4-BE49-F238E27FC236}">
                <a16:creationId xmlns:a16="http://schemas.microsoft.com/office/drawing/2014/main" id="{37F4772C-F09E-456A-8AA0-9DC8ED02881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426548" y="2734597"/>
            <a:ext cx="1219200" cy="675005"/>
          </a:xfrm>
          <a:prstGeom prst="rect">
            <a:avLst/>
          </a:prstGeom>
        </p:spPr>
      </p:pic>
      <p:sp>
        <p:nvSpPr>
          <p:cNvPr id="13" name="TextBox 12">
            <a:extLst>
              <a:ext uri="{FF2B5EF4-FFF2-40B4-BE49-F238E27FC236}">
                <a16:creationId xmlns:a16="http://schemas.microsoft.com/office/drawing/2014/main" id="{A1A34FAA-877D-409B-85D8-BC17FBAFBEB6}"/>
              </a:ext>
            </a:extLst>
          </p:cNvPr>
          <p:cNvSpPr txBox="1"/>
          <p:nvPr/>
        </p:nvSpPr>
        <p:spPr>
          <a:xfrm>
            <a:off x="2245544" y="5662398"/>
            <a:ext cx="5161606" cy="846386"/>
          </a:xfrm>
          <a:prstGeom prst="rect">
            <a:avLst/>
          </a:prstGeom>
          <a:noFill/>
        </p:spPr>
        <p:txBody>
          <a:bodyPr wrap="none" rtlCol="0">
            <a:spAutoFit/>
          </a:bodyPr>
          <a:lstStyle/>
          <a:p>
            <a:pPr algn="ctr">
              <a:spcBef>
                <a:spcPts val="0"/>
              </a:spcBef>
            </a:pPr>
            <a:r>
              <a:rPr lang="en-US" b="0" dirty="0">
                <a:latin typeface="Times New Roman" panose="02020603050405020304" pitchFamily="18" charset="0"/>
                <a:cs typeface="Times New Roman" panose="02020603050405020304" pitchFamily="18" charset="0"/>
              </a:rPr>
              <a:t>California Department of Transportation</a:t>
            </a:r>
          </a:p>
          <a:p>
            <a:pPr algn="ctr">
              <a:spcBef>
                <a:spcPts val="600"/>
              </a:spcBef>
            </a:pPr>
            <a:r>
              <a:rPr lang="en-US" sz="2000" b="0" dirty="0">
                <a:latin typeface="Times New Roman" panose="02020603050405020304" pitchFamily="18" charset="0"/>
                <a:cs typeface="Times New Roman" panose="02020603050405020304" pitchFamily="18" charset="0"/>
              </a:rPr>
              <a:t>David Ward, P.E.</a:t>
            </a:r>
          </a:p>
        </p:txBody>
      </p:sp>
    </p:spTree>
    <p:extLst>
      <p:ext uri="{BB962C8B-B14F-4D97-AF65-F5344CB8AC3E}">
        <p14:creationId xmlns:p14="http://schemas.microsoft.com/office/powerpoint/2010/main" val="3557901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534F83-57B6-4B59-A63C-8F879B41A9C9}"/>
              </a:ext>
            </a:extLst>
          </p:cNvPr>
          <p:cNvSpPr>
            <a:spLocks noGrp="1"/>
          </p:cNvSpPr>
          <p:nvPr>
            <p:ph type="sldNum" sz="quarter" idx="11"/>
          </p:nvPr>
        </p:nvSpPr>
        <p:spPr/>
        <p:txBody>
          <a:bodyPr/>
          <a:lstStyle/>
          <a:p>
            <a:pPr>
              <a:defRPr/>
            </a:pPr>
            <a:fld id="{28D4C64B-52C9-4CF7-83C3-9A9630F4E85A}" type="slidenum">
              <a:rPr lang="en-US" smtClean="0"/>
              <a:pPr>
                <a:defRPr/>
              </a:pPr>
              <a:t>10</a:t>
            </a:fld>
            <a:endParaRPr lang="en-US" dirty="0"/>
          </a:p>
        </p:txBody>
      </p:sp>
      <p:sp>
        <p:nvSpPr>
          <p:cNvPr id="5" name="Title 3">
            <a:extLst>
              <a:ext uri="{FF2B5EF4-FFF2-40B4-BE49-F238E27FC236}">
                <a16:creationId xmlns:a16="http://schemas.microsoft.com/office/drawing/2014/main" id="{B95010F8-531F-4906-8F33-720DBDB85352}"/>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pic>
        <p:nvPicPr>
          <p:cNvPr id="3" name="Picture 2">
            <a:extLst>
              <a:ext uri="{FF2B5EF4-FFF2-40B4-BE49-F238E27FC236}">
                <a16:creationId xmlns:a16="http://schemas.microsoft.com/office/drawing/2014/main" id="{D873454D-E9CE-4B6C-9435-716E2E8D7D1F}"/>
              </a:ext>
            </a:extLst>
          </p:cNvPr>
          <p:cNvPicPr>
            <a:picLocks noChangeAspect="1"/>
          </p:cNvPicPr>
          <p:nvPr/>
        </p:nvPicPr>
        <p:blipFill>
          <a:blip r:embed="rId2"/>
          <a:stretch>
            <a:fillRect/>
          </a:stretch>
        </p:blipFill>
        <p:spPr>
          <a:xfrm>
            <a:off x="1357312" y="1066800"/>
            <a:ext cx="7191375" cy="4010025"/>
          </a:xfrm>
          <a:prstGeom prst="rect">
            <a:avLst/>
          </a:prstGeom>
        </p:spPr>
      </p:pic>
      <p:pic>
        <p:nvPicPr>
          <p:cNvPr id="6" name="Picture 5">
            <a:extLst>
              <a:ext uri="{FF2B5EF4-FFF2-40B4-BE49-F238E27FC236}">
                <a16:creationId xmlns:a16="http://schemas.microsoft.com/office/drawing/2014/main" id="{637C872C-BCCE-4DEB-B97A-FD0519E93FBE}"/>
              </a:ext>
            </a:extLst>
          </p:cNvPr>
          <p:cNvPicPr>
            <a:picLocks noChangeAspect="1"/>
          </p:cNvPicPr>
          <p:nvPr/>
        </p:nvPicPr>
        <p:blipFill>
          <a:blip r:embed="rId3"/>
          <a:stretch>
            <a:fillRect/>
          </a:stretch>
        </p:blipFill>
        <p:spPr>
          <a:xfrm>
            <a:off x="163014" y="5252937"/>
            <a:ext cx="9579969" cy="1071362"/>
          </a:xfrm>
          <a:prstGeom prst="rect">
            <a:avLst/>
          </a:prstGeom>
        </p:spPr>
      </p:pic>
    </p:spTree>
    <p:extLst>
      <p:ext uri="{BB962C8B-B14F-4D97-AF65-F5344CB8AC3E}">
        <p14:creationId xmlns:p14="http://schemas.microsoft.com/office/powerpoint/2010/main" val="325013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2B852-DF39-45C2-8334-ED90E3B99D98}"/>
              </a:ext>
            </a:extLst>
          </p:cNvPr>
          <p:cNvSpPr>
            <a:spLocks noGrp="1"/>
          </p:cNvSpPr>
          <p:nvPr>
            <p:ph type="sldNum" sz="quarter" idx="11"/>
          </p:nvPr>
        </p:nvSpPr>
        <p:spPr/>
        <p:txBody>
          <a:bodyPr/>
          <a:lstStyle/>
          <a:p>
            <a:pPr>
              <a:defRPr/>
            </a:pPr>
            <a:fld id="{28D4C64B-52C9-4CF7-83C3-9A9630F4E85A}" type="slidenum">
              <a:rPr lang="en-US" smtClean="0"/>
              <a:pPr>
                <a:defRPr/>
              </a:pPr>
              <a:t>11</a:t>
            </a:fld>
            <a:endParaRPr lang="en-US" dirty="0"/>
          </a:p>
        </p:txBody>
      </p:sp>
      <p:sp>
        <p:nvSpPr>
          <p:cNvPr id="6" name="Title 3">
            <a:extLst>
              <a:ext uri="{FF2B5EF4-FFF2-40B4-BE49-F238E27FC236}">
                <a16:creationId xmlns:a16="http://schemas.microsoft.com/office/drawing/2014/main" id="{9534170E-80BB-43F8-903F-D9585D64668B}"/>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pic>
        <p:nvPicPr>
          <p:cNvPr id="3" name="Picture 2">
            <a:extLst>
              <a:ext uri="{FF2B5EF4-FFF2-40B4-BE49-F238E27FC236}">
                <a16:creationId xmlns:a16="http://schemas.microsoft.com/office/drawing/2014/main" id="{A9F561A5-5A0E-4218-BB21-A8D05FDE43DB}"/>
              </a:ext>
            </a:extLst>
          </p:cNvPr>
          <p:cNvPicPr>
            <a:picLocks noChangeAspect="1"/>
          </p:cNvPicPr>
          <p:nvPr/>
        </p:nvPicPr>
        <p:blipFill>
          <a:blip r:embed="rId2"/>
          <a:stretch>
            <a:fillRect/>
          </a:stretch>
        </p:blipFill>
        <p:spPr>
          <a:xfrm>
            <a:off x="464820" y="1343860"/>
            <a:ext cx="8981038" cy="4724400"/>
          </a:xfrm>
          <a:prstGeom prst="rect">
            <a:avLst/>
          </a:prstGeom>
        </p:spPr>
      </p:pic>
    </p:spTree>
    <p:extLst>
      <p:ext uri="{BB962C8B-B14F-4D97-AF65-F5344CB8AC3E}">
        <p14:creationId xmlns:p14="http://schemas.microsoft.com/office/powerpoint/2010/main" val="33765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81AEA1-5BDB-4C8F-B209-EAD06C617FE5}"/>
              </a:ext>
            </a:extLst>
          </p:cNvPr>
          <p:cNvSpPr>
            <a:spLocks noGrp="1"/>
          </p:cNvSpPr>
          <p:nvPr>
            <p:ph type="sldNum" sz="quarter" idx="11"/>
          </p:nvPr>
        </p:nvSpPr>
        <p:spPr/>
        <p:txBody>
          <a:bodyPr/>
          <a:lstStyle/>
          <a:p>
            <a:pPr>
              <a:defRPr/>
            </a:pPr>
            <a:fld id="{28D4C64B-52C9-4CF7-83C3-9A9630F4E85A}" type="slidenum">
              <a:rPr lang="en-US" smtClean="0"/>
              <a:pPr>
                <a:defRPr/>
              </a:pPr>
              <a:t>12</a:t>
            </a:fld>
            <a:endParaRPr lang="en-US" dirty="0"/>
          </a:p>
        </p:txBody>
      </p:sp>
      <p:pic>
        <p:nvPicPr>
          <p:cNvPr id="4" name="Picture 3">
            <a:extLst>
              <a:ext uri="{FF2B5EF4-FFF2-40B4-BE49-F238E27FC236}">
                <a16:creationId xmlns:a16="http://schemas.microsoft.com/office/drawing/2014/main" id="{EBAB8A25-6C69-4618-8CAA-EF0691AB82A5}"/>
              </a:ext>
            </a:extLst>
          </p:cNvPr>
          <p:cNvPicPr>
            <a:picLocks noChangeAspect="1"/>
          </p:cNvPicPr>
          <p:nvPr/>
        </p:nvPicPr>
        <p:blipFill>
          <a:blip r:embed="rId2"/>
          <a:stretch>
            <a:fillRect/>
          </a:stretch>
        </p:blipFill>
        <p:spPr>
          <a:xfrm>
            <a:off x="743529" y="988220"/>
            <a:ext cx="8418941" cy="5514773"/>
          </a:xfrm>
          <a:prstGeom prst="rect">
            <a:avLst/>
          </a:prstGeom>
        </p:spPr>
      </p:pic>
      <p:sp>
        <p:nvSpPr>
          <p:cNvPr id="5" name="Title 3">
            <a:extLst>
              <a:ext uri="{FF2B5EF4-FFF2-40B4-BE49-F238E27FC236}">
                <a16:creationId xmlns:a16="http://schemas.microsoft.com/office/drawing/2014/main" id="{BA35B8AB-10D1-4B9F-AAFF-C326A2CAED7F}"/>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spTree>
    <p:extLst>
      <p:ext uri="{BB962C8B-B14F-4D97-AF65-F5344CB8AC3E}">
        <p14:creationId xmlns:p14="http://schemas.microsoft.com/office/powerpoint/2010/main" val="351818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CC75C9-FAE1-42F8-A7BD-D4439B6DA241}"/>
              </a:ext>
            </a:extLst>
          </p:cNvPr>
          <p:cNvSpPr>
            <a:spLocks noGrp="1"/>
          </p:cNvSpPr>
          <p:nvPr>
            <p:ph type="sldNum" sz="quarter" idx="11"/>
          </p:nvPr>
        </p:nvSpPr>
        <p:spPr/>
        <p:txBody>
          <a:bodyPr/>
          <a:lstStyle/>
          <a:p>
            <a:pPr>
              <a:defRPr/>
            </a:pPr>
            <a:fld id="{28D4C64B-52C9-4CF7-83C3-9A9630F4E85A}" type="slidenum">
              <a:rPr lang="en-US" smtClean="0"/>
              <a:pPr>
                <a:defRPr/>
              </a:pPr>
              <a:t>13</a:t>
            </a:fld>
            <a:endParaRPr lang="en-US" dirty="0"/>
          </a:p>
        </p:txBody>
      </p:sp>
      <p:pic>
        <p:nvPicPr>
          <p:cNvPr id="4" name="Picture 3">
            <a:extLst>
              <a:ext uri="{FF2B5EF4-FFF2-40B4-BE49-F238E27FC236}">
                <a16:creationId xmlns:a16="http://schemas.microsoft.com/office/drawing/2014/main" id="{6DA4A8B5-1DEB-45C7-8EDC-1ABC2DFCEB24}"/>
              </a:ext>
            </a:extLst>
          </p:cNvPr>
          <p:cNvPicPr>
            <a:picLocks noChangeAspect="1"/>
          </p:cNvPicPr>
          <p:nvPr/>
        </p:nvPicPr>
        <p:blipFill>
          <a:blip r:embed="rId2"/>
          <a:stretch>
            <a:fillRect/>
          </a:stretch>
        </p:blipFill>
        <p:spPr>
          <a:xfrm>
            <a:off x="227706" y="1077160"/>
            <a:ext cx="9450588" cy="5257800"/>
          </a:xfrm>
          <a:prstGeom prst="rect">
            <a:avLst/>
          </a:prstGeom>
        </p:spPr>
      </p:pic>
      <p:sp>
        <p:nvSpPr>
          <p:cNvPr id="5" name="Title 3">
            <a:extLst>
              <a:ext uri="{FF2B5EF4-FFF2-40B4-BE49-F238E27FC236}">
                <a16:creationId xmlns:a16="http://schemas.microsoft.com/office/drawing/2014/main" id="{3431F0FE-7992-4CF7-B2B7-CE29E5519534}"/>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spTree>
    <p:extLst>
      <p:ext uri="{BB962C8B-B14F-4D97-AF65-F5344CB8AC3E}">
        <p14:creationId xmlns:p14="http://schemas.microsoft.com/office/powerpoint/2010/main" val="2365227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AC1CDC-9CCF-4244-90B5-4A34D54D3E92}"/>
              </a:ext>
            </a:extLst>
          </p:cNvPr>
          <p:cNvSpPr>
            <a:spLocks noGrp="1"/>
          </p:cNvSpPr>
          <p:nvPr>
            <p:ph type="sldNum" sz="quarter" idx="11"/>
          </p:nvPr>
        </p:nvSpPr>
        <p:spPr/>
        <p:txBody>
          <a:bodyPr/>
          <a:lstStyle/>
          <a:p>
            <a:pPr>
              <a:defRPr/>
            </a:pPr>
            <a:fld id="{28D4C64B-52C9-4CF7-83C3-9A9630F4E85A}" type="slidenum">
              <a:rPr lang="en-US" smtClean="0"/>
              <a:pPr>
                <a:defRPr/>
              </a:pPr>
              <a:t>14</a:t>
            </a:fld>
            <a:endParaRPr lang="en-US" dirty="0"/>
          </a:p>
        </p:txBody>
      </p:sp>
      <p:pic>
        <p:nvPicPr>
          <p:cNvPr id="3" name="Picture 2">
            <a:extLst>
              <a:ext uri="{FF2B5EF4-FFF2-40B4-BE49-F238E27FC236}">
                <a16:creationId xmlns:a16="http://schemas.microsoft.com/office/drawing/2014/main" id="{02A501AD-4FB7-4BE8-B8F5-529B0509EB4D}"/>
              </a:ext>
            </a:extLst>
          </p:cNvPr>
          <p:cNvPicPr/>
          <p:nvPr/>
        </p:nvPicPr>
        <p:blipFill>
          <a:blip r:embed="rId2"/>
          <a:stretch>
            <a:fillRect/>
          </a:stretch>
        </p:blipFill>
        <p:spPr>
          <a:xfrm>
            <a:off x="312420" y="2416481"/>
            <a:ext cx="9220200" cy="2847975"/>
          </a:xfrm>
          <a:prstGeom prst="rect">
            <a:avLst/>
          </a:prstGeom>
        </p:spPr>
      </p:pic>
      <p:sp>
        <p:nvSpPr>
          <p:cNvPr id="5" name="TextBox 4">
            <a:extLst>
              <a:ext uri="{FF2B5EF4-FFF2-40B4-BE49-F238E27FC236}">
                <a16:creationId xmlns:a16="http://schemas.microsoft.com/office/drawing/2014/main" id="{7E5EA0CD-CBF1-41CF-91E5-7DE82FA2239D}"/>
              </a:ext>
            </a:extLst>
          </p:cNvPr>
          <p:cNvSpPr txBox="1"/>
          <p:nvPr/>
        </p:nvSpPr>
        <p:spPr>
          <a:xfrm>
            <a:off x="459904" y="1620583"/>
            <a:ext cx="6551971" cy="584775"/>
          </a:xfrm>
          <a:prstGeom prst="rect">
            <a:avLst/>
          </a:prstGeom>
          <a:noFill/>
        </p:spPr>
        <p:txBody>
          <a:bodyPr wrap="square" rtlCol="0">
            <a:spAutoFit/>
          </a:bodyPr>
          <a:lstStyle/>
          <a:p>
            <a:pPr>
              <a:spcBef>
                <a:spcPts val="0"/>
              </a:spcBef>
            </a:pPr>
            <a:r>
              <a:rPr lang="en-US" sz="3200" b="0" dirty="0"/>
              <a:t>Results after override of shear capacity.</a:t>
            </a:r>
          </a:p>
        </p:txBody>
      </p:sp>
      <p:sp>
        <p:nvSpPr>
          <p:cNvPr id="6" name="Title 3">
            <a:extLst>
              <a:ext uri="{FF2B5EF4-FFF2-40B4-BE49-F238E27FC236}">
                <a16:creationId xmlns:a16="http://schemas.microsoft.com/office/drawing/2014/main" id="{37C7B70C-2CEC-4096-94F4-CED6C759708E}"/>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spTree>
    <p:extLst>
      <p:ext uri="{BB962C8B-B14F-4D97-AF65-F5344CB8AC3E}">
        <p14:creationId xmlns:p14="http://schemas.microsoft.com/office/powerpoint/2010/main" val="73658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2925F-842C-483C-AF65-C984C7E0A31E}"/>
              </a:ext>
            </a:extLst>
          </p:cNvPr>
          <p:cNvSpPr>
            <a:spLocks noGrp="1"/>
          </p:cNvSpPr>
          <p:nvPr>
            <p:ph type="sldNum" sz="quarter" idx="11"/>
          </p:nvPr>
        </p:nvSpPr>
        <p:spPr/>
        <p:txBody>
          <a:bodyPr/>
          <a:lstStyle/>
          <a:p>
            <a:pPr>
              <a:defRPr/>
            </a:pPr>
            <a:fld id="{28D4C64B-52C9-4CF7-83C3-9A9630F4E85A}" type="slidenum">
              <a:rPr lang="en-US" smtClean="0"/>
              <a:pPr>
                <a:defRPr/>
              </a:pPr>
              <a:t>15</a:t>
            </a:fld>
            <a:endParaRPr lang="en-US" dirty="0"/>
          </a:p>
        </p:txBody>
      </p:sp>
      <p:pic>
        <p:nvPicPr>
          <p:cNvPr id="3" name="Picture 2">
            <a:extLst>
              <a:ext uri="{FF2B5EF4-FFF2-40B4-BE49-F238E27FC236}">
                <a16:creationId xmlns:a16="http://schemas.microsoft.com/office/drawing/2014/main" id="{9A33C97C-DC2D-4DDE-B956-E6BF1C4708F0}"/>
              </a:ext>
            </a:extLst>
          </p:cNvPr>
          <p:cNvPicPr/>
          <p:nvPr/>
        </p:nvPicPr>
        <p:blipFill>
          <a:blip r:embed="rId3"/>
          <a:stretch>
            <a:fillRect/>
          </a:stretch>
        </p:blipFill>
        <p:spPr>
          <a:xfrm>
            <a:off x="1219200" y="1676400"/>
            <a:ext cx="4957763" cy="4262438"/>
          </a:xfrm>
          <a:prstGeom prst="rect">
            <a:avLst/>
          </a:prstGeom>
        </p:spPr>
      </p:pic>
      <p:sp>
        <p:nvSpPr>
          <p:cNvPr id="5" name="Text Box 26">
            <a:extLst>
              <a:ext uri="{FF2B5EF4-FFF2-40B4-BE49-F238E27FC236}">
                <a16:creationId xmlns:a16="http://schemas.microsoft.com/office/drawing/2014/main" id="{B6F97B7E-888B-4394-81AC-B3A8927F4F29}"/>
              </a:ext>
            </a:extLst>
          </p:cNvPr>
          <p:cNvSpPr txBox="1"/>
          <p:nvPr/>
        </p:nvSpPr>
        <p:spPr>
          <a:xfrm>
            <a:off x="6936906" y="3782808"/>
            <a:ext cx="2590151" cy="80871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dirty="0">
                <a:effectLst/>
                <a:ea typeface="Calibri" panose="020F0502020204030204" pitchFamily="34" charset="0"/>
                <a:cs typeface="Times New Roman" panose="02020603050405020304" pitchFamily="18" charset="0"/>
              </a:rPr>
              <a:t>0.8 </a:t>
            </a:r>
            <a:r>
              <a:rPr lang="en-US" sz="1600" dirty="0" err="1">
                <a:effectLst/>
                <a:ea typeface="Calibri" panose="020F0502020204030204" pitchFamily="34" charset="0"/>
                <a:cs typeface="Times New Roman" panose="02020603050405020304" pitchFamily="18" charset="0"/>
              </a:rPr>
              <a:t>pt</a:t>
            </a:r>
            <a:r>
              <a:rPr lang="en-US" sz="1600" dirty="0">
                <a:effectLst/>
                <a:ea typeface="Calibri" panose="020F0502020204030204" pitchFamily="34" charset="0"/>
                <a:cs typeface="Times New Roman" panose="02020603050405020304" pitchFamily="18" charset="0"/>
              </a:rPr>
              <a:t> Sp1</a:t>
            </a:r>
          </a:p>
          <a:p>
            <a:pPr marL="0" marR="0">
              <a:lnSpc>
                <a:spcPct val="107000"/>
              </a:lnSpc>
              <a:spcBef>
                <a:spcPts val="0"/>
              </a:spcBef>
              <a:spcAft>
                <a:spcPts val="800"/>
              </a:spcAft>
            </a:pPr>
            <a:r>
              <a:rPr lang="en-US" sz="1600" dirty="0" err="1">
                <a:effectLst/>
                <a:ea typeface="Calibri" panose="020F0502020204030204" pitchFamily="34" charset="0"/>
                <a:cs typeface="Times New Roman" panose="02020603050405020304" pitchFamily="18" charset="0"/>
              </a:rPr>
              <a:t>Vr</a:t>
            </a:r>
            <a:r>
              <a:rPr lang="en-US" sz="1600" dirty="0">
                <a:effectLst/>
                <a:ea typeface="Calibri" panose="020F0502020204030204" pitchFamily="34" charset="0"/>
                <a:cs typeface="Times New Roman" panose="02020603050405020304" pitchFamily="18" charset="0"/>
              </a:rPr>
              <a:t>=0.9*</a:t>
            </a:r>
            <a:r>
              <a:rPr lang="en-US" sz="1600" dirty="0" err="1">
                <a:effectLst/>
                <a:ea typeface="Calibri" panose="020F0502020204030204" pitchFamily="34" charset="0"/>
                <a:cs typeface="Times New Roman" panose="02020603050405020304" pitchFamily="18" charset="0"/>
              </a:rPr>
              <a:t>Vn</a:t>
            </a:r>
            <a:r>
              <a:rPr lang="en-US" sz="1600" dirty="0">
                <a:effectLst/>
                <a:ea typeface="Calibri" panose="020F0502020204030204" pitchFamily="34" charset="0"/>
                <a:cs typeface="Times New Roman" panose="02020603050405020304" pitchFamily="18" charset="0"/>
              </a:rPr>
              <a:t>=0.9*3156=2840</a:t>
            </a:r>
          </a:p>
        </p:txBody>
      </p:sp>
      <p:cxnSp>
        <p:nvCxnSpPr>
          <p:cNvPr id="7" name="Straight Arrow Connector 6">
            <a:extLst>
              <a:ext uri="{FF2B5EF4-FFF2-40B4-BE49-F238E27FC236}">
                <a16:creationId xmlns:a16="http://schemas.microsoft.com/office/drawing/2014/main" id="{DA086031-EE4B-4672-B68B-5443FD8B6602}"/>
              </a:ext>
            </a:extLst>
          </p:cNvPr>
          <p:cNvCxnSpPr/>
          <p:nvPr/>
        </p:nvCxnSpPr>
        <p:spPr bwMode="auto">
          <a:xfrm flipH="1">
            <a:off x="6174906" y="4591521"/>
            <a:ext cx="762000" cy="609600"/>
          </a:xfrm>
          <a:prstGeom prst="straightConnector1">
            <a:avLst/>
          </a:prstGeom>
          <a:solidFill>
            <a:schemeClr val="bg1"/>
          </a:solidFill>
          <a:ln w="19050" cap="flat" cmpd="sng" algn="ctr">
            <a:solidFill>
              <a:srgbClr val="FF0000"/>
            </a:solidFill>
            <a:prstDash val="solid"/>
            <a:round/>
            <a:headEnd type="none" w="med" len="med"/>
            <a:tailEnd type="triangle" w="lg" len="lg"/>
          </a:ln>
          <a:effectLst/>
        </p:spPr>
      </p:cxnSp>
      <p:sp>
        <p:nvSpPr>
          <p:cNvPr id="8" name="Title 3">
            <a:extLst>
              <a:ext uri="{FF2B5EF4-FFF2-40B4-BE49-F238E27FC236}">
                <a16:creationId xmlns:a16="http://schemas.microsoft.com/office/drawing/2014/main" id="{FE5A086D-7B52-4756-986E-587AAC9E8504}"/>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spTree>
    <p:extLst>
      <p:ext uri="{BB962C8B-B14F-4D97-AF65-F5344CB8AC3E}">
        <p14:creationId xmlns:p14="http://schemas.microsoft.com/office/powerpoint/2010/main" val="248628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7E6E81-E6AE-46F7-BF0C-AF919E2737F7}"/>
              </a:ext>
            </a:extLst>
          </p:cNvPr>
          <p:cNvSpPr>
            <a:spLocks noGrp="1"/>
          </p:cNvSpPr>
          <p:nvPr>
            <p:ph type="sldNum" sz="quarter" idx="11"/>
          </p:nvPr>
        </p:nvSpPr>
        <p:spPr/>
        <p:txBody>
          <a:bodyPr/>
          <a:lstStyle/>
          <a:p>
            <a:pPr>
              <a:defRPr/>
            </a:pPr>
            <a:fld id="{28D4C64B-52C9-4CF7-83C3-9A9630F4E85A}" type="slidenum">
              <a:rPr lang="en-US" smtClean="0"/>
              <a:pPr>
                <a:defRPr/>
              </a:pPr>
              <a:t>16</a:t>
            </a:fld>
            <a:endParaRPr lang="en-US" dirty="0"/>
          </a:p>
        </p:txBody>
      </p:sp>
      <p:sp>
        <p:nvSpPr>
          <p:cNvPr id="3" name="Title 3">
            <a:extLst>
              <a:ext uri="{FF2B5EF4-FFF2-40B4-BE49-F238E27FC236}">
                <a16:creationId xmlns:a16="http://schemas.microsoft.com/office/drawing/2014/main" id="{A7C3CBD4-0B8D-4985-BDEC-52B250521ECE}"/>
              </a:ext>
            </a:extLst>
          </p:cNvPr>
          <p:cNvSpPr txBox="1">
            <a:spLocks/>
          </p:cNvSpPr>
          <p:nvPr/>
        </p:nvSpPr>
        <p:spPr>
          <a:xfrm>
            <a:off x="495300" y="2579121"/>
            <a:ext cx="8915400" cy="1699757"/>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4800" kern="0" dirty="0">
                <a:solidFill>
                  <a:schemeClr val="accent4">
                    <a:lumMod val="75000"/>
                  </a:schemeClr>
                </a:solidFill>
                <a:effectLst/>
              </a:rPr>
              <a:t>Modeling a Rigid Framed RC Slab Bridge</a:t>
            </a:r>
            <a:endParaRPr lang="en-US" sz="4800" kern="0" dirty="0">
              <a:solidFill>
                <a:schemeClr val="accent4">
                  <a:lumMod val="75000"/>
                </a:schemeClr>
              </a:solidFill>
            </a:endParaRPr>
          </a:p>
        </p:txBody>
      </p:sp>
    </p:spTree>
    <p:extLst>
      <p:ext uri="{BB962C8B-B14F-4D97-AF65-F5344CB8AC3E}">
        <p14:creationId xmlns:p14="http://schemas.microsoft.com/office/powerpoint/2010/main" val="95802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22A2A3-6AE7-495D-BB00-EC5BC0094901}"/>
              </a:ext>
            </a:extLst>
          </p:cNvPr>
          <p:cNvSpPr>
            <a:spLocks noGrp="1"/>
          </p:cNvSpPr>
          <p:nvPr>
            <p:ph type="sldNum" sz="quarter" idx="11"/>
          </p:nvPr>
        </p:nvSpPr>
        <p:spPr/>
        <p:txBody>
          <a:bodyPr/>
          <a:lstStyle/>
          <a:p>
            <a:pPr>
              <a:defRPr/>
            </a:pPr>
            <a:fld id="{28D4C64B-52C9-4CF7-83C3-9A9630F4E85A}" type="slidenum">
              <a:rPr lang="en-US" smtClean="0"/>
              <a:pPr>
                <a:defRPr/>
              </a:pPr>
              <a:t>17</a:t>
            </a:fld>
            <a:endParaRPr lang="en-US" dirty="0"/>
          </a:p>
        </p:txBody>
      </p:sp>
      <p:sp>
        <p:nvSpPr>
          <p:cNvPr id="3" name="Title 3">
            <a:extLst>
              <a:ext uri="{FF2B5EF4-FFF2-40B4-BE49-F238E27FC236}">
                <a16:creationId xmlns:a16="http://schemas.microsoft.com/office/drawing/2014/main" id="{98DF9A9A-2952-4C6B-8FF4-C1AF56F6FA37}"/>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Bridge</a:t>
            </a:r>
            <a:endParaRPr lang="en-US" sz="3200" kern="0" dirty="0">
              <a:solidFill>
                <a:schemeClr val="accent4">
                  <a:lumMod val="75000"/>
                </a:schemeClr>
              </a:solidFill>
            </a:endParaRPr>
          </a:p>
        </p:txBody>
      </p:sp>
      <p:pic>
        <p:nvPicPr>
          <p:cNvPr id="5" name="Picture 3">
            <a:extLst>
              <a:ext uri="{FF2B5EF4-FFF2-40B4-BE49-F238E27FC236}">
                <a16:creationId xmlns:a16="http://schemas.microsoft.com/office/drawing/2014/main" id="{4A866EE6-ECBC-495D-B7D1-F8AEA473FAEC}"/>
              </a:ext>
            </a:extLst>
          </p:cNvPr>
          <p:cNvPicPr>
            <a:picLocks noChangeAspect="1" noChangeArrowheads="1"/>
          </p:cNvPicPr>
          <p:nvPr/>
        </p:nvPicPr>
        <p:blipFill rotWithShape="1">
          <a:blip r:embed="rId3" cstate="print"/>
          <a:srcRect t="2321"/>
          <a:stretch/>
        </p:blipFill>
        <p:spPr bwMode="auto">
          <a:xfrm>
            <a:off x="495300" y="969102"/>
            <a:ext cx="8915400" cy="5417620"/>
          </a:xfrm>
          <a:prstGeom prst="rect">
            <a:avLst/>
          </a:prstGeom>
          <a:noFill/>
          <a:ln w="9525">
            <a:noFill/>
            <a:miter lim="800000"/>
            <a:headEnd/>
            <a:tailEnd/>
          </a:ln>
        </p:spPr>
      </p:pic>
      <p:sp>
        <p:nvSpPr>
          <p:cNvPr id="7" name="Rectangle 6">
            <a:extLst>
              <a:ext uri="{FF2B5EF4-FFF2-40B4-BE49-F238E27FC236}">
                <a16:creationId xmlns:a16="http://schemas.microsoft.com/office/drawing/2014/main" id="{2772C8A6-FFE6-48B1-8835-A350ECD64AAC}"/>
              </a:ext>
            </a:extLst>
          </p:cNvPr>
          <p:cNvSpPr/>
          <p:nvPr/>
        </p:nvSpPr>
        <p:spPr bwMode="auto">
          <a:xfrm>
            <a:off x="1143000" y="4648200"/>
            <a:ext cx="904179" cy="93909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cxnSp>
        <p:nvCxnSpPr>
          <p:cNvPr id="8" name="Straight Connector 7">
            <a:extLst>
              <a:ext uri="{FF2B5EF4-FFF2-40B4-BE49-F238E27FC236}">
                <a16:creationId xmlns:a16="http://schemas.microsoft.com/office/drawing/2014/main" id="{798C434B-DA34-4AEF-9B35-6557A1262D2A}"/>
              </a:ext>
            </a:extLst>
          </p:cNvPr>
          <p:cNvCxnSpPr>
            <a:cxnSpLocks/>
          </p:cNvCxnSpPr>
          <p:nvPr/>
        </p:nvCxnSpPr>
        <p:spPr bwMode="auto">
          <a:xfrm flipV="1">
            <a:off x="2047179" y="4444825"/>
            <a:ext cx="762050" cy="203375"/>
          </a:xfrm>
          <a:prstGeom prst="line">
            <a:avLst/>
          </a:prstGeom>
          <a:solidFill>
            <a:schemeClr val="bg1"/>
          </a:solidFill>
          <a:ln w="19050" cap="flat" cmpd="sng" algn="ctr">
            <a:solidFill>
              <a:srgbClr val="FF0000"/>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53C2360F-0D70-48FD-AB84-493C16670B27}"/>
              </a:ext>
            </a:extLst>
          </p:cNvPr>
          <p:cNvSpPr txBox="1"/>
          <p:nvPr/>
        </p:nvSpPr>
        <p:spPr>
          <a:xfrm>
            <a:off x="2809229" y="4029327"/>
            <a:ext cx="1816423" cy="830997"/>
          </a:xfrm>
          <a:prstGeom prst="rect">
            <a:avLst/>
          </a:prstGeom>
          <a:noFill/>
          <a:ln>
            <a:solidFill>
              <a:srgbClr val="FF0000"/>
            </a:solidFill>
          </a:ln>
        </p:spPr>
        <p:txBody>
          <a:bodyPr wrap="square" rtlCol="0">
            <a:spAutoFit/>
          </a:bodyPr>
          <a:lstStyle/>
          <a:p>
            <a:r>
              <a:rPr lang="en-US" sz="1600" dirty="0"/>
              <a:t>1959 –Rigid </a:t>
            </a:r>
            <a:r>
              <a:rPr lang="en-US" sz="1600" dirty="0">
                <a:solidFill>
                  <a:srgbClr val="FF0000"/>
                </a:solidFill>
              </a:rPr>
              <a:t>Pinned support  at bottom</a:t>
            </a:r>
          </a:p>
        </p:txBody>
      </p:sp>
    </p:spTree>
    <p:extLst>
      <p:ext uri="{BB962C8B-B14F-4D97-AF65-F5344CB8AC3E}">
        <p14:creationId xmlns:p14="http://schemas.microsoft.com/office/powerpoint/2010/main" val="215157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79" y="964611"/>
            <a:ext cx="9818242" cy="4750390"/>
          </a:xfrm>
        </p:spPr>
        <p:txBody>
          <a:bodyPr>
            <a:noAutofit/>
          </a:bodyPr>
          <a:lstStyle/>
          <a:p>
            <a:pPr marL="182880" indent="0">
              <a:spcBef>
                <a:spcPts val="0"/>
              </a:spcBef>
              <a:buClr>
                <a:srgbClr val="FF33CC"/>
              </a:buClr>
              <a:buSzPct val="105000"/>
              <a:buNone/>
            </a:pPr>
            <a:r>
              <a:rPr lang="en-US" sz="2800" dirty="0">
                <a:effectLst/>
              </a:rPr>
              <a:t>The abutment walls of Rigid Frame Structures will have </a:t>
            </a:r>
            <a:r>
              <a:rPr lang="en-US" sz="2800" dirty="0">
                <a:solidFill>
                  <a:srgbClr val="FFC000"/>
                </a:solidFill>
                <a:effectLst/>
              </a:rPr>
              <a:t>Horizontal Earth Pressure </a:t>
            </a:r>
            <a:r>
              <a:rPr lang="en-US" sz="2800" spc="200" dirty="0">
                <a:effectLst/>
              </a:rPr>
              <a:t>(</a:t>
            </a:r>
            <a:r>
              <a:rPr lang="en-US" sz="2800" spc="100" dirty="0">
                <a:effectLst/>
              </a:rPr>
              <a:t>E</a:t>
            </a:r>
            <a:r>
              <a:rPr lang="en-US" sz="2800" spc="200" dirty="0">
                <a:effectLst/>
              </a:rPr>
              <a:t>H) </a:t>
            </a:r>
            <a:r>
              <a:rPr lang="en-US" sz="2800" dirty="0">
                <a:effectLst/>
              </a:rPr>
              <a:t>and therefore, its effect on the structure needs to be considered. </a:t>
            </a:r>
          </a:p>
          <a:p>
            <a:pPr marL="902970" indent="-571500">
              <a:spcAft>
                <a:spcPts val="500"/>
              </a:spcAft>
              <a:buClr>
                <a:schemeClr val="tx1"/>
              </a:buClr>
              <a:buSzPct val="105000"/>
              <a:buFont typeface="Arial" panose="020B0604020202020204" pitchFamily="34" charset="0"/>
              <a:buChar char="•"/>
            </a:pPr>
            <a:r>
              <a:rPr lang="en-US" sz="2800" dirty="0">
                <a:effectLst/>
              </a:rPr>
              <a:t>LRFD specifications include min and max load factors for EH, BrR includes only max.</a:t>
            </a:r>
          </a:p>
          <a:p>
            <a:pPr marL="902970" indent="-571500">
              <a:buClr>
                <a:schemeClr val="tx1"/>
              </a:buClr>
              <a:buSzPct val="105000"/>
              <a:buFont typeface="Arial" panose="020B0604020202020204" pitchFamily="34" charset="0"/>
              <a:buChar char="•"/>
            </a:pPr>
            <a:r>
              <a:rPr lang="en-US" sz="2800" dirty="0">
                <a:effectLst/>
              </a:rPr>
              <a:t>BrR is not currently capable of applying horizontal forces on vertical members (excluding Culvert module). </a:t>
            </a:r>
          </a:p>
          <a:p>
            <a:pPr marL="902970" indent="-571500">
              <a:buClr>
                <a:schemeClr val="tx1"/>
              </a:buClr>
              <a:buSzPct val="105000"/>
              <a:buFont typeface="Arial" panose="020B0604020202020204" pitchFamily="34" charset="0"/>
              <a:buChar char="•"/>
            </a:pPr>
            <a:r>
              <a:rPr lang="en-US" sz="2800" dirty="0">
                <a:effectLst/>
              </a:rPr>
              <a:t>BrR does not allow “integral” substructure at Abutment.  The option that is available for rigid frame structures is to use the </a:t>
            </a:r>
            <a:r>
              <a:rPr lang="en-US" sz="2800" dirty="0">
                <a:solidFill>
                  <a:srgbClr val="FFC000"/>
                </a:solidFill>
                <a:effectLst/>
              </a:rPr>
              <a:t>Frame Structure Simplified definition</a:t>
            </a:r>
            <a:r>
              <a:rPr lang="en-US" sz="2800" dirty="0">
                <a:effectLst/>
              </a:rPr>
              <a:t>.</a:t>
            </a:r>
            <a:endParaRPr lang="en-US" sz="1800" u="sng" dirty="0">
              <a:effectLst/>
            </a:endParaRPr>
          </a:p>
        </p:txBody>
      </p:sp>
      <p:sp>
        <p:nvSpPr>
          <p:cNvPr id="4" name="Slide Number Placeholder 3"/>
          <p:cNvSpPr>
            <a:spLocks noGrp="1"/>
          </p:cNvSpPr>
          <p:nvPr>
            <p:ph type="sldNum" sz="quarter" idx="11"/>
          </p:nvPr>
        </p:nvSpPr>
        <p:spPr>
          <a:xfrm>
            <a:off x="7072261" y="6248400"/>
            <a:ext cx="2311400" cy="476250"/>
          </a:xfrm>
        </p:spPr>
        <p:txBody>
          <a:bodyPr/>
          <a:lstStyle/>
          <a:p>
            <a:pPr>
              <a:defRPr/>
            </a:pPr>
            <a:fld id="{D57E96E4-0445-4EF2-9C94-3A887F532467}" type="slidenum">
              <a:rPr lang="en-US" smtClean="0"/>
              <a:pPr>
                <a:defRPr/>
              </a:pPr>
              <a:t>18</a:t>
            </a:fld>
            <a:endParaRPr lang="en-US" dirty="0"/>
          </a:p>
        </p:txBody>
      </p:sp>
      <p:sp>
        <p:nvSpPr>
          <p:cNvPr id="8" name="Title 3">
            <a:extLst>
              <a:ext uri="{FF2B5EF4-FFF2-40B4-BE49-F238E27FC236}">
                <a16:creationId xmlns:a16="http://schemas.microsoft.com/office/drawing/2014/main" id="{61A61BD0-C01A-4262-B215-AD0B416307EC}"/>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1134860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87" y="4296671"/>
            <a:ext cx="5542526" cy="1951729"/>
          </a:xfrm>
        </p:spPr>
        <p:txBody>
          <a:bodyPr/>
          <a:lstStyle/>
          <a:p>
            <a:pPr marL="0" indent="0">
              <a:spcBef>
                <a:spcPts val="0"/>
              </a:spcBef>
              <a:buNone/>
              <a:tabLst>
                <a:tab pos="1374775" algn="l"/>
              </a:tabLst>
            </a:pPr>
            <a:r>
              <a:rPr lang="en-US" sz="2800" dirty="0">
                <a:effectLst/>
              </a:rPr>
              <a:t>Earth pressure counters the DLM</a:t>
            </a:r>
          </a:p>
          <a:p>
            <a:pPr marL="0" indent="0">
              <a:spcBef>
                <a:spcPts val="0"/>
              </a:spcBef>
              <a:buNone/>
              <a:tabLst>
                <a:tab pos="1374775" algn="l"/>
              </a:tabLst>
            </a:pPr>
            <a:r>
              <a:rPr lang="en-US" sz="2800" dirty="0">
                <a:effectLst/>
              </a:rPr>
              <a:t>in the positive moment regions but </a:t>
            </a:r>
          </a:p>
          <a:p>
            <a:pPr marL="0" indent="0">
              <a:spcBef>
                <a:spcPts val="0"/>
              </a:spcBef>
              <a:buNone/>
              <a:tabLst>
                <a:tab pos="1374775" algn="l"/>
              </a:tabLst>
            </a:pPr>
            <a:r>
              <a:rPr lang="en-US" sz="2800" dirty="0">
                <a:effectLst/>
              </a:rPr>
              <a:t>adds to the dead load demand in </a:t>
            </a:r>
          </a:p>
          <a:p>
            <a:pPr marL="0" indent="0">
              <a:spcBef>
                <a:spcPts val="0"/>
              </a:spcBef>
              <a:buNone/>
              <a:tabLst>
                <a:tab pos="1374775" algn="l"/>
              </a:tabLst>
            </a:pPr>
            <a:r>
              <a:rPr lang="en-US" sz="2800" dirty="0">
                <a:effectLst/>
              </a:rPr>
              <a:t>the negative moment region. </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19</a:t>
            </a:fld>
            <a:endParaRPr lang="en-US" dirty="0"/>
          </a:p>
        </p:txBody>
      </p:sp>
      <p:pic>
        <p:nvPicPr>
          <p:cNvPr id="7" name="Picture 6"/>
          <p:cNvPicPr>
            <a:picLocks noChangeAspect="1"/>
          </p:cNvPicPr>
          <p:nvPr/>
        </p:nvPicPr>
        <p:blipFill>
          <a:blip r:embed="rId3"/>
          <a:stretch>
            <a:fillRect/>
          </a:stretch>
        </p:blipFill>
        <p:spPr>
          <a:xfrm>
            <a:off x="838200" y="1169421"/>
            <a:ext cx="3130810" cy="2899892"/>
          </a:xfrm>
          <a:prstGeom prst="rect">
            <a:avLst/>
          </a:prstGeom>
        </p:spPr>
      </p:pic>
      <p:sp>
        <p:nvSpPr>
          <p:cNvPr id="5" name="TextBox 4"/>
          <p:cNvSpPr txBox="1"/>
          <p:nvPr/>
        </p:nvSpPr>
        <p:spPr>
          <a:xfrm>
            <a:off x="6248400" y="5593571"/>
            <a:ext cx="2527300" cy="1131079"/>
          </a:xfrm>
          <a:prstGeom prst="rect">
            <a:avLst/>
          </a:prstGeom>
          <a:noFill/>
        </p:spPr>
        <p:txBody>
          <a:bodyPr wrap="square" rtlCol="0">
            <a:spAutoFit/>
          </a:bodyPr>
          <a:lstStyle/>
          <a:p>
            <a:pPr>
              <a:spcBef>
                <a:spcPts val="0"/>
              </a:spcBef>
            </a:pPr>
            <a:r>
              <a:rPr lang="en-US" sz="1500" dirty="0">
                <a:solidFill>
                  <a:srgbClr val="FF0000"/>
                </a:solidFill>
                <a:latin typeface="High Tower Text" panose="02040502050506030303" pitchFamily="18" charset="0"/>
              </a:rPr>
              <a:t>Red</a:t>
            </a:r>
            <a:r>
              <a:rPr lang="en-US" sz="1500" b="0" dirty="0">
                <a:latin typeface="High Tower Text" panose="02040502050506030303" pitchFamily="18" charset="0"/>
              </a:rPr>
              <a:t> = Dead Load Moment</a:t>
            </a:r>
          </a:p>
          <a:p>
            <a:pPr>
              <a:spcBef>
                <a:spcPts val="0"/>
              </a:spcBef>
            </a:pPr>
            <a:r>
              <a:rPr lang="en-US" sz="1500" b="0" dirty="0">
                <a:latin typeface="High Tower Text" panose="02040502050506030303" pitchFamily="18" charset="0"/>
              </a:rPr>
              <a:t>           on superstructure</a:t>
            </a:r>
          </a:p>
          <a:p>
            <a:r>
              <a:rPr lang="en-US" sz="1500" dirty="0">
                <a:solidFill>
                  <a:srgbClr val="00B050"/>
                </a:solidFill>
                <a:latin typeface="High Tower Text" panose="02040502050506030303" pitchFamily="18" charset="0"/>
              </a:rPr>
              <a:t>Green</a:t>
            </a:r>
            <a:r>
              <a:rPr lang="en-US" sz="1500" b="0" dirty="0">
                <a:latin typeface="High Tower Text" panose="02040502050506030303" pitchFamily="18" charset="0"/>
              </a:rPr>
              <a:t> = Moment due to </a:t>
            </a:r>
          </a:p>
          <a:p>
            <a:pPr>
              <a:spcBef>
                <a:spcPts val="0"/>
              </a:spcBef>
            </a:pPr>
            <a:r>
              <a:rPr lang="en-US" sz="1500" b="0" dirty="0">
                <a:latin typeface="High Tower Text" panose="02040502050506030303" pitchFamily="18" charset="0"/>
              </a:rPr>
              <a:t>               Earth Pressure</a:t>
            </a:r>
          </a:p>
        </p:txBody>
      </p:sp>
      <p:pic>
        <p:nvPicPr>
          <p:cNvPr id="6" name="Picture 5"/>
          <p:cNvPicPr>
            <a:picLocks noChangeAspect="1"/>
          </p:cNvPicPr>
          <p:nvPr/>
        </p:nvPicPr>
        <p:blipFill>
          <a:blip r:embed="rId4"/>
          <a:stretch>
            <a:fillRect/>
          </a:stretch>
        </p:blipFill>
        <p:spPr>
          <a:xfrm>
            <a:off x="5454650" y="889726"/>
            <a:ext cx="4114800" cy="4682951"/>
          </a:xfrm>
          <a:prstGeom prst="rect">
            <a:avLst/>
          </a:prstGeom>
        </p:spPr>
      </p:pic>
      <p:sp>
        <p:nvSpPr>
          <p:cNvPr id="11" name="Title 3">
            <a:extLst>
              <a:ext uri="{FF2B5EF4-FFF2-40B4-BE49-F238E27FC236}">
                <a16:creationId xmlns:a16="http://schemas.microsoft.com/office/drawing/2014/main" id="{6B74E25D-2445-427D-B6A8-6EFEBE2B00A0}"/>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213092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2EF8-45BD-4829-9989-0D6E55EA525A}"/>
              </a:ext>
            </a:extLst>
          </p:cNvPr>
          <p:cNvSpPr>
            <a:spLocks noGrp="1"/>
          </p:cNvSpPr>
          <p:nvPr>
            <p:ph type="title"/>
          </p:nvPr>
        </p:nvSpPr>
        <p:spPr/>
        <p:txBody>
          <a:bodyPr/>
          <a:lstStyle/>
          <a:p>
            <a:r>
              <a:rPr lang="en-US" dirty="0">
                <a:solidFill>
                  <a:schemeClr val="accent4">
                    <a:lumMod val="75000"/>
                  </a:schemeClr>
                </a:solidFill>
              </a:rPr>
              <a:t>Workarounds we’ll discuss</a:t>
            </a:r>
            <a:br>
              <a:rPr lang="en-US" dirty="0">
                <a:solidFill>
                  <a:schemeClr val="accent4">
                    <a:lumMod val="75000"/>
                  </a:schemeClr>
                </a:solidFill>
              </a:rPr>
            </a:b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99562CDA-C75A-4148-9602-A29FAE5C35ED}"/>
              </a:ext>
            </a:extLst>
          </p:cNvPr>
          <p:cNvSpPr>
            <a:spLocks noGrp="1"/>
          </p:cNvSpPr>
          <p:nvPr>
            <p:ph idx="1"/>
          </p:nvPr>
        </p:nvSpPr>
        <p:spPr>
          <a:xfrm>
            <a:off x="495300" y="1554964"/>
            <a:ext cx="8915400" cy="4525963"/>
          </a:xfrm>
        </p:spPr>
        <p:txBody>
          <a:bodyPr>
            <a:normAutofit/>
          </a:bodyPr>
          <a:lstStyle/>
          <a:p>
            <a:pPr>
              <a:buClr>
                <a:schemeClr val="tx1"/>
              </a:buClr>
              <a:buFont typeface="Wingdings" panose="05000000000000000000" pitchFamily="2" charset="2"/>
              <a:buChar char="§"/>
            </a:pPr>
            <a:r>
              <a:rPr lang="en-US" dirty="0"/>
              <a:t>PS/PT Box Girder Shear Capacity near Inflection Points</a:t>
            </a:r>
          </a:p>
          <a:p>
            <a:pPr marL="0" indent="0">
              <a:buClr>
                <a:schemeClr val="tx1"/>
              </a:buClr>
              <a:buNone/>
            </a:pPr>
            <a:endParaRPr lang="en-US" dirty="0"/>
          </a:p>
          <a:p>
            <a:pPr>
              <a:buClr>
                <a:schemeClr val="tx1"/>
              </a:buClr>
              <a:buFont typeface="Wingdings" panose="05000000000000000000" pitchFamily="2" charset="2"/>
              <a:buChar char="§"/>
            </a:pPr>
            <a:r>
              <a:rPr lang="en-US" dirty="0"/>
              <a:t>RC Slab Bridges with Rigid Frame Abutments</a:t>
            </a:r>
          </a:p>
          <a:p>
            <a:pPr marL="0" indent="0">
              <a:buClr>
                <a:schemeClr val="tx1"/>
              </a:buClr>
              <a:buNone/>
            </a:pPr>
            <a:endParaRPr lang="en-US" dirty="0"/>
          </a:p>
          <a:p>
            <a:pPr>
              <a:buClr>
                <a:schemeClr val="tx1"/>
              </a:buClr>
              <a:buFont typeface="Wingdings" panose="05000000000000000000" pitchFamily="2" charset="2"/>
              <a:buChar char="§"/>
            </a:pPr>
            <a:r>
              <a:rPr lang="en-US" dirty="0"/>
              <a:t>Range of Applicability and The Lever Rule</a:t>
            </a:r>
          </a:p>
        </p:txBody>
      </p:sp>
      <p:sp>
        <p:nvSpPr>
          <p:cNvPr id="4" name="Slide Number Placeholder 3">
            <a:extLst>
              <a:ext uri="{FF2B5EF4-FFF2-40B4-BE49-F238E27FC236}">
                <a16:creationId xmlns:a16="http://schemas.microsoft.com/office/drawing/2014/main" id="{D8DE4F13-65EC-4B96-88D5-7627087CB642}"/>
              </a:ext>
            </a:extLst>
          </p:cNvPr>
          <p:cNvSpPr>
            <a:spLocks noGrp="1"/>
          </p:cNvSpPr>
          <p:nvPr>
            <p:ph type="sldNum" sz="quarter" idx="11"/>
          </p:nvPr>
        </p:nvSpPr>
        <p:spPr/>
        <p:txBody>
          <a:bodyPr/>
          <a:lstStyle/>
          <a:p>
            <a:pPr>
              <a:defRPr/>
            </a:pPr>
            <a:fld id="{D57E96E4-0445-4EF2-9C94-3A887F532467}" type="slidenum">
              <a:rPr lang="en-US" smtClean="0"/>
              <a:pPr>
                <a:defRPr/>
              </a:pPr>
              <a:t>2</a:t>
            </a:fld>
            <a:endParaRPr lang="en-US" dirty="0"/>
          </a:p>
        </p:txBody>
      </p:sp>
    </p:spTree>
    <p:extLst>
      <p:ext uri="{BB962C8B-B14F-4D97-AF65-F5344CB8AC3E}">
        <p14:creationId xmlns:p14="http://schemas.microsoft.com/office/powerpoint/2010/main" val="484698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64593"/>
            <a:ext cx="4458930" cy="3860384"/>
          </a:xfrm>
        </p:spPr>
        <p:txBody>
          <a:bodyPr>
            <a:noAutofit/>
          </a:bodyPr>
          <a:lstStyle/>
          <a:p>
            <a:pPr marL="0" indent="0">
              <a:spcBef>
                <a:spcPts val="0"/>
              </a:spcBef>
              <a:buNone/>
              <a:tabLst>
                <a:tab pos="1374775" algn="l"/>
              </a:tabLst>
            </a:pPr>
            <a:r>
              <a:rPr lang="en-US" sz="2800" dirty="0">
                <a:effectLst/>
              </a:rPr>
              <a:t>Establish the Fixed </a:t>
            </a:r>
          </a:p>
          <a:p>
            <a:pPr marL="0" indent="0">
              <a:spcBef>
                <a:spcPts val="0"/>
              </a:spcBef>
              <a:buNone/>
              <a:tabLst>
                <a:tab pos="1374775" algn="l"/>
              </a:tabLst>
            </a:pPr>
            <a:r>
              <a:rPr lang="en-US" sz="2800" dirty="0">
                <a:effectLst/>
              </a:rPr>
              <a:t>End Moment (FEM) at the top of abutment wall for EH loading separately. This approach uses the “Moment Distribution” approach and assumes that side sway at superstructure level will not occur. </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20</a:t>
            </a:fld>
            <a:endParaRPr lang="en-US" dirty="0"/>
          </a:p>
        </p:txBody>
      </p:sp>
      <p:grpSp>
        <p:nvGrpSpPr>
          <p:cNvPr id="5" name="Group 4"/>
          <p:cNvGrpSpPr/>
          <p:nvPr/>
        </p:nvGrpSpPr>
        <p:grpSpPr>
          <a:xfrm>
            <a:off x="3857932" y="984767"/>
            <a:ext cx="5782597" cy="4888466"/>
            <a:chOff x="395449" y="2862879"/>
            <a:chExt cx="3534868" cy="3405918"/>
          </a:xfrm>
        </p:grpSpPr>
        <p:pic>
          <p:nvPicPr>
            <p:cNvPr id="6" name="Picture 5"/>
            <p:cNvPicPr>
              <a:picLocks noChangeAspect="1"/>
            </p:cNvPicPr>
            <p:nvPr/>
          </p:nvPicPr>
          <p:blipFill>
            <a:blip r:embed="rId2"/>
            <a:stretch>
              <a:fillRect/>
            </a:stretch>
          </p:blipFill>
          <p:spPr>
            <a:xfrm>
              <a:off x="1242952" y="2862879"/>
              <a:ext cx="1980469" cy="2756153"/>
            </a:xfrm>
            <a:prstGeom prst="rect">
              <a:avLst/>
            </a:prstGeom>
          </p:spPr>
        </p:pic>
        <p:pic>
          <p:nvPicPr>
            <p:cNvPr id="8" name="Picture 7"/>
            <p:cNvPicPr>
              <a:picLocks noChangeAspect="1"/>
            </p:cNvPicPr>
            <p:nvPr/>
          </p:nvPicPr>
          <p:blipFill>
            <a:blip r:embed="rId3"/>
            <a:stretch>
              <a:fillRect/>
            </a:stretch>
          </p:blipFill>
          <p:spPr>
            <a:xfrm>
              <a:off x="518688" y="5791200"/>
              <a:ext cx="3276600" cy="199013"/>
            </a:xfrm>
            <a:prstGeom prst="rect">
              <a:avLst/>
            </a:prstGeom>
          </p:spPr>
        </p:pic>
        <p:pic>
          <p:nvPicPr>
            <p:cNvPr id="10" name="Picture 9"/>
            <p:cNvPicPr>
              <a:picLocks noChangeAspect="1"/>
            </p:cNvPicPr>
            <p:nvPr/>
          </p:nvPicPr>
          <p:blipFill>
            <a:blip r:embed="rId4"/>
            <a:stretch>
              <a:fillRect/>
            </a:stretch>
          </p:blipFill>
          <p:spPr>
            <a:xfrm>
              <a:off x="395449" y="6050956"/>
              <a:ext cx="3534868" cy="217841"/>
            </a:xfrm>
            <a:prstGeom prst="rect">
              <a:avLst/>
            </a:prstGeom>
          </p:spPr>
        </p:pic>
      </p:grpSp>
      <p:sp>
        <p:nvSpPr>
          <p:cNvPr id="14" name="Title 3">
            <a:extLst>
              <a:ext uri="{FF2B5EF4-FFF2-40B4-BE49-F238E27FC236}">
                <a16:creationId xmlns:a16="http://schemas.microsoft.com/office/drawing/2014/main" id="{D267ADE0-6B9B-4113-B793-7EF4EF231CC7}"/>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323832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2080"/>
            <a:ext cx="9296401" cy="929742"/>
          </a:xfrm>
        </p:spPr>
        <p:txBody>
          <a:bodyPr>
            <a:noAutofit/>
          </a:bodyPr>
          <a:lstStyle/>
          <a:p>
            <a:pPr marL="411480" lvl="1" indent="0">
              <a:buNone/>
            </a:pPr>
            <a:r>
              <a:rPr lang="en-US" dirty="0">
                <a:effectLst/>
              </a:rPr>
              <a:t>Use BrR to calculate FEM at top of abutment</a:t>
            </a:r>
          </a:p>
          <a:p>
            <a:pPr marL="411480" lvl="1" indent="0">
              <a:buNone/>
            </a:pPr>
            <a:r>
              <a:rPr lang="en-US" dirty="0">
                <a:effectLst/>
              </a:rPr>
              <a:t>Generate a Girder Line Structure </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21</a:t>
            </a:fld>
            <a:endParaRPr lang="en-US" dirty="0"/>
          </a:p>
        </p:txBody>
      </p:sp>
      <p:grpSp>
        <p:nvGrpSpPr>
          <p:cNvPr id="7" name="Group 6"/>
          <p:cNvGrpSpPr/>
          <p:nvPr/>
        </p:nvGrpSpPr>
        <p:grpSpPr>
          <a:xfrm>
            <a:off x="239818" y="3115507"/>
            <a:ext cx="5162231" cy="2980493"/>
            <a:chOff x="359213" y="3723926"/>
            <a:chExt cx="4114620" cy="2375655"/>
          </a:xfrm>
        </p:grpSpPr>
        <p:pic>
          <p:nvPicPr>
            <p:cNvPr id="12" name="Picture 11"/>
            <p:cNvPicPr>
              <a:picLocks noChangeAspect="1"/>
            </p:cNvPicPr>
            <p:nvPr/>
          </p:nvPicPr>
          <p:blipFill>
            <a:blip r:embed="rId3"/>
            <a:stretch>
              <a:fillRect/>
            </a:stretch>
          </p:blipFill>
          <p:spPr>
            <a:xfrm>
              <a:off x="359213" y="3723926"/>
              <a:ext cx="1485900" cy="2067878"/>
            </a:xfrm>
            <a:prstGeom prst="rect">
              <a:avLst/>
            </a:prstGeom>
          </p:spPr>
        </p:pic>
        <p:pic>
          <p:nvPicPr>
            <p:cNvPr id="16" name="Picture 15"/>
            <p:cNvPicPr>
              <a:picLocks noChangeAspect="1"/>
            </p:cNvPicPr>
            <p:nvPr/>
          </p:nvPicPr>
          <p:blipFill>
            <a:blip r:embed="rId3"/>
            <a:stretch>
              <a:fillRect/>
            </a:stretch>
          </p:blipFill>
          <p:spPr>
            <a:xfrm rot="5400000">
              <a:off x="2475641" y="3976212"/>
              <a:ext cx="1485900" cy="2067878"/>
            </a:xfrm>
            <a:prstGeom prst="rect">
              <a:avLst/>
            </a:prstGeom>
          </p:spPr>
        </p:pic>
        <p:sp>
          <p:nvSpPr>
            <p:cNvPr id="17" name="Right Arrow 16"/>
            <p:cNvSpPr/>
            <p:nvPr/>
          </p:nvSpPr>
          <p:spPr bwMode="auto">
            <a:xfrm>
              <a:off x="1752600" y="4648200"/>
              <a:ext cx="457200" cy="486292"/>
            </a:xfrm>
            <a:prstGeom prst="rightArrow">
              <a:avLst/>
            </a:prstGeom>
            <a:solidFill>
              <a:schemeClr val="tx1"/>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sp>
          <p:nvSpPr>
            <p:cNvPr id="18" name="TextBox 17"/>
            <p:cNvSpPr txBox="1"/>
            <p:nvPr/>
          </p:nvSpPr>
          <p:spPr>
            <a:xfrm>
              <a:off x="719089" y="5791804"/>
              <a:ext cx="791094" cy="307777"/>
            </a:xfrm>
            <a:prstGeom prst="rect">
              <a:avLst/>
            </a:prstGeom>
            <a:noFill/>
          </p:spPr>
          <p:txBody>
            <a:bodyPr wrap="square" rtlCol="0">
              <a:spAutoFit/>
            </a:bodyPr>
            <a:lstStyle/>
            <a:p>
              <a:r>
                <a:rPr lang="en-US" sz="1400" b="0" dirty="0"/>
                <a:t>Actual</a:t>
              </a:r>
            </a:p>
          </p:txBody>
        </p:sp>
        <p:sp>
          <p:nvSpPr>
            <p:cNvPr id="19" name="TextBox 18"/>
            <p:cNvSpPr txBox="1"/>
            <p:nvPr/>
          </p:nvSpPr>
          <p:spPr>
            <a:xfrm>
              <a:off x="2035433" y="5791804"/>
              <a:ext cx="2438400" cy="307777"/>
            </a:xfrm>
            <a:prstGeom prst="rect">
              <a:avLst/>
            </a:prstGeom>
            <a:noFill/>
          </p:spPr>
          <p:txBody>
            <a:bodyPr wrap="square" rtlCol="0">
              <a:spAutoFit/>
            </a:bodyPr>
            <a:lstStyle/>
            <a:p>
              <a:r>
                <a:rPr lang="en-US" sz="1400" b="0" dirty="0"/>
                <a:t>Mathematical Model within BrR</a:t>
              </a:r>
            </a:p>
          </p:txBody>
        </p:sp>
      </p:grpSp>
      <p:pic>
        <p:nvPicPr>
          <p:cNvPr id="10" name="Picture 9"/>
          <p:cNvPicPr>
            <a:picLocks noChangeAspect="1"/>
          </p:cNvPicPr>
          <p:nvPr/>
        </p:nvPicPr>
        <p:blipFill>
          <a:blip r:embed="rId4"/>
          <a:stretch>
            <a:fillRect/>
          </a:stretch>
        </p:blipFill>
        <p:spPr>
          <a:xfrm>
            <a:off x="5486400" y="4815562"/>
            <a:ext cx="1638095" cy="171429"/>
          </a:xfrm>
          <a:prstGeom prst="rect">
            <a:avLst/>
          </a:prstGeom>
        </p:spPr>
      </p:pic>
      <p:grpSp>
        <p:nvGrpSpPr>
          <p:cNvPr id="24" name="Group 23"/>
          <p:cNvGrpSpPr/>
          <p:nvPr/>
        </p:nvGrpSpPr>
        <p:grpSpPr>
          <a:xfrm>
            <a:off x="2735050" y="2121279"/>
            <a:ext cx="7056188" cy="4114800"/>
            <a:chOff x="2087812" y="1981200"/>
            <a:chExt cx="7056188" cy="4114800"/>
          </a:xfrm>
        </p:grpSpPr>
        <p:grpSp>
          <p:nvGrpSpPr>
            <p:cNvPr id="9" name="Group 8"/>
            <p:cNvGrpSpPr/>
            <p:nvPr/>
          </p:nvGrpSpPr>
          <p:grpSpPr>
            <a:xfrm>
              <a:off x="4983412" y="1981200"/>
              <a:ext cx="4160588" cy="2533650"/>
              <a:chOff x="4983412" y="1981200"/>
              <a:chExt cx="4160588" cy="2533650"/>
            </a:xfrm>
          </p:grpSpPr>
          <p:pic>
            <p:nvPicPr>
              <p:cNvPr id="14" name="Picture 13"/>
              <p:cNvPicPr>
                <a:picLocks noChangeAspect="1"/>
              </p:cNvPicPr>
              <p:nvPr/>
            </p:nvPicPr>
            <p:blipFill>
              <a:blip r:embed="rId5"/>
              <a:stretch>
                <a:fillRect/>
              </a:stretch>
            </p:blipFill>
            <p:spPr>
              <a:xfrm>
                <a:off x="4983412" y="1981200"/>
                <a:ext cx="4160588" cy="2533650"/>
              </a:xfrm>
              <a:prstGeom prst="rect">
                <a:avLst/>
              </a:prstGeom>
            </p:spPr>
          </p:pic>
          <p:pic>
            <p:nvPicPr>
              <p:cNvPr id="8" name="Picture 7"/>
              <p:cNvPicPr>
                <a:picLocks noChangeAspect="1"/>
              </p:cNvPicPr>
              <p:nvPr/>
            </p:nvPicPr>
            <p:blipFill>
              <a:blip r:embed="rId4"/>
              <a:stretch>
                <a:fillRect/>
              </a:stretch>
            </p:blipFill>
            <p:spPr>
              <a:xfrm>
                <a:off x="5942894" y="2444619"/>
                <a:ext cx="1179428" cy="123429"/>
              </a:xfrm>
              <a:prstGeom prst="rect">
                <a:avLst/>
              </a:prstGeom>
            </p:spPr>
          </p:pic>
        </p:grpSp>
        <p:pic>
          <p:nvPicPr>
            <p:cNvPr id="13" name="Picture 12"/>
            <p:cNvPicPr>
              <a:picLocks noChangeAspect="1"/>
            </p:cNvPicPr>
            <p:nvPr/>
          </p:nvPicPr>
          <p:blipFill rotWithShape="1">
            <a:blip r:embed="rId6"/>
            <a:srcRect r="4110" b="4912"/>
            <a:stretch/>
          </p:blipFill>
          <p:spPr>
            <a:xfrm>
              <a:off x="2087812" y="1981200"/>
              <a:ext cx="2667000" cy="869491"/>
            </a:xfrm>
            <a:prstGeom prst="rect">
              <a:avLst/>
            </a:prstGeom>
          </p:spPr>
        </p:pic>
        <p:sp>
          <p:nvSpPr>
            <p:cNvPr id="20" name="Right Arrow 19"/>
            <p:cNvSpPr/>
            <p:nvPr/>
          </p:nvSpPr>
          <p:spPr bwMode="auto">
            <a:xfrm>
              <a:off x="4602412" y="2393491"/>
              <a:ext cx="609600" cy="305924"/>
            </a:xfrm>
            <a:prstGeom prst="rightArrow">
              <a:avLst/>
            </a:prstGeom>
            <a:solidFill>
              <a:schemeClr val="bg2">
                <a:lumMod val="25000"/>
                <a:lumOff val="75000"/>
              </a:schemeClr>
            </a:solidFill>
            <a:ln w="28575"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sp>
          <p:nvSpPr>
            <p:cNvPr id="21" name="Rectangle 20"/>
            <p:cNvSpPr/>
            <p:nvPr/>
          </p:nvSpPr>
          <p:spPr bwMode="auto">
            <a:xfrm>
              <a:off x="5485694" y="2393491"/>
              <a:ext cx="1829506" cy="21277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pic>
          <p:nvPicPr>
            <p:cNvPr id="11" name="Picture 10"/>
            <p:cNvPicPr>
              <a:picLocks noChangeAspect="1"/>
            </p:cNvPicPr>
            <p:nvPr/>
          </p:nvPicPr>
          <p:blipFill>
            <a:blip r:embed="rId7"/>
            <a:stretch>
              <a:fillRect/>
            </a:stretch>
          </p:blipFill>
          <p:spPr>
            <a:xfrm>
              <a:off x="4991467" y="4705524"/>
              <a:ext cx="2933333" cy="1390476"/>
            </a:xfrm>
            <a:prstGeom prst="rect">
              <a:avLst/>
            </a:prstGeom>
          </p:spPr>
        </p:pic>
        <p:sp>
          <p:nvSpPr>
            <p:cNvPr id="22" name="Right Arrow 21"/>
            <p:cNvSpPr/>
            <p:nvPr/>
          </p:nvSpPr>
          <p:spPr bwMode="auto">
            <a:xfrm rot="6926987">
              <a:off x="7223561" y="4426249"/>
              <a:ext cx="567763" cy="305924"/>
            </a:xfrm>
            <a:prstGeom prst="rightArrow">
              <a:avLst/>
            </a:prstGeom>
            <a:solidFill>
              <a:schemeClr val="bg2">
                <a:lumMod val="25000"/>
                <a:lumOff val="75000"/>
              </a:schemeClr>
            </a:solidFill>
            <a:ln w="28575" cap="flat" cmpd="sng" algn="ctr">
              <a:solidFill>
                <a:schemeClr val="bg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grpSp>
      <p:sp>
        <p:nvSpPr>
          <p:cNvPr id="25" name="Title 3">
            <a:extLst>
              <a:ext uri="{FF2B5EF4-FFF2-40B4-BE49-F238E27FC236}">
                <a16:creationId xmlns:a16="http://schemas.microsoft.com/office/drawing/2014/main" id="{486CC2C9-DDB6-4067-A10B-33A086BBEE4B}"/>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186994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437" y="713444"/>
            <a:ext cx="9258300" cy="2533334"/>
          </a:xfrm>
        </p:spPr>
        <p:txBody>
          <a:bodyPr>
            <a:noAutofit/>
          </a:bodyPr>
          <a:lstStyle/>
          <a:p>
            <a:pPr marL="685800" lvl="1" indent="-274320">
              <a:spcBef>
                <a:spcPts val="0"/>
              </a:spcBef>
              <a:buClr>
                <a:schemeClr val="tx1"/>
              </a:buClr>
              <a:buFont typeface="Arial" panose="020B0604020202020204" pitchFamily="34" charset="0"/>
              <a:buChar char="•"/>
            </a:pPr>
            <a:r>
              <a:rPr lang="en-US" dirty="0">
                <a:effectLst/>
              </a:rPr>
              <a:t>Create a RC Slab member. </a:t>
            </a:r>
          </a:p>
          <a:p>
            <a:pPr marL="685800" lvl="1" indent="-274320">
              <a:spcBef>
                <a:spcPts val="0"/>
              </a:spcBef>
              <a:buClr>
                <a:schemeClr val="tx1"/>
              </a:buClr>
              <a:buFont typeface="Arial" panose="020B0604020202020204" pitchFamily="34" charset="0"/>
              <a:buChar char="•"/>
            </a:pPr>
            <a:r>
              <a:rPr lang="en-US" dirty="0">
                <a:effectLst/>
              </a:rPr>
              <a:t>Length of the beam element equals the height of the abutment.</a:t>
            </a:r>
          </a:p>
          <a:p>
            <a:pPr marL="685800" lvl="1" indent="-274320">
              <a:buClr>
                <a:schemeClr val="tx1"/>
              </a:buClr>
              <a:buFont typeface="Arial" panose="020B0604020202020204" pitchFamily="34" charset="0"/>
              <a:buChar char="•"/>
            </a:pPr>
            <a:r>
              <a:rPr lang="en-US" dirty="0">
                <a:effectLst/>
              </a:rPr>
              <a:t>Width and depth of the beam element will be set equal to the width and thickness of abutment wall.</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22</a:t>
            </a:fld>
            <a:endParaRPr lang="en-US" dirty="0"/>
          </a:p>
        </p:txBody>
      </p:sp>
      <p:grpSp>
        <p:nvGrpSpPr>
          <p:cNvPr id="13" name="Group 12"/>
          <p:cNvGrpSpPr/>
          <p:nvPr/>
        </p:nvGrpSpPr>
        <p:grpSpPr>
          <a:xfrm>
            <a:off x="2438400" y="3124200"/>
            <a:ext cx="5644874" cy="3512039"/>
            <a:chOff x="3120733" y="3675864"/>
            <a:chExt cx="4127219" cy="2325598"/>
          </a:xfrm>
        </p:grpSpPr>
        <p:pic>
          <p:nvPicPr>
            <p:cNvPr id="8" name="Picture 7"/>
            <p:cNvPicPr>
              <a:picLocks noChangeAspect="1"/>
            </p:cNvPicPr>
            <p:nvPr/>
          </p:nvPicPr>
          <p:blipFill>
            <a:blip r:embed="rId2"/>
            <a:stretch>
              <a:fillRect/>
            </a:stretch>
          </p:blipFill>
          <p:spPr>
            <a:xfrm>
              <a:off x="3120733" y="3675864"/>
              <a:ext cx="4127219" cy="2325598"/>
            </a:xfrm>
            <a:prstGeom prst="rect">
              <a:avLst/>
            </a:prstGeom>
          </p:spPr>
        </p:pic>
        <p:sp>
          <p:nvSpPr>
            <p:cNvPr id="9" name="Rectangle 8"/>
            <p:cNvSpPr/>
            <p:nvPr/>
          </p:nvSpPr>
          <p:spPr bwMode="auto">
            <a:xfrm>
              <a:off x="4724400" y="5370998"/>
              <a:ext cx="576072" cy="17817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grpSp>
      <p:sp>
        <p:nvSpPr>
          <p:cNvPr id="19" name="Title 3">
            <a:extLst>
              <a:ext uri="{FF2B5EF4-FFF2-40B4-BE49-F238E27FC236}">
                <a16:creationId xmlns:a16="http://schemas.microsoft.com/office/drawing/2014/main" id="{6CD667C9-53D3-4CA5-910F-65BD476035BC}"/>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525969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1"/>
            <a:ext cx="9753600" cy="1600200"/>
          </a:xfrm>
        </p:spPr>
        <p:txBody>
          <a:bodyPr/>
          <a:lstStyle/>
          <a:p>
            <a:pPr marL="411480" lvl="1" indent="0">
              <a:buClr>
                <a:schemeClr val="tx1"/>
              </a:buClr>
              <a:buNone/>
            </a:pPr>
            <a:r>
              <a:rPr lang="en-US" dirty="0">
                <a:effectLst/>
              </a:rPr>
              <a:t>Enter the Slab Profile only</a:t>
            </a:r>
          </a:p>
          <a:p>
            <a:pPr marL="1097280" lvl="2" indent="-274320">
              <a:spcBef>
                <a:spcPts val="300"/>
              </a:spcBef>
              <a:buClr>
                <a:schemeClr val="tx1"/>
              </a:buClr>
              <a:buFont typeface="Arial" panose="020B0604020202020204" pitchFamily="34" charset="0"/>
              <a:buChar char="•"/>
            </a:pPr>
            <a:r>
              <a:rPr lang="en-US" sz="2800" dirty="0">
                <a:effectLst/>
              </a:rPr>
              <a:t>Width of the section equals width of Abut Wall (19.5’ wide wall = 234” input).</a:t>
            </a:r>
          </a:p>
          <a:p>
            <a:pPr marL="1097280" lvl="2" indent="-274320">
              <a:buClr>
                <a:schemeClr val="tx1"/>
              </a:buClr>
              <a:buFont typeface="Arial" panose="020B0604020202020204" pitchFamily="34" charset="0"/>
              <a:buChar char="•"/>
            </a:pPr>
            <a:r>
              <a:rPr lang="en-US" sz="2800" dirty="0">
                <a:effectLst/>
              </a:rPr>
              <a:t>Thickness of wall equals “depth” (thickness varies from 16” to 24”).</a:t>
            </a:r>
          </a:p>
          <a:p>
            <a:pPr marL="1097280" lvl="2" indent="-274320">
              <a:spcAft>
                <a:spcPts val="1200"/>
              </a:spcAft>
              <a:buClr>
                <a:schemeClr val="tx1"/>
              </a:buClr>
              <a:buFont typeface="Arial" panose="020B0604020202020204" pitchFamily="34" charset="0"/>
              <a:buChar char="•"/>
            </a:pPr>
            <a:r>
              <a:rPr lang="en-US" sz="2800" dirty="0">
                <a:effectLst/>
              </a:rPr>
              <a:t>No need to enter any other details.</a:t>
            </a:r>
          </a:p>
          <a:p>
            <a:pPr marL="800100" lvl="1" indent="-342900">
              <a:buFont typeface="Arial" panose="020B0604020202020204" pitchFamily="34" charset="0"/>
              <a:buChar char="•"/>
            </a:pPr>
            <a:endParaRPr lang="en-US" sz="2000" dirty="0">
              <a:effectLst/>
            </a:endParaRPr>
          </a:p>
          <a:p>
            <a:pPr marL="800100" lvl="1" indent="-342900">
              <a:buFont typeface="Arial" panose="020B0604020202020204" pitchFamily="34" charset="0"/>
              <a:buChar char="•"/>
            </a:pPr>
            <a:endParaRPr lang="en-US" sz="2000" dirty="0">
              <a:effectLst/>
            </a:endParaRPr>
          </a:p>
          <a:p>
            <a:pPr marL="800100" lvl="1" indent="-342900">
              <a:buFont typeface="Arial" panose="020B0604020202020204" pitchFamily="34" charset="0"/>
              <a:buChar char="•"/>
            </a:pPr>
            <a:endParaRPr lang="en-US" sz="2000" dirty="0">
              <a:effectLst/>
            </a:endParaRPr>
          </a:p>
          <a:p>
            <a:pPr marL="800100" lvl="1" indent="-342900">
              <a:buFont typeface="Arial" panose="020B0604020202020204" pitchFamily="34" charset="0"/>
              <a:buChar char="•"/>
            </a:pPr>
            <a:endParaRPr lang="en-US" sz="2000" dirty="0">
              <a:effectLst/>
            </a:endParaRPr>
          </a:p>
          <a:p>
            <a:endParaRPr lang="en-US" dirty="0">
              <a:effectLst/>
            </a:endParaRP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23</a:t>
            </a:fld>
            <a:endParaRPr lang="en-US" dirty="0"/>
          </a:p>
        </p:txBody>
      </p:sp>
      <p:pic>
        <p:nvPicPr>
          <p:cNvPr id="30" name="Picture 29"/>
          <p:cNvPicPr>
            <a:picLocks noChangeAspect="1"/>
          </p:cNvPicPr>
          <p:nvPr/>
        </p:nvPicPr>
        <p:blipFill>
          <a:blip r:embed="rId3"/>
          <a:stretch>
            <a:fillRect/>
          </a:stretch>
        </p:blipFill>
        <p:spPr>
          <a:xfrm>
            <a:off x="96297" y="4152476"/>
            <a:ext cx="5600209" cy="2647372"/>
          </a:xfrm>
          <a:prstGeom prst="rect">
            <a:avLst/>
          </a:prstGeom>
        </p:spPr>
      </p:pic>
      <p:sp>
        <p:nvSpPr>
          <p:cNvPr id="19" name="Title 3">
            <a:extLst>
              <a:ext uri="{FF2B5EF4-FFF2-40B4-BE49-F238E27FC236}">
                <a16:creationId xmlns:a16="http://schemas.microsoft.com/office/drawing/2014/main" id="{038BC462-C755-4D03-8B67-986D5868A410}"/>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pic>
        <p:nvPicPr>
          <p:cNvPr id="12" name="Picture 11"/>
          <p:cNvPicPr>
            <a:picLocks noChangeAspect="1"/>
          </p:cNvPicPr>
          <p:nvPr/>
        </p:nvPicPr>
        <p:blipFill>
          <a:blip r:embed="rId4"/>
          <a:stretch>
            <a:fillRect/>
          </a:stretch>
        </p:blipFill>
        <p:spPr>
          <a:xfrm>
            <a:off x="4267200" y="3683253"/>
            <a:ext cx="5466474" cy="1020670"/>
          </a:xfrm>
          <a:prstGeom prst="rect">
            <a:avLst/>
          </a:prstGeom>
        </p:spPr>
      </p:pic>
      <p:sp>
        <p:nvSpPr>
          <p:cNvPr id="8" name="Rectangle 7"/>
          <p:cNvSpPr/>
          <p:nvPr/>
        </p:nvSpPr>
        <p:spPr bwMode="auto">
          <a:xfrm>
            <a:off x="4724400" y="4314306"/>
            <a:ext cx="2599367" cy="31721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cxnSp>
        <p:nvCxnSpPr>
          <p:cNvPr id="16" name="Straight Arrow Connector 15"/>
          <p:cNvCxnSpPr>
            <a:cxnSpLocks/>
          </p:cNvCxnSpPr>
          <p:nvPr/>
        </p:nvCxnSpPr>
        <p:spPr bwMode="auto">
          <a:xfrm flipH="1">
            <a:off x="6781800" y="2734748"/>
            <a:ext cx="218637" cy="1579558"/>
          </a:xfrm>
          <a:prstGeom prst="straightConnector1">
            <a:avLst/>
          </a:prstGeom>
          <a:solidFill>
            <a:schemeClr val="bg1"/>
          </a:solidFill>
          <a:ln w="19050" cap="flat" cmpd="sng" algn="ctr">
            <a:solidFill>
              <a:srgbClr val="FF0000"/>
            </a:solidFill>
            <a:prstDash val="solid"/>
            <a:round/>
            <a:headEnd type="none" w="med" len="med"/>
            <a:tailEnd type="triangle" w="lg" len="lg"/>
          </a:ln>
          <a:effectLst/>
        </p:spPr>
      </p:cxnSp>
    </p:spTree>
    <p:extLst>
      <p:ext uri="{BB962C8B-B14F-4D97-AF65-F5344CB8AC3E}">
        <p14:creationId xmlns:p14="http://schemas.microsoft.com/office/powerpoint/2010/main" val="3554887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82" y="1170802"/>
            <a:ext cx="9753600" cy="1676400"/>
          </a:xfrm>
        </p:spPr>
        <p:txBody>
          <a:bodyPr/>
          <a:lstStyle/>
          <a:p>
            <a:pPr marL="411480" lvl="1" indent="0">
              <a:spcBef>
                <a:spcPts val="3000"/>
              </a:spcBef>
              <a:buNone/>
            </a:pPr>
            <a:r>
              <a:rPr lang="en-US" dirty="0">
                <a:effectLst/>
              </a:rPr>
              <a:t>Adjust the support condition to match the boundary condition of the wall.</a:t>
            </a:r>
          </a:p>
          <a:p>
            <a:pPr marL="422910" indent="0">
              <a:spcBef>
                <a:spcPts val="200"/>
              </a:spcBef>
              <a:buClr>
                <a:schemeClr val="tx1"/>
              </a:buClr>
              <a:buNone/>
            </a:pPr>
            <a:r>
              <a:rPr lang="en-US" sz="2800" dirty="0">
                <a:effectLst/>
              </a:rPr>
              <a:t>Wall is pinned at bottom (support 1) and fixed at top (support 2).</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24</a:t>
            </a:fld>
            <a:endParaRPr lang="en-US" dirty="0"/>
          </a:p>
        </p:txBody>
      </p:sp>
      <p:pic>
        <p:nvPicPr>
          <p:cNvPr id="17" name="Picture 16">
            <a:extLst>
              <a:ext uri="{FF2B5EF4-FFF2-40B4-BE49-F238E27FC236}">
                <a16:creationId xmlns:a16="http://schemas.microsoft.com/office/drawing/2014/main" id="{32F92535-6CE3-4717-B249-9EA0BD545431}"/>
              </a:ext>
            </a:extLst>
          </p:cNvPr>
          <p:cNvPicPr>
            <a:picLocks/>
          </p:cNvPicPr>
          <p:nvPr/>
        </p:nvPicPr>
        <p:blipFill>
          <a:blip r:embed="rId3"/>
          <a:stretch>
            <a:fillRect/>
          </a:stretch>
        </p:blipFill>
        <p:spPr>
          <a:xfrm>
            <a:off x="3962400" y="3189762"/>
            <a:ext cx="5715000" cy="1382238"/>
          </a:xfrm>
          <a:prstGeom prst="rect">
            <a:avLst/>
          </a:prstGeom>
        </p:spPr>
      </p:pic>
      <p:sp>
        <p:nvSpPr>
          <p:cNvPr id="19" name="Title 3">
            <a:extLst>
              <a:ext uri="{FF2B5EF4-FFF2-40B4-BE49-F238E27FC236}">
                <a16:creationId xmlns:a16="http://schemas.microsoft.com/office/drawing/2014/main" id="{038BC462-C755-4D03-8B67-986D5868A410}"/>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pic>
        <p:nvPicPr>
          <p:cNvPr id="20" name="Picture 19">
            <a:extLst>
              <a:ext uri="{FF2B5EF4-FFF2-40B4-BE49-F238E27FC236}">
                <a16:creationId xmlns:a16="http://schemas.microsoft.com/office/drawing/2014/main" id="{1A597C76-B331-46C5-BB4A-9DD8972B249C}"/>
              </a:ext>
            </a:extLst>
          </p:cNvPr>
          <p:cNvPicPr>
            <a:picLocks noChangeAspect="1"/>
          </p:cNvPicPr>
          <p:nvPr/>
        </p:nvPicPr>
        <p:blipFill>
          <a:blip r:embed="rId4"/>
          <a:stretch>
            <a:fillRect/>
          </a:stretch>
        </p:blipFill>
        <p:spPr>
          <a:xfrm>
            <a:off x="762000" y="2847202"/>
            <a:ext cx="3027625" cy="3467295"/>
          </a:xfrm>
          <a:prstGeom prst="rect">
            <a:avLst/>
          </a:prstGeom>
        </p:spPr>
      </p:pic>
    </p:spTree>
    <p:extLst>
      <p:ext uri="{BB962C8B-B14F-4D97-AF65-F5344CB8AC3E}">
        <p14:creationId xmlns:p14="http://schemas.microsoft.com/office/powerpoint/2010/main" val="3204680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6266"/>
            <a:ext cx="9906000" cy="3448134"/>
          </a:xfrm>
        </p:spPr>
        <p:txBody>
          <a:bodyPr/>
          <a:lstStyle/>
          <a:p>
            <a:pPr marL="457200" lvl="1" indent="0">
              <a:buNone/>
            </a:pPr>
            <a:endParaRPr lang="en-US" sz="2000" dirty="0">
              <a:effectLst/>
            </a:endParaRPr>
          </a:p>
          <a:p>
            <a:pPr marL="457200" lvl="1" indent="0">
              <a:buNone/>
            </a:pPr>
            <a:endParaRPr lang="en-US" sz="2000" dirty="0">
              <a:effectLst/>
            </a:endParaRPr>
          </a:p>
        </p:txBody>
      </p:sp>
      <p:sp>
        <p:nvSpPr>
          <p:cNvPr id="4" name="Slide Number Placeholder 3"/>
          <p:cNvSpPr>
            <a:spLocks noGrp="1"/>
          </p:cNvSpPr>
          <p:nvPr>
            <p:ph type="sldNum" sz="quarter" idx="11"/>
          </p:nvPr>
        </p:nvSpPr>
        <p:spPr>
          <a:xfrm>
            <a:off x="7081216" y="6248400"/>
            <a:ext cx="2311400" cy="476250"/>
          </a:xfrm>
        </p:spPr>
        <p:txBody>
          <a:bodyPr/>
          <a:lstStyle/>
          <a:p>
            <a:pPr>
              <a:defRPr/>
            </a:pPr>
            <a:fld id="{D57E96E4-0445-4EF2-9C94-3A887F532467}" type="slidenum">
              <a:rPr lang="en-US" smtClean="0"/>
              <a:pPr>
                <a:defRPr/>
              </a:pPr>
              <a:t>25</a:t>
            </a:fld>
            <a:endParaRPr lang="en-US" dirty="0"/>
          </a:p>
        </p:txBody>
      </p:sp>
      <p:grpSp>
        <p:nvGrpSpPr>
          <p:cNvPr id="15" name="Group 14"/>
          <p:cNvGrpSpPr/>
          <p:nvPr/>
        </p:nvGrpSpPr>
        <p:grpSpPr>
          <a:xfrm>
            <a:off x="3915926" y="2588974"/>
            <a:ext cx="5731747" cy="1305119"/>
            <a:chOff x="2971801" y="1926851"/>
            <a:chExt cx="6103683" cy="892549"/>
          </a:xfrm>
        </p:grpSpPr>
        <p:pic>
          <p:nvPicPr>
            <p:cNvPr id="7" name="Picture 6"/>
            <p:cNvPicPr>
              <a:picLocks noChangeAspect="1"/>
            </p:cNvPicPr>
            <p:nvPr/>
          </p:nvPicPr>
          <p:blipFill rotWithShape="1">
            <a:blip r:embed="rId3"/>
            <a:srcRect t="11994" r="466" b="10045"/>
            <a:stretch/>
          </p:blipFill>
          <p:spPr>
            <a:xfrm>
              <a:off x="2971801" y="2438399"/>
              <a:ext cx="6096000" cy="381001"/>
            </a:xfrm>
            <a:prstGeom prst="rect">
              <a:avLst/>
            </a:prstGeom>
          </p:spPr>
        </p:pic>
        <p:sp>
          <p:nvSpPr>
            <p:cNvPr id="8" name="Right Triangle 7"/>
            <p:cNvSpPr/>
            <p:nvPr/>
          </p:nvSpPr>
          <p:spPr bwMode="auto">
            <a:xfrm>
              <a:off x="2979484" y="1926851"/>
              <a:ext cx="6096000" cy="514350"/>
            </a:xfrm>
            <a:prstGeom prst="rtTriangle">
              <a:avLst/>
            </a:prstGeom>
            <a:pattFill prst="ltVert">
              <a:fgClr>
                <a:schemeClr val="accent1"/>
              </a:fgClr>
              <a:bgClr>
                <a:schemeClr val="bg1"/>
              </a:bgClr>
            </a:patt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grpSp>
      <p:pic>
        <p:nvPicPr>
          <p:cNvPr id="6" name="Picture 5"/>
          <p:cNvPicPr>
            <a:picLocks noChangeAspect="1"/>
          </p:cNvPicPr>
          <p:nvPr/>
        </p:nvPicPr>
        <p:blipFill>
          <a:blip r:embed="rId4"/>
          <a:stretch>
            <a:fillRect/>
          </a:stretch>
        </p:blipFill>
        <p:spPr>
          <a:xfrm>
            <a:off x="762000" y="2588974"/>
            <a:ext cx="2895600" cy="1036171"/>
          </a:xfrm>
          <a:prstGeom prst="rect">
            <a:avLst/>
          </a:prstGeom>
        </p:spPr>
      </p:pic>
      <p:grpSp>
        <p:nvGrpSpPr>
          <p:cNvPr id="18" name="Group 17"/>
          <p:cNvGrpSpPr/>
          <p:nvPr/>
        </p:nvGrpSpPr>
        <p:grpSpPr>
          <a:xfrm>
            <a:off x="876300" y="4277564"/>
            <a:ext cx="8153400" cy="1597696"/>
            <a:chOff x="4089275" y="2471577"/>
            <a:chExt cx="4548730" cy="937260"/>
          </a:xfrm>
        </p:grpSpPr>
        <p:pic>
          <p:nvPicPr>
            <p:cNvPr id="26" name="Picture 25"/>
            <p:cNvPicPr>
              <a:picLocks/>
            </p:cNvPicPr>
            <p:nvPr/>
          </p:nvPicPr>
          <p:blipFill>
            <a:blip r:embed="rId5"/>
            <a:stretch>
              <a:fillRect/>
            </a:stretch>
          </p:blipFill>
          <p:spPr>
            <a:xfrm>
              <a:off x="4089275" y="2471577"/>
              <a:ext cx="4548730" cy="937260"/>
            </a:xfrm>
            <a:prstGeom prst="rect">
              <a:avLst/>
            </a:prstGeom>
          </p:spPr>
        </p:pic>
        <p:sp>
          <p:nvSpPr>
            <p:cNvPr id="27" name="Rectangle 26"/>
            <p:cNvSpPr/>
            <p:nvPr/>
          </p:nvSpPr>
          <p:spPr bwMode="auto">
            <a:xfrm>
              <a:off x="6881183" y="3241197"/>
              <a:ext cx="576072" cy="137160"/>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sp>
          <p:nvSpPr>
            <p:cNvPr id="29" name="Rectangle 28"/>
            <p:cNvSpPr/>
            <p:nvPr/>
          </p:nvSpPr>
          <p:spPr bwMode="auto">
            <a:xfrm>
              <a:off x="4210268" y="3228857"/>
              <a:ext cx="576072" cy="16459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sp>
          <p:nvSpPr>
            <p:cNvPr id="30" name="Rectangle 29"/>
            <p:cNvSpPr/>
            <p:nvPr/>
          </p:nvSpPr>
          <p:spPr bwMode="auto">
            <a:xfrm>
              <a:off x="5748131" y="3228857"/>
              <a:ext cx="576072" cy="164592"/>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grpSp>
      <p:sp>
        <p:nvSpPr>
          <p:cNvPr id="24" name="Title 3">
            <a:extLst>
              <a:ext uri="{FF2B5EF4-FFF2-40B4-BE49-F238E27FC236}">
                <a16:creationId xmlns:a16="http://schemas.microsoft.com/office/drawing/2014/main" id="{AD48DE12-1F63-4D8F-ACCF-D375317597DA}"/>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sp>
        <p:nvSpPr>
          <p:cNvPr id="21" name="Content Placeholder 2">
            <a:extLst>
              <a:ext uri="{FF2B5EF4-FFF2-40B4-BE49-F238E27FC236}">
                <a16:creationId xmlns:a16="http://schemas.microsoft.com/office/drawing/2014/main" id="{44D7CE5B-1F88-451C-A79B-EB3DCCCB2BA4}"/>
              </a:ext>
            </a:extLst>
          </p:cNvPr>
          <p:cNvSpPr txBox="1">
            <a:spLocks/>
          </p:cNvSpPr>
          <p:nvPr/>
        </p:nvSpPr>
        <p:spPr bwMode="auto">
          <a:xfrm>
            <a:off x="152400" y="1327002"/>
            <a:ext cx="9753600" cy="1369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411480" lvl="1" indent="0">
              <a:buClr>
                <a:schemeClr val="tx1"/>
              </a:buClr>
              <a:buFont typeface="Wingdings" pitchFamily="2" charset="2"/>
              <a:buNone/>
            </a:pPr>
            <a:r>
              <a:rPr lang="en-US" b="0" kern="0" dirty="0">
                <a:effectLst/>
              </a:rPr>
              <a:t>Enter the EH load as a Distributed Member Load, Load Case DW.</a:t>
            </a:r>
            <a:endParaRPr lang="en-US" sz="2000" b="0" kern="0" dirty="0">
              <a:effectLst/>
            </a:endParaRPr>
          </a:p>
        </p:txBody>
      </p:sp>
    </p:spTree>
    <p:extLst>
      <p:ext uri="{BB962C8B-B14F-4D97-AF65-F5344CB8AC3E}">
        <p14:creationId xmlns:p14="http://schemas.microsoft.com/office/powerpoint/2010/main" val="2158354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6C28F1-927A-421A-B055-EB5160D35346}"/>
              </a:ext>
            </a:extLst>
          </p:cNvPr>
          <p:cNvPicPr>
            <a:picLocks noChangeAspect="1"/>
          </p:cNvPicPr>
          <p:nvPr/>
        </p:nvPicPr>
        <p:blipFill>
          <a:blip r:embed="rId3"/>
          <a:stretch>
            <a:fillRect/>
          </a:stretch>
        </p:blipFill>
        <p:spPr>
          <a:xfrm>
            <a:off x="2113645" y="3429000"/>
            <a:ext cx="7099793" cy="3339625"/>
          </a:xfrm>
          <a:prstGeom prst="rect">
            <a:avLst/>
          </a:prstGeom>
        </p:spPr>
      </p:pic>
      <p:sp>
        <p:nvSpPr>
          <p:cNvPr id="3" name="Content Placeholder 2"/>
          <p:cNvSpPr>
            <a:spLocks noGrp="1"/>
          </p:cNvSpPr>
          <p:nvPr>
            <p:ph idx="1"/>
          </p:nvPr>
        </p:nvSpPr>
        <p:spPr>
          <a:xfrm>
            <a:off x="120787" y="959649"/>
            <a:ext cx="9595600" cy="1819586"/>
          </a:xfrm>
        </p:spPr>
        <p:txBody>
          <a:bodyPr/>
          <a:lstStyle/>
          <a:p>
            <a:pPr marL="226314" lvl="1" indent="0">
              <a:spcBef>
                <a:spcPts val="6600"/>
              </a:spcBef>
              <a:buNone/>
            </a:pPr>
            <a:r>
              <a:rPr lang="en-US" dirty="0">
                <a:effectLst/>
              </a:rPr>
              <a:t>Run the “DL Only” analysis on this member and get the moment demand for Member Distributed Load at Right end of the member (that represents the top of the wall). Result is 1632 kip-ft</a:t>
            </a:r>
          </a:p>
        </p:txBody>
      </p:sp>
      <p:sp>
        <p:nvSpPr>
          <p:cNvPr id="4" name="Slide Number Placeholder 3"/>
          <p:cNvSpPr>
            <a:spLocks noGrp="1"/>
          </p:cNvSpPr>
          <p:nvPr>
            <p:ph type="sldNum" sz="quarter" idx="11"/>
          </p:nvPr>
        </p:nvSpPr>
        <p:spPr>
          <a:xfrm>
            <a:off x="7518400" y="6305550"/>
            <a:ext cx="2311400" cy="476250"/>
          </a:xfrm>
        </p:spPr>
        <p:txBody>
          <a:bodyPr/>
          <a:lstStyle/>
          <a:p>
            <a:pPr>
              <a:defRPr/>
            </a:pPr>
            <a:fld id="{D57E96E4-0445-4EF2-9C94-3A887F532467}" type="slidenum">
              <a:rPr lang="en-US" smtClean="0"/>
              <a:pPr>
                <a:defRPr/>
              </a:pPr>
              <a:t>26</a:t>
            </a:fld>
            <a:endParaRPr lang="en-US" dirty="0"/>
          </a:p>
        </p:txBody>
      </p:sp>
      <p:pic>
        <p:nvPicPr>
          <p:cNvPr id="14" name="Picture 13"/>
          <p:cNvPicPr>
            <a:picLocks/>
          </p:cNvPicPr>
          <p:nvPr/>
        </p:nvPicPr>
        <p:blipFill>
          <a:blip r:embed="rId4"/>
          <a:stretch>
            <a:fillRect/>
          </a:stretch>
        </p:blipFill>
        <p:spPr>
          <a:xfrm>
            <a:off x="978073" y="2458645"/>
            <a:ext cx="5206655" cy="638591"/>
          </a:xfrm>
          <a:prstGeom prst="rect">
            <a:avLst/>
          </a:prstGeom>
        </p:spPr>
      </p:pic>
      <p:sp>
        <p:nvSpPr>
          <p:cNvPr id="12" name="Rectangle 11"/>
          <p:cNvSpPr/>
          <p:nvPr/>
        </p:nvSpPr>
        <p:spPr bwMode="auto">
          <a:xfrm>
            <a:off x="3581401" y="2727639"/>
            <a:ext cx="2514599" cy="369597"/>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cxnSp>
        <p:nvCxnSpPr>
          <p:cNvPr id="32" name="Straight Arrow Connector 31"/>
          <p:cNvCxnSpPr>
            <a:cxnSpLocks/>
          </p:cNvCxnSpPr>
          <p:nvPr/>
        </p:nvCxnSpPr>
        <p:spPr bwMode="auto">
          <a:xfrm flipH="1">
            <a:off x="5181602" y="2286000"/>
            <a:ext cx="1665541" cy="4257675"/>
          </a:xfrm>
          <a:prstGeom prst="straightConnector1">
            <a:avLst/>
          </a:prstGeom>
          <a:solidFill>
            <a:schemeClr val="bg1"/>
          </a:solidFill>
          <a:ln w="19050" cap="flat" cmpd="sng" algn="ctr">
            <a:solidFill>
              <a:srgbClr val="FF0000"/>
            </a:solidFill>
            <a:prstDash val="solid"/>
            <a:round/>
            <a:headEnd type="none" w="med" len="med"/>
            <a:tailEnd type="triangle" w="lg" len="lg"/>
          </a:ln>
          <a:effectLst/>
        </p:spPr>
      </p:cxnSp>
      <p:sp>
        <p:nvSpPr>
          <p:cNvPr id="25" name="Rectangle 24"/>
          <p:cNvSpPr/>
          <p:nvPr/>
        </p:nvSpPr>
        <p:spPr bwMode="auto">
          <a:xfrm>
            <a:off x="6781800" y="3647225"/>
            <a:ext cx="2336798" cy="34277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sp>
        <p:nvSpPr>
          <p:cNvPr id="16" name="Rectangle 15"/>
          <p:cNvSpPr/>
          <p:nvPr/>
        </p:nvSpPr>
        <p:spPr bwMode="auto">
          <a:xfrm>
            <a:off x="4644435" y="6543675"/>
            <a:ext cx="537166" cy="18097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dirty="0">
              <a:ln>
                <a:noFill/>
              </a:ln>
              <a:solidFill>
                <a:schemeClr val="tx1"/>
              </a:solidFill>
              <a:effectLst/>
              <a:latin typeface="Garamond" pitchFamily="18" charset="0"/>
            </a:endParaRPr>
          </a:p>
        </p:txBody>
      </p:sp>
      <p:sp>
        <p:nvSpPr>
          <p:cNvPr id="24" name="Title 3">
            <a:extLst>
              <a:ext uri="{FF2B5EF4-FFF2-40B4-BE49-F238E27FC236}">
                <a16:creationId xmlns:a16="http://schemas.microsoft.com/office/drawing/2014/main" id="{AD48DE12-1F63-4D8F-ACCF-D375317597DA}"/>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3045809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37" y="1377664"/>
            <a:ext cx="9182100" cy="4870736"/>
          </a:xfrm>
        </p:spPr>
        <p:txBody>
          <a:bodyPr/>
          <a:lstStyle/>
          <a:p>
            <a:pPr marL="0" indent="0">
              <a:buNone/>
            </a:pPr>
            <a:r>
              <a:rPr lang="en-US" sz="2800" dirty="0">
                <a:effectLst/>
              </a:rPr>
              <a:t>Enter the FEM established at top of the abutment walls as a “concentrated” moment on the superstructure.</a:t>
            </a:r>
          </a:p>
          <a:p>
            <a:pPr marL="800100" lvl="1" indent="-342900">
              <a:buFont typeface="Arial" panose="020B0604020202020204" pitchFamily="34" charset="0"/>
              <a:buChar char="•"/>
            </a:pPr>
            <a:endParaRPr lang="en-US" sz="2000" dirty="0">
              <a:effectLst/>
            </a:endParaRPr>
          </a:p>
          <a:p>
            <a:pPr lvl="1"/>
            <a:endParaRPr lang="en-US" sz="2000" dirty="0">
              <a:effectLst/>
            </a:endParaRPr>
          </a:p>
          <a:p>
            <a:pPr lvl="1"/>
            <a:endParaRPr lang="en-US" sz="2000" dirty="0">
              <a:effectLst/>
            </a:endParaRPr>
          </a:p>
          <a:p>
            <a:pPr lvl="1"/>
            <a:endParaRPr lang="en-US" sz="2000" dirty="0">
              <a:effectLst/>
            </a:endParaRPr>
          </a:p>
          <a:p>
            <a:pPr lvl="1"/>
            <a:endParaRPr lang="en-US" sz="2000" dirty="0">
              <a:effectLst/>
            </a:endParaRPr>
          </a:p>
          <a:p>
            <a:pPr lvl="1"/>
            <a:endParaRPr lang="en-US" sz="2000" dirty="0">
              <a:effectLst/>
            </a:endParaRPr>
          </a:p>
          <a:p>
            <a:pPr marL="0" indent="-52578">
              <a:buClr>
                <a:srgbClr val="FF3300"/>
              </a:buClr>
              <a:buSzPct val="110000"/>
              <a:buNone/>
            </a:pPr>
            <a:r>
              <a:rPr lang="en-US" sz="2800" dirty="0">
                <a:effectLst/>
              </a:rPr>
              <a:t>Be careful with sign of the EH moment demand </a:t>
            </a:r>
          </a:p>
          <a:p>
            <a:pPr marL="0" indent="-52578">
              <a:buClr>
                <a:srgbClr val="FF3300"/>
              </a:buClr>
              <a:buSzPct val="110000"/>
              <a:buNone/>
            </a:pPr>
            <a:r>
              <a:rPr lang="en-US" sz="2800" dirty="0">
                <a:effectLst/>
              </a:rPr>
              <a:t>Run full live load analysis on slab model and capture results</a:t>
            </a:r>
          </a:p>
          <a:p>
            <a:pPr marL="0" indent="-52578">
              <a:buClr>
                <a:srgbClr val="FF3300"/>
              </a:buClr>
              <a:buSzPct val="110000"/>
              <a:buNone/>
            </a:pPr>
            <a:r>
              <a:rPr lang="en-US" sz="2800" dirty="0">
                <a:effectLst/>
              </a:rPr>
              <a:t>Repeat for additional load cases</a:t>
            </a:r>
          </a:p>
        </p:txBody>
      </p:sp>
      <p:sp>
        <p:nvSpPr>
          <p:cNvPr id="4" name="Slide Number Placeholder 3"/>
          <p:cNvSpPr>
            <a:spLocks noGrp="1"/>
          </p:cNvSpPr>
          <p:nvPr>
            <p:ph type="sldNum" sz="quarter" idx="11"/>
          </p:nvPr>
        </p:nvSpPr>
        <p:spPr>
          <a:xfrm>
            <a:off x="7064887" y="6210509"/>
            <a:ext cx="2311400" cy="476250"/>
          </a:xfrm>
        </p:spPr>
        <p:txBody>
          <a:bodyPr/>
          <a:lstStyle/>
          <a:p>
            <a:pPr>
              <a:defRPr/>
            </a:pPr>
            <a:fld id="{D57E96E4-0445-4EF2-9C94-3A887F532467}" type="slidenum">
              <a:rPr lang="en-US" smtClean="0"/>
              <a:pPr>
                <a:defRPr/>
              </a:pPr>
              <a:t>27</a:t>
            </a:fld>
            <a:endParaRPr lang="en-US" dirty="0"/>
          </a:p>
        </p:txBody>
      </p:sp>
      <p:sp>
        <p:nvSpPr>
          <p:cNvPr id="11" name="Title 3">
            <a:extLst>
              <a:ext uri="{FF2B5EF4-FFF2-40B4-BE49-F238E27FC236}">
                <a16:creationId xmlns:a16="http://schemas.microsoft.com/office/drawing/2014/main" id="{D4F2238A-88FC-4ECA-89D2-209846FAAA01}"/>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pic>
        <p:nvPicPr>
          <p:cNvPr id="33" name="Picture 32">
            <a:extLst>
              <a:ext uri="{FF2B5EF4-FFF2-40B4-BE49-F238E27FC236}">
                <a16:creationId xmlns:a16="http://schemas.microsoft.com/office/drawing/2014/main" id="{65F0AF4E-C2E7-40E4-8041-E6038EFC4BAC}"/>
              </a:ext>
            </a:extLst>
          </p:cNvPr>
          <p:cNvPicPr>
            <a:picLocks noChangeAspect="1"/>
          </p:cNvPicPr>
          <p:nvPr/>
        </p:nvPicPr>
        <p:blipFill>
          <a:blip r:embed="rId3"/>
          <a:stretch>
            <a:fillRect/>
          </a:stretch>
        </p:blipFill>
        <p:spPr>
          <a:xfrm>
            <a:off x="2468512" y="2595562"/>
            <a:ext cx="4968975" cy="1666875"/>
          </a:xfrm>
          <a:prstGeom prst="rect">
            <a:avLst/>
          </a:prstGeom>
        </p:spPr>
      </p:pic>
      <p:sp>
        <p:nvSpPr>
          <p:cNvPr id="34" name="Rectangle 33">
            <a:extLst>
              <a:ext uri="{FF2B5EF4-FFF2-40B4-BE49-F238E27FC236}">
                <a16:creationId xmlns:a16="http://schemas.microsoft.com/office/drawing/2014/main" id="{8A4AC795-7371-472A-9533-AE74513455AA}"/>
              </a:ext>
            </a:extLst>
          </p:cNvPr>
          <p:cNvSpPr/>
          <p:nvPr/>
        </p:nvSpPr>
        <p:spPr bwMode="auto">
          <a:xfrm>
            <a:off x="6477000" y="3733800"/>
            <a:ext cx="838200" cy="45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a:ln>
                <a:noFill/>
              </a:ln>
              <a:solidFill>
                <a:schemeClr val="tx1"/>
              </a:solidFill>
              <a:effectLst/>
              <a:latin typeface="Garamond" pitchFamily="18" charset="0"/>
            </a:endParaRPr>
          </a:p>
        </p:txBody>
      </p:sp>
    </p:spTree>
    <p:extLst>
      <p:ext uri="{BB962C8B-B14F-4D97-AF65-F5344CB8AC3E}">
        <p14:creationId xmlns:p14="http://schemas.microsoft.com/office/powerpoint/2010/main" val="119343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6337336" y="2087890"/>
            <a:ext cx="1862857" cy="480000"/>
          </a:xfrm>
          <a:prstGeom prst="rect">
            <a:avLst/>
          </a:prstGeom>
        </p:spPr>
      </p:pic>
      <p:sp>
        <p:nvSpPr>
          <p:cNvPr id="3" name="Content Placeholder 2"/>
          <p:cNvSpPr>
            <a:spLocks noGrp="1"/>
          </p:cNvSpPr>
          <p:nvPr>
            <p:ph idx="1"/>
          </p:nvPr>
        </p:nvSpPr>
        <p:spPr>
          <a:xfrm>
            <a:off x="484871" y="884535"/>
            <a:ext cx="8915400" cy="958763"/>
          </a:xfrm>
        </p:spPr>
        <p:txBody>
          <a:bodyPr>
            <a:noAutofit/>
          </a:bodyPr>
          <a:lstStyle/>
          <a:p>
            <a:pPr marL="0" indent="0">
              <a:buNone/>
            </a:pPr>
            <a:r>
              <a:rPr lang="en-US" sz="2800" dirty="0">
                <a:effectLst/>
              </a:rPr>
              <a:t>Two approaches were compared to validate the demand from EH loading.</a:t>
            </a:r>
          </a:p>
          <a:p>
            <a:pPr marL="0" indent="0">
              <a:buNone/>
            </a:pPr>
            <a:r>
              <a:rPr lang="en-US" sz="2800" dirty="0">
                <a:effectLst/>
              </a:rPr>
              <a:t>Comparison is shown below:</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28</a:t>
            </a:fld>
            <a:endParaRPr lang="en-US" dirty="0"/>
          </a:p>
        </p:txBody>
      </p:sp>
      <p:grpSp>
        <p:nvGrpSpPr>
          <p:cNvPr id="17" name="Group 16"/>
          <p:cNvGrpSpPr/>
          <p:nvPr/>
        </p:nvGrpSpPr>
        <p:grpSpPr>
          <a:xfrm>
            <a:off x="381000" y="1992072"/>
            <a:ext cx="4495800" cy="4588403"/>
            <a:chOff x="381000" y="1992072"/>
            <a:chExt cx="4495800" cy="4588403"/>
          </a:xfrm>
        </p:grpSpPr>
        <p:pic>
          <p:nvPicPr>
            <p:cNvPr id="5" name="Picture 4"/>
            <p:cNvPicPr>
              <a:picLocks noChangeAspect="1"/>
            </p:cNvPicPr>
            <p:nvPr/>
          </p:nvPicPr>
          <p:blipFill>
            <a:blip r:embed="rId4"/>
            <a:stretch>
              <a:fillRect/>
            </a:stretch>
          </p:blipFill>
          <p:spPr>
            <a:xfrm>
              <a:off x="381000" y="1992072"/>
              <a:ext cx="4495800" cy="569817"/>
            </a:xfrm>
            <a:prstGeom prst="rect">
              <a:avLst/>
            </a:prstGeom>
          </p:spPr>
        </p:pic>
        <p:pic>
          <p:nvPicPr>
            <p:cNvPr id="7" name="Picture 6"/>
            <p:cNvPicPr>
              <a:picLocks noChangeAspect="1"/>
            </p:cNvPicPr>
            <p:nvPr/>
          </p:nvPicPr>
          <p:blipFill>
            <a:blip r:embed="rId5"/>
            <a:stretch>
              <a:fillRect/>
            </a:stretch>
          </p:blipFill>
          <p:spPr>
            <a:xfrm>
              <a:off x="381000" y="2590693"/>
              <a:ext cx="4486275" cy="1183481"/>
            </a:xfrm>
            <a:prstGeom prst="rect">
              <a:avLst/>
            </a:prstGeom>
          </p:spPr>
        </p:pic>
        <p:pic>
          <p:nvPicPr>
            <p:cNvPr id="11" name="Picture 10"/>
            <p:cNvPicPr>
              <a:picLocks noChangeAspect="1"/>
            </p:cNvPicPr>
            <p:nvPr/>
          </p:nvPicPr>
          <p:blipFill>
            <a:blip r:embed="rId6"/>
            <a:stretch>
              <a:fillRect/>
            </a:stretch>
          </p:blipFill>
          <p:spPr>
            <a:xfrm>
              <a:off x="1126286" y="3870475"/>
              <a:ext cx="2770000" cy="2710000"/>
            </a:xfrm>
            <a:prstGeom prst="rect">
              <a:avLst/>
            </a:prstGeom>
          </p:spPr>
        </p:pic>
      </p:grpSp>
      <p:pic>
        <p:nvPicPr>
          <p:cNvPr id="10" name="Picture 9"/>
          <p:cNvPicPr>
            <a:picLocks noChangeAspect="1"/>
          </p:cNvPicPr>
          <p:nvPr/>
        </p:nvPicPr>
        <p:blipFill>
          <a:blip r:embed="rId7"/>
          <a:stretch>
            <a:fillRect/>
          </a:stretch>
        </p:blipFill>
        <p:spPr>
          <a:xfrm>
            <a:off x="5164931" y="2599027"/>
            <a:ext cx="4207669" cy="1166813"/>
          </a:xfrm>
          <a:prstGeom prst="rect">
            <a:avLst/>
          </a:prstGeom>
        </p:spPr>
      </p:pic>
      <p:pic>
        <p:nvPicPr>
          <p:cNvPr id="16" name="Picture 15"/>
          <p:cNvPicPr>
            <a:picLocks noChangeAspect="1"/>
          </p:cNvPicPr>
          <p:nvPr/>
        </p:nvPicPr>
        <p:blipFill>
          <a:blip r:embed="rId8"/>
          <a:stretch>
            <a:fillRect/>
          </a:stretch>
        </p:blipFill>
        <p:spPr>
          <a:xfrm>
            <a:off x="5944956" y="3849285"/>
            <a:ext cx="2647619" cy="2752381"/>
          </a:xfrm>
          <a:prstGeom prst="rect">
            <a:avLst/>
          </a:prstGeom>
        </p:spPr>
      </p:pic>
      <p:cxnSp>
        <p:nvCxnSpPr>
          <p:cNvPr id="19" name="Straight Arrow Connector 18"/>
          <p:cNvCxnSpPr>
            <a:cxnSpLocks/>
          </p:cNvCxnSpPr>
          <p:nvPr/>
        </p:nvCxnSpPr>
        <p:spPr bwMode="auto">
          <a:xfrm flipH="1">
            <a:off x="7948714" y="1903787"/>
            <a:ext cx="306286" cy="352638"/>
          </a:xfrm>
          <a:prstGeom prst="straightConnector1">
            <a:avLst/>
          </a:prstGeom>
          <a:solidFill>
            <a:schemeClr val="bg1"/>
          </a:solidFill>
          <a:ln w="19050" cap="flat" cmpd="sng" algn="ctr">
            <a:solidFill>
              <a:srgbClr val="FF0000"/>
            </a:solidFill>
            <a:prstDash val="solid"/>
            <a:round/>
            <a:headEnd type="none" w="med" len="med"/>
            <a:tailEnd type="triangle"/>
          </a:ln>
          <a:effectLst/>
        </p:spPr>
      </p:cxnSp>
      <p:sp>
        <p:nvSpPr>
          <p:cNvPr id="20" name="TextBox 19"/>
          <p:cNvSpPr txBox="1"/>
          <p:nvPr/>
        </p:nvSpPr>
        <p:spPr>
          <a:xfrm>
            <a:off x="8126653" y="1436599"/>
            <a:ext cx="1385787" cy="1110945"/>
          </a:xfrm>
          <a:prstGeom prst="rect">
            <a:avLst/>
          </a:prstGeom>
          <a:noFill/>
        </p:spPr>
        <p:txBody>
          <a:bodyPr wrap="square" rtlCol="0">
            <a:spAutoFit/>
          </a:bodyPr>
          <a:lstStyle/>
          <a:p>
            <a:pPr algn="ctr">
              <a:lnSpc>
                <a:spcPts val="1600"/>
              </a:lnSpc>
              <a:spcBef>
                <a:spcPts val="0"/>
              </a:spcBef>
            </a:pPr>
            <a:r>
              <a:rPr lang="en-US" sz="1300" b="0" dirty="0">
                <a:solidFill>
                  <a:srgbClr val="FF0000"/>
                </a:solidFill>
                <a:latin typeface="Constantia" panose="02030602050306030303" pitchFamily="18" charset="0"/>
              </a:rPr>
              <a:t>Abutment rotational spring</a:t>
            </a:r>
          </a:p>
          <a:p>
            <a:pPr algn="ctr">
              <a:lnSpc>
                <a:spcPts val="1600"/>
              </a:lnSpc>
              <a:spcBef>
                <a:spcPts val="0"/>
              </a:spcBef>
            </a:pPr>
            <a:r>
              <a:rPr lang="en-US" sz="1300" b="0" dirty="0">
                <a:solidFill>
                  <a:srgbClr val="FF0000"/>
                </a:solidFill>
                <a:latin typeface="Constantia" panose="02030602050306030303" pitchFamily="18" charset="0"/>
              </a:rPr>
              <a:t>(column stiffness from Framing Plan)</a:t>
            </a:r>
          </a:p>
        </p:txBody>
      </p:sp>
      <p:sp>
        <p:nvSpPr>
          <p:cNvPr id="18" name="Title 3">
            <a:extLst>
              <a:ext uri="{FF2B5EF4-FFF2-40B4-BE49-F238E27FC236}">
                <a16:creationId xmlns:a16="http://schemas.microsoft.com/office/drawing/2014/main" id="{9A03EB50-1638-4104-B482-CB05ABB8320C}"/>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Modeling a Rigid Framed RC Slab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920213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4D5879-6BC4-47FD-8FA2-EDC841CDDAAE}"/>
              </a:ext>
            </a:extLst>
          </p:cNvPr>
          <p:cNvSpPr>
            <a:spLocks noGrp="1"/>
          </p:cNvSpPr>
          <p:nvPr>
            <p:ph type="sldNum" sz="quarter" idx="11"/>
          </p:nvPr>
        </p:nvSpPr>
        <p:spPr/>
        <p:txBody>
          <a:bodyPr/>
          <a:lstStyle/>
          <a:p>
            <a:pPr>
              <a:defRPr/>
            </a:pPr>
            <a:fld id="{28D4C64B-52C9-4CF7-83C3-9A9630F4E85A}" type="slidenum">
              <a:rPr lang="en-US" smtClean="0"/>
              <a:pPr>
                <a:defRPr/>
              </a:pPr>
              <a:t>29</a:t>
            </a:fld>
            <a:endParaRPr lang="en-US" dirty="0"/>
          </a:p>
        </p:txBody>
      </p:sp>
      <p:sp>
        <p:nvSpPr>
          <p:cNvPr id="3" name="Title 3">
            <a:extLst>
              <a:ext uri="{FF2B5EF4-FFF2-40B4-BE49-F238E27FC236}">
                <a16:creationId xmlns:a16="http://schemas.microsoft.com/office/drawing/2014/main" id="{A349622E-A8DF-4E84-A9A5-EB7811F0903B}"/>
              </a:ext>
            </a:extLst>
          </p:cNvPr>
          <p:cNvSpPr txBox="1">
            <a:spLocks/>
          </p:cNvSpPr>
          <p:nvPr/>
        </p:nvSpPr>
        <p:spPr>
          <a:xfrm>
            <a:off x="495300" y="2247900"/>
            <a:ext cx="8915400" cy="2362200"/>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4800" kern="0" dirty="0">
                <a:solidFill>
                  <a:schemeClr val="accent4">
                    <a:lumMod val="75000"/>
                  </a:schemeClr>
                </a:solidFill>
                <a:effectLst/>
              </a:rPr>
              <a:t>Range of Applicability Overwrite</a:t>
            </a:r>
          </a:p>
          <a:p>
            <a:r>
              <a:rPr lang="en-US" sz="4800" kern="0" dirty="0">
                <a:solidFill>
                  <a:schemeClr val="accent4">
                    <a:lumMod val="75000"/>
                  </a:schemeClr>
                </a:solidFill>
                <a:effectLst/>
              </a:rPr>
              <a:t>&amp;</a:t>
            </a:r>
          </a:p>
          <a:p>
            <a:r>
              <a:rPr lang="en-US" sz="4800" kern="0" dirty="0">
                <a:solidFill>
                  <a:schemeClr val="accent4">
                    <a:lumMod val="75000"/>
                  </a:schemeClr>
                </a:solidFill>
                <a:effectLst/>
              </a:rPr>
              <a:t>The Lever Rule</a:t>
            </a:r>
            <a:endParaRPr lang="en-US" sz="4800" kern="0" dirty="0">
              <a:solidFill>
                <a:schemeClr val="accent4">
                  <a:lumMod val="75000"/>
                </a:schemeClr>
              </a:solidFill>
            </a:endParaRPr>
          </a:p>
        </p:txBody>
      </p:sp>
    </p:spTree>
    <p:extLst>
      <p:ext uri="{BB962C8B-B14F-4D97-AF65-F5344CB8AC3E}">
        <p14:creationId xmlns:p14="http://schemas.microsoft.com/office/powerpoint/2010/main" val="731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69C77C-5B9C-4E4A-976B-69865A39D0FC}"/>
              </a:ext>
            </a:extLst>
          </p:cNvPr>
          <p:cNvSpPr>
            <a:spLocks noGrp="1"/>
          </p:cNvSpPr>
          <p:nvPr>
            <p:ph type="sldNum" sz="quarter" idx="11"/>
          </p:nvPr>
        </p:nvSpPr>
        <p:spPr/>
        <p:txBody>
          <a:bodyPr/>
          <a:lstStyle/>
          <a:p>
            <a:pPr>
              <a:defRPr/>
            </a:pPr>
            <a:fld id="{28D4C64B-52C9-4CF7-83C3-9A9630F4E85A}" type="slidenum">
              <a:rPr lang="en-US" smtClean="0"/>
              <a:pPr>
                <a:defRPr/>
              </a:pPr>
              <a:t>3</a:t>
            </a:fld>
            <a:endParaRPr lang="en-US" dirty="0"/>
          </a:p>
        </p:txBody>
      </p:sp>
      <p:sp>
        <p:nvSpPr>
          <p:cNvPr id="4" name="Title 3">
            <a:extLst>
              <a:ext uri="{FF2B5EF4-FFF2-40B4-BE49-F238E27FC236}">
                <a16:creationId xmlns:a16="http://schemas.microsoft.com/office/drawing/2014/main" id="{AA4E9E8F-89BA-42B1-9AA3-2CFB9D7F5E98}"/>
              </a:ext>
            </a:extLst>
          </p:cNvPr>
          <p:cNvSpPr txBox="1">
            <a:spLocks/>
          </p:cNvSpPr>
          <p:nvPr/>
        </p:nvSpPr>
        <p:spPr>
          <a:xfrm>
            <a:off x="495300" y="262028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kern="0" dirty="0">
                <a:solidFill>
                  <a:schemeClr val="accent4">
                    <a:lumMod val="75000"/>
                  </a:schemeClr>
                </a:solidFill>
                <a:effectLst/>
              </a:rPr>
              <a:t>PS/PT Box Girder Bridges</a:t>
            </a:r>
          </a:p>
          <a:p>
            <a:r>
              <a:rPr lang="en-US" sz="4000" kern="0" dirty="0">
                <a:solidFill>
                  <a:schemeClr val="accent4">
                    <a:lumMod val="75000"/>
                  </a:schemeClr>
                </a:solidFill>
                <a:effectLst/>
              </a:rPr>
              <a:t>Shear Capacity near Inflection Points</a:t>
            </a:r>
            <a:endParaRPr lang="en-US" sz="4000" kern="0" dirty="0">
              <a:solidFill>
                <a:schemeClr val="accent4">
                  <a:lumMod val="75000"/>
                </a:schemeClr>
              </a:solidFill>
            </a:endParaRPr>
          </a:p>
        </p:txBody>
      </p:sp>
    </p:spTree>
    <p:extLst>
      <p:ext uri="{BB962C8B-B14F-4D97-AF65-F5344CB8AC3E}">
        <p14:creationId xmlns:p14="http://schemas.microsoft.com/office/powerpoint/2010/main" val="3592272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143000"/>
            <a:ext cx="9258300" cy="5390097"/>
          </a:xfrm>
        </p:spPr>
        <p:txBody>
          <a:bodyPr>
            <a:noAutofit/>
          </a:bodyPr>
          <a:lstStyle/>
          <a:p>
            <a:pPr>
              <a:buClr>
                <a:schemeClr val="tx1"/>
              </a:buClr>
            </a:pPr>
            <a:r>
              <a:rPr lang="en-US" sz="2400" dirty="0"/>
              <a:t>AASHTO LRFD simplified LLDF equations were developed by creating finite element models generated for “typical” bridge configurations. </a:t>
            </a:r>
          </a:p>
          <a:p>
            <a:pPr marL="0" indent="0">
              <a:buNone/>
            </a:pPr>
            <a:endParaRPr lang="en-US" sz="1200" dirty="0"/>
          </a:p>
          <a:p>
            <a:pPr>
              <a:buClr>
                <a:schemeClr val="tx1"/>
              </a:buClr>
            </a:pPr>
            <a:r>
              <a:rPr lang="en-US" sz="2400" dirty="0"/>
              <a:t>Ranges of applicability for the simplified equations were established based on the limits of the research (span length, girder spacing, deck thickness, longitudinal stiffness).</a:t>
            </a:r>
          </a:p>
          <a:p>
            <a:pPr marL="457200" lvl="1" indent="0">
              <a:buNone/>
            </a:pPr>
            <a:endParaRPr lang="en-US" sz="1200" dirty="0"/>
          </a:p>
          <a:p>
            <a:pPr>
              <a:buClr>
                <a:schemeClr val="tx1"/>
              </a:buClr>
            </a:pPr>
            <a:r>
              <a:rPr lang="en-US" sz="2400" dirty="0"/>
              <a:t>AASHTO Specification recommends to use “refined analysis” to design bridge when the bridge geometry falls outside of the range of applicability.</a:t>
            </a:r>
          </a:p>
          <a:p>
            <a:pPr>
              <a:buClr>
                <a:schemeClr val="tx1"/>
              </a:buClr>
            </a:pPr>
            <a:endParaRPr lang="en-US" sz="1200" dirty="0"/>
          </a:p>
          <a:p>
            <a:pPr>
              <a:buClr>
                <a:schemeClr val="tx1"/>
              </a:buClr>
            </a:pPr>
            <a:r>
              <a:rPr lang="en-US" sz="2400" dirty="0"/>
              <a:t>AASHTOWare BrR uses the most conservative “Lever Rule” method to establish the LLDF whenever the range of applicability is violated.</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30</a:t>
            </a:fld>
            <a:endParaRPr lang="en-US" dirty="0"/>
          </a:p>
        </p:txBody>
      </p:sp>
      <p:sp>
        <p:nvSpPr>
          <p:cNvPr id="7" name="Title 3">
            <a:extLst>
              <a:ext uri="{FF2B5EF4-FFF2-40B4-BE49-F238E27FC236}">
                <a16:creationId xmlns:a16="http://schemas.microsoft.com/office/drawing/2014/main" id="{42165B85-732D-4B72-936F-72E38E07A16A}"/>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a:t>
            </a:r>
            <a:endParaRPr lang="en-US" sz="3200" kern="0" dirty="0">
              <a:solidFill>
                <a:schemeClr val="accent4">
                  <a:lumMod val="75000"/>
                </a:schemeClr>
              </a:solidFill>
            </a:endParaRPr>
          </a:p>
        </p:txBody>
      </p:sp>
    </p:spTree>
    <p:extLst>
      <p:ext uri="{BB962C8B-B14F-4D97-AF65-F5344CB8AC3E}">
        <p14:creationId xmlns:p14="http://schemas.microsoft.com/office/powerpoint/2010/main" val="3443956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362" y="1112838"/>
            <a:ext cx="9439275" cy="5135562"/>
          </a:xfrm>
        </p:spPr>
        <p:txBody>
          <a:bodyPr>
            <a:normAutofit/>
          </a:bodyPr>
          <a:lstStyle/>
          <a:p>
            <a:pPr>
              <a:buClr>
                <a:schemeClr val="tx1"/>
              </a:buClr>
            </a:pPr>
            <a:r>
              <a:rPr lang="en-US" dirty="0"/>
              <a:t>Use of Lever Rule to establish the LLDF is often conservative.</a:t>
            </a:r>
          </a:p>
          <a:p>
            <a:pPr lvl="1">
              <a:buClr>
                <a:schemeClr val="tx1"/>
              </a:buClr>
            </a:pPr>
            <a:r>
              <a:rPr lang="en-US" dirty="0"/>
              <a:t>Bridges that fall outside a range of applicability may not rate well when LLDFs are generated using the Lever Rule method.</a:t>
            </a:r>
          </a:p>
          <a:p>
            <a:pPr>
              <a:buClr>
                <a:schemeClr val="tx1"/>
              </a:buClr>
            </a:pPr>
            <a:r>
              <a:rPr lang="en-US" dirty="0"/>
              <a:t>Instead of extending the “range of applicability” to all structures and for all variables, Caltrans practice is to overwrite applicability rules based on comparisons of LLDF values generated by the simplified equations and Lever Rule at both range extents.</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31</a:t>
            </a:fld>
            <a:endParaRPr lang="en-US"/>
          </a:p>
        </p:txBody>
      </p:sp>
      <p:sp>
        <p:nvSpPr>
          <p:cNvPr id="7" name="Title 3">
            <a:extLst>
              <a:ext uri="{FF2B5EF4-FFF2-40B4-BE49-F238E27FC236}">
                <a16:creationId xmlns:a16="http://schemas.microsoft.com/office/drawing/2014/main" id="{91AA95C0-6DDA-43BB-B9F0-D39A3887C761}"/>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84147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4" y="1239544"/>
            <a:ext cx="9439275" cy="5313655"/>
          </a:xfrm>
        </p:spPr>
        <p:txBody>
          <a:bodyPr>
            <a:normAutofit/>
          </a:bodyPr>
          <a:lstStyle/>
          <a:p>
            <a:pPr lvl="1">
              <a:buClr>
                <a:schemeClr val="tx1"/>
              </a:buClr>
            </a:pPr>
            <a:r>
              <a:rPr lang="en-US" dirty="0"/>
              <a:t>Whenever variable of the LLDF is in the </a:t>
            </a:r>
            <a:r>
              <a:rPr lang="en-US" dirty="0">
                <a:solidFill>
                  <a:srgbClr val="FFC000"/>
                </a:solidFill>
              </a:rPr>
              <a:t>numerator</a:t>
            </a:r>
            <a:r>
              <a:rPr lang="en-US" dirty="0"/>
              <a:t> and actual value is </a:t>
            </a:r>
            <a:r>
              <a:rPr lang="en-US" dirty="0">
                <a:solidFill>
                  <a:srgbClr val="FFC000"/>
                </a:solidFill>
              </a:rPr>
              <a:t>smaller than the lowest range </a:t>
            </a:r>
            <a:r>
              <a:rPr lang="en-US" dirty="0"/>
              <a:t>of applicability, the lowest range value is used in the expression to establish the LLDF. </a:t>
            </a:r>
          </a:p>
          <a:p>
            <a:pPr lvl="1"/>
            <a:endParaRPr lang="en-US" dirty="0"/>
          </a:p>
          <a:p>
            <a:pPr marL="457200" lvl="1" indent="0">
              <a:buNone/>
            </a:pPr>
            <a:endParaRPr lang="en-US" dirty="0"/>
          </a:p>
          <a:p>
            <a:pPr marL="457200" lvl="1" indent="0">
              <a:buNone/>
            </a:pPr>
            <a:endParaRPr lang="en-US" dirty="0"/>
          </a:p>
          <a:p>
            <a:pPr lvl="1">
              <a:buClr>
                <a:schemeClr val="tx1"/>
              </a:buClr>
            </a:pPr>
            <a:r>
              <a:rPr lang="en-US" dirty="0"/>
              <a:t>Only S is in the numerator in these expressions.</a:t>
            </a:r>
          </a:p>
          <a:p>
            <a:pPr lvl="1">
              <a:buClr>
                <a:schemeClr val="tx1"/>
              </a:buClr>
            </a:pPr>
            <a:r>
              <a:rPr lang="en-US" dirty="0"/>
              <a:t>So, if the actual girder spacing falls below 7 (say 6.9ft), LLDF will be developed using the value of 7. </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32</a:t>
            </a:fld>
            <a:endParaRPr lang="en-US"/>
          </a:p>
        </p:txBody>
      </p:sp>
      <p:pic>
        <p:nvPicPr>
          <p:cNvPr id="7" name="Picture 6"/>
          <p:cNvPicPr>
            <a:picLocks noChangeAspect="1"/>
          </p:cNvPicPr>
          <p:nvPr/>
        </p:nvPicPr>
        <p:blipFill>
          <a:blip r:embed="rId3"/>
          <a:stretch>
            <a:fillRect/>
          </a:stretch>
        </p:blipFill>
        <p:spPr>
          <a:xfrm>
            <a:off x="2743200" y="2819400"/>
            <a:ext cx="4854587" cy="1691359"/>
          </a:xfrm>
          <a:prstGeom prst="rect">
            <a:avLst/>
          </a:prstGeom>
        </p:spPr>
      </p:pic>
      <p:sp>
        <p:nvSpPr>
          <p:cNvPr id="8" name="Title 3">
            <a:extLst>
              <a:ext uri="{FF2B5EF4-FFF2-40B4-BE49-F238E27FC236}">
                <a16:creationId xmlns:a16="http://schemas.microsoft.com/office/drawing/2014/main" id="{2AC132A5-5413-4ABC-BC1A-646554CE06A2}"/>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643681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53205"/>
            <a:ext cx="9439275" cy="5313655"/>
          </a:xfrm>
        </p:spPr>
        <p:txBody>
          <a:bodyPr>
            <a:normAutofit fontScale="92500" lnSpcReduction="10000"/>
          </a:bodyPr>
          <a:lstStyle/>
          <a:p>
            <a:pPr lvl="1">
              <a:buClr>
                <a:schemeClr val="tx1"/>
              </a:buClr>
            </a:pPr>
            <a:r>
              <a:rPr lang="en-US" dirty="0"/>
              <a:t>Whenever variable of the LLDF is in the </a:t>
            </a:r>
            <a:r>
              <a:rPr lang="en-US" dirty="0">
                <a:solidFill>
                  <a:srgbClr val="FFC000"/>
                </a:solidFill>
              </a:rPr>
              <a:t>numerator</a:t>
            </a:r>
            <a:r>
              <a:rPr lang="en-US" dirty="0"/>
              <a:t> and actual value is </a:t>
            </a:r>
            <a:r>
              <a:rPr lang="en-US" dirty="0">
                <a:solidFill>
                  <a:srgbClr val="FFC000"/>
                </a:solidFill>
              </a:rPr>
              <a:t>larger than the largest range </a:t>
            </a:r>
            <a:r>
              <a:rPr lang="en-US" dirty="0"/>
              <a:t>of applicability, LLDF will be established using “LEVER RULE”. </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lvl="1">
              <a:buClr>
                <a:schemeClr val="tx1"/>
              </a:buClr>
            </a:pPr>
            <a:r>
              <a:rPr lang="en-US" dirty="0"/>
              <a:t>Only S is in numerator in these expressions</a:t>
            </a:r>
          </a:p>
          <a:p>
            <a:pPr lvl="1">
              <a:buClr>
                <a:schemeClr val="tx1"/>
              </a:buClr>
            </a:pPr>
            <a:r>
              <a:rPr lang="en-US" dirty="0"/>
              <a:t>So, if the actual girder spacing exceed the largest range of 13ft (say 14ft), LLDF will be developed using LEVER RULE</a:t>
            </a:r>
          </a:p>
          <a:p>
            <a:pPr lvl="1">
              <a:buClr>
                <a:schemeClr val="tx1"/>
              </a:buClr>
            </a:pPr>
            <a:r>
              <a:rPr lang="en-US" dirty="0"/>
              <a:t>As S increases, the deck will become more flexible and may eventually not be stiff enough to distribute the loads to other girders so the “Lever Rule” method will be appropriate.</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33</a:t>
            </a:fld>
            <a:endParaRPr lang="en-US"/>
          </a:p>
        </p:txBody>
      </p:sp>
      <p:pic>
        <p:nvPicPr>
          <p:cNvPr id="7" name="Picture 6"/>
          <p:cNvPicPr>
            <a:picLocks noChangeAspect="1"/>
          </p:cNvPicPr>
          <p:nvPr/>
        </p:nvPicPr>
        <p:blipFill>
          <a:blip r:embed="rId3"/>
          <a:stretch>
            <a:fillRect/>
          </a:stretch>
        </p:blipFill>
        <p:spPr>
          <a:xfrm>
            <a:off x="2523139" y="2362200"/>
            <a:ext cx="4697796" cy="1636732"/>
          </a:xfrm>
          <a:prstGeom prst="rect">
            <a:avLst/>
          </a:prstGeom>
        </p:spPr>
      </p:pic>
      <p:sp>
        <p:nvSpPr>
          <p:cNvPr id="8" name="Title 3">
            <a:extLst>
              <a:ext uri="{FF2B5EF4-FFF2-40B4-BE49-F238E27FC236}">
                <a16:creationId xmlns:a16="http://schemas.microsoft.com/office/drawing/2014/main" id="{87599D0D-9CD0-405A-8926-6CF4852120C9}"/>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1331505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362" y="838200"/>
            <a:ext cx="9439275" cy="996988"/>
          </a:xfrm>
        </p:spPr>
        <p:txBody>
          <a:bodyPr>
            <a:normAutofit/>
          </a:bodyPr>
          <a:lstStyle/>
          <a:p>
            <a:pPr lvl="1">
              <a:buClr>
                <a:schemeClr val="tx1"/>
              </a:buClr>
            </a:pPr>
            <a:r>
              <a:rPr lang="en-US" dirty="0"/>
              <a:t>Using the lowest range given in the expression to establish the LLDF at min value and Lever Rule at max.</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34</a:t>
            </a:fld>
            <a:endParaRPr lang="en-US"/>
          </a:p>
        </p:txBody>
      </p:sp>
      <p:pic>
        <p:nvPicPr>
          <p:cNvPr id="6" name="Picture 5"/>
          <p:cNvPicPr/>
          <p:nvPr/>
        </p:nvPicPr>
        <p:blipFill>
          <a:blip r:embed="rId3"/>
          <a:stretch>
            <a:fillRect/>
          </a:stretch>
        </p:blipFill>
        <p:spPr>
          <a:xfrm>
            <a:off x="1457837" y="1755059"/>
            <a:ext cx="6921500" cy="4969591"/>
          </a:xfrm>
          <a:prstGeom prst="rect">
            <a:avLst/>
          </a:prstGeom>
        </p:spPr>
      </p:pic>
      <p:sp>
        <p:nvSpPr>
          <p:cNvPr id="9" name="Title 3">
            <a:extLst>
              <a:ext uri="{FF2B5EF4-FFF2-40B4-BE49-F238E27FC236}">
                <a16:creationId xmlns:a16="http://schemas.microsoft.com/office/drawing/2014/main" id="{43070E72-3C3F-4456-B743-F0CEEA569BCD}"/>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1370167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9439275" cy="5135562"/>
          </a:xfrm>
        </p:spPr>
        <p:txBody>
          <a:bodyPr>
            <a:normAutofit/>
          </a:bodyPr>
          <a:lstStyle/>
          <a:p>
            <a:pPr lvl="1">
              <a:buClr>
                <a:schemeClr val="tx1"/>
              </a:buClr>
            </a:pPr>
            <a:r>
              <a:rPr lang="en-US" dirty="0"/>
              <a:t>Whenever variable of the LLDF is in the </a:t>
            </a:r>
            <a:r>
              <a:rPr lang="en-US" dirty="0">
                <a:solidFill>
                  <a:srgbClr val="FFC000"/>
                </a:solidFill>
              </a:rPr>
              <a:t>denominator</a:t>
            </a:r>
            <a:r>
              <a:rPr lang="en-US" dirty="0"/>
              <a:t> and actual value is </a:t>
            </a:r>
            <a:r>
              <a:rPr lang="en-US" dirty="0">
                <a:solidFill>
                  <a:srgbClr val="FFC000"/>
                </a:solidFill>
              </a:rPr>
              <a:t>larger than the largest range </a:t>
            </a:r>
            <a:r>
              <a:rPr lang="en-US" dirty="0"/>
              <a:t>of applicability, the largest range given in the expression will be used to establish the LLDF. </a:t>
            </a:r>
          </a:p>
          <a:p>
            <a:pPr lvl="1"/>
            <a:endParaRPr lang="en-US" dirty="0"/>
          </a:p>
          <a:p>
            <a:pPr lvl="1"/>
            <a:endParaRPr lang="en-US" dirty="0"/>
          </a:p>
          <a:p>
            <a:pPr lvl="1">
              <a:buClr>
                <a:schemeClr val="tx1"/>
              </a:buClr>
            </a:pPr>
            <a:r>
              <a:rPr lang="en-US" dirty="0"/>
              <a:t>In this expression Span Length L and number of Cells </a:t>
            </a:r>
            <a:r>
              <a:rPr lang="en-US" i="1" dirty="0"/>
              <a:t>N</a:t>
            </a:r>
            <a:r>
              <a:rPr lang="en-US" i="1" baseline="-25000" dirty="0">
                <a:effectLst/>
              </a:rPr>
              <a:t>c</a:t>
            </a:r>
            <a:r>
              <a:rPr lang="en-US" dirty="0"/>
              <a:t> are in the denominator.</a:t>
            </a:r>
          </a:p>
          <a:p>
            <a:pPr lvl="1">
              <a:buClr>
                <a:schemeClr val="tx1"/>
              </a:buClr>
            </a:pPr>
            <a:r>
              <a:rPr lang="en-US" dirty="0"/>
              <a:t>So, if the actual span length is greater than 240ft (say 260ft), LLDF will be developed using the value of 240ft instead of the Lever Rule. </a:t>
            </a:r>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35</a:t>
            </a:fld>
            <a:endParaRPr lang="en-US"/>
          </a:p>
        </p:txBody>
      </p:sp>
      <p:pic>
        <p:nvPicPr>
          <p:cNvPr id="5" name="Picture 4"/>
          <p:cNvPicPr>
            <a:picLocks noChangeAspect="1"/>
          </p:cNvPicPr>
          <p:nvPr/>
        </p:nvPicPr>
        <p:blipFill>
          <a:blip r:embed="rId3"/>
          <a:stretch>
            <a:fillRect/>
          </a:stretch>
        </p:blipFill>
        <p:spPr>
          <a:xfrm>
            <a:off x="2782313" y="2590800"/>
            <a:ext cx="4272548" cy="1488574"/>
          </a:xfrm>
          <a:prstGeom prst="rect">
            <a:avLst/>
          </a:prstGeom>
        </p:spPr>
      </p:pic>
      <p:sp>
        <p:nvSpPr>
          <p:cNvPr id="8" name="Title 3">
            <a:extLst>
              <a:ext uri="{FF2B5EF4-FFF2-40B4-BE49-F238E27FC236}">
                <a16:creationId xmlns:a16="http://schemas.microsoft.com/office/drawing/2014/main" id="{BA749EED-9D09-42BF-9E3B-65FBEC133B95}"/>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777350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24" y="1239545"/>
            <a:ext cx="9439275" cy="5135562"/>
          </a:xfrm>
        </p:spPr>
        <p:txBody>
          <a:bodyPr>
            <a:normAutofit/>
          </a:bodyPr>
          <a:lstStyle/>
          <a:p>
            <a:pPr lvl="1">
              <a:buClr>
                <a:schemeClr val="tx1"/>
              </a:buClr>
            </a:pPr>
            <a:r>
              <a:rPr lang="en-US" dirty="0"/>
              <a:t>Whenever variable of the LLDF is in the </a:t>
            </a:r>
            <a:r>
              <a:rPr lang="en-US" dirty="0">
                <a:solidFill>
                  <a:srgbClr val="FFC000"/>
                </a:solidFill>
              </a:rPr>
              <a:t>denominator</a:t>
            </a:r>
            <a:r>
              <a:rPr lang="en-US" dirty="0"/>
              <a:t> and actual value is </a:t>
            </a:r>
            <a:r>
              <a:rPr lang="en-US" dirty="0">
                <a:solidFill>
                  <a:srgbClr val="FFC000"/>
                </a:solidFill>
              </a:rPr>
              <a:t>smaller than the smallest range </a:t>
            </a:r>
            <a:r>
              <a:rPr lang="en-US" dirty="0"/>
              <a:t>of applicability, LLDF will be established using “LEVER RULE”. </a:t>
            </a:r>
          </a:p>
          <a:p>
            <a:pPr lvl="1"/>
            <a:endParaRPr lang="en-US" dirty="0"/>
          </a:p>
          <a:p>
            <a:pPr lvl="1"/>
            <a:endParaRPr lang="en-US" dirty="0"/>
          </a:p>
          <a:p>
            <a:pPr lvl="1"/>
            <a:endParaRPr lang="en-US" dirty="0"/>
          </a:p>
          <a:p>
            <a:pPr lvl="1">
              <a:buClr>
                <a:schemeClr val="tx1"/>
              </a:buClr>
            </a:pPr>
            <a:r>
              <a:rPr lang="en-US" dirty="0"/>
              <a:t>In this expression Span Length L and number of Cells are in the denominator.</a:t>
            </a:r>
          </a:p>
          <a:p>
            <a:pPr lvl="1">
              <a:buClr>
                <a:schemeClr val="tx1"/>
              </a:buClr>
            </a:pPr>
            <a:r>
              <a:rPr lang="en-US" dirty="0"/>
              <a:t>So, if the actual span length is less than 60ft (say 59ft), LLDF will be developed using Lever Rule.</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36</a:t>
            </a:fld>
            <a:endParaRPr lang="en-US"/>
          </a:p>
        </p:txBody>
      </p:sp>
      <p:pic>
        <p:nvPicPr>
          <p:cNvPr id="5" name="Picture 4"/>
          <p:cNvPicPr>
            <a:picLocks noChangeAspect="1"/>
          </p:cNvPicPr>
          <p:nvPr/>
        </p:nvPicPr>
        <p:blipFill>
          <a:blip r:embed="rId3"/>
          <a:stretch>
            <a:fillRect/>
          </a:stretch>
        </p:blipFill>
        <p:spPr>
          <a:xfrm>
            <a:off x="2700742" y="2656293"/>
            <a:ext cx="4435689" cy="1545413"/>
          </a:xfrm>
          <a:prstGeom prst="rect">
            <a:avLst/>
          </a:prstGeom>
        </p:spPr>
      </p:pic>
      <p:sp>
        <p:nvSpPr>
          <p:cNvPr id="8" name="Title 3">
            <a:extLst>
              <a:ext uri="{FF2B5EF4-FFF2-40B4-BE49-F238E27FC236}">
                <a16:creationId xmlns:a16="http://schemas.microsoft.com/office/drawing/2014/main" id="{C9648755-6525-4E73-849C-0D9C3392468E}"/>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2837075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A97C45-1C1C-44CA-B1A0-E3F44E649798}"/>
              </a:ext>
            </a:extLst>
          </p:cNvPr>
          <p:cNvSpPr>
            <a:spLocks noGrp="1"/>
          </p:cNvSpPr>
          <p:nvPr>
            <p:ph type="sldNum" sz="quarter" idx="11"/>
          </p:nvPr>
        </p:nvSpPr>
        <p:spPr/>
        <p:txBody>
          <a:bodyPr/>
          <a:lstStyle/>
          <a:p>
            <a:pPr>
              <a:defRPr/>
            </a:pPr>
            <a:fld id="{28D4C64B-52C9-4CF7-83C3-9A9630F4E85A}" type="slidenum">
              <a:rPr lang="en-US" smtClean="0"/>
              <a:pPr>
                <a:defRPr/>
              </a:pPr>
              <a:t>37</a:t>
            </a:fld>
            <a:endParaRPr lang="en-US" dirty="0"/>
          </a:p>
        </p:txBody>
      </p:sp>
      <p:sp>
        <p:nvSpPr>
          <p:cNvPr id="4" name="Content Placeholder 2">
            <a:extLst>
              <a:ext uri="{FF2B5EF4-FFF2-40B4-BE49-F238E27FC236}">
                <a16:creationId xmlns:a16="http://schemas.microsoft.com/office/drawing/2014/main" id="{D9195D40-7D53-4427-9316-D4FFDD777227}"/>
              </a:ext>
            </a:extLst>
          </p:cNvPr>
          <p:cNvSpPr txBox="1">
            <a:spLocks/>
          </p:cNvSpPr>
          <p:nvPr/>
        </p:nvSpPr>
        <p:spPr>
          <a:xfrm>
            <a:off x="233362" y="838200"/>
            <a:ext cx="9439275" cy="996988"/>
          </a:xfrm>
          <a:prstGeom prst="rect">
            <a:avLst/>
          </a:prstGeom>
          <a:noFill/>
        </p:spPr>
        <p:txBody>
          <a:bodyPr>
            <a:normAutofit/>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1">
              <a:buClr>
                <a:schemeClr val="tx1"/>
              </a:buClr>
            </a:pPr>
            <a:r>
              <a:rPr lang="en-US" b="0" kern="0" dirty="0"/>
              <a:t>In this example, as the span length increases the Lever Rule becomes increasingly conservative (3.5’≤S≤16.0’).</a:t>
            </a:r>
          </a:p>
          <a:p>
            <a:pPr marL="457200" lvl="1" indent="0">
              <a:buFont typeface="Wingdings" pitchFamily="2" charset="2"/>
              <a:buNone/>
            </a:pPr>
            <a:endParaRPr lang="en-US" b="0" kern="0" dirty="0"/>
          </a:p>
        </p:txBody>
      </p:sp>
      <p:sp>
        <p:nvSpPr>
          <p:cNvPr id="5" name="Title 3">
            <a:extLst>
              <a:ext uri="{FF2B5EF4-FFF2-40B4-BE49-F238E27FC236}">
                <a16:creationId xmlns:a16="http://schemas.microsoft.com/office/drawing/2014/main" id="{1F6FAD36-F46B-4339-AFE5-ABD1A3CBA5E7}"/>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pic>
        <p:nvPicPr>
          <p:cNvPr id="9" name="Picture 1" descr="image002">
            <a:extLst>
              <a:ext uri="{FF2B5EF4-FFF2-40B4-BE49-F238E27FC236}">
                <a16:creationId xmlns:a16="http://schemas.microsoft.com/office/drawing/2014/main" id="{6EFA1E1F-EF7B-437C-A4EF-4A4F742A4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727" y="1835188"/>
            <a:ext cx="7112545" cy="48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297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361" y="951895"/>
            <a:ext cx="9439275" cy="1122655"/>
          </a:xfrm>
        </p:spPr>
        <p:txBody>
          <a:bodyPr>
            <a:normAutofit/>
          </a:bodyPr>
          <a:lstStyle/>
          <a:p>
            <a:pPr>
              <a:buClr>
                <a:schemeClr val="tx1"/>
              </a:buClr>
            </a:pPr>
            <a:r>
              <a:rPr lang="en-US" dirty="0"/>
              <a:t>How can a Range of Applicability be overwritten in the BrR software?</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38</a:t>
            </a:fld>
            <a:endParaRPr lang="en-US"/>
          </a:p>
        </p:txBody>
      </p:sp>
      <p:sp>
        <p:nvSpPr>
          <p:cNvPr id="8" name="Title 3">
            <a:extLst>
              <a:ext uri="{FF2B5EF4-FFF2-40B4-BE49-F238E27FC236}">
                <a16:creationId xmlns:a16="http://schemas.microsoft.com/office/drawing/2014/main" id="{3D9F9D09-A087-467B-8B41-F7A12A2B19F8}"/>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pic>
        <p:nvPicPr>
          <p:cNvPr id="9" name="Picture 8">
            <a:extLst>
              <a:ext uri="{FF2B5EF4-FFF2-40B4-BE49-F238E27FC236}">
                <a16:creationId xmlns:a16="http://schemas.microsoft.com/office/drawing/2014/main" id="{027299F6-24B5-457A-AFF6-A930F9A1074D}"/>
              </a:ext>
            </a:extLst>
          </p:cNvPr>
          <p:cNvPicPr>
            <a:picLocks noChangeAspect="1"/>
          </p:cNvPicPr>
          <p:nvPr/>
        </p:nvPicPr>
        <p:blipFill>
          <a:blip r:embed="rId3"/>
          <a:stretch>
            <a:fillRect/>
          </a:stretch>
        </p:blipFill>
        <p:spPr>
          <a:xfrm>
            <a:off x="1039609" y="2113879"/>
            <a:ext cx="7826777" cy="4299558"/>
          </a:xfrm>
          <a:prstGeom prst="rect">
            <a:avLst/>
          </a:prstGeom>
        </p:spPr>
      </p:pic>
    </p:spTree>
    <p:extLst>
      <p:ext uri="{BB962C8B-B14F-4D97-AF65-F5344CB8AC3E}">
        <p14:creationId xmlns:p14="http://schemas.microsoft.com/office/powerpoint/2010/main" val="423034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61FA66-3C34-40B8-911B-221AF0355356}"/>
              </a:ext>
            </a:extLst>
          </p:cNvPr>
          <p:cNvSpPr>
            <a:spLocks noGrp="1"/>
          </p:cNvSpPr>
          <p:nvPr>
            <p:ph type="sldNum" sz="quarter" idx="11"/>
          </p:nvPr>
        </p:nvSpPr>
        <p:spPr/>
        <p:txBody>
          <a:bodyPr/>
          <a:lstStyle/>
          <a:p>
            <a:pPr>
              <a:defRPr/>
            </a:pPr>
            <a:fld id="{28D4C64B-52C9-4CF7-83C3-9A9630F4E85A}" type="slidenum">
              <a:rPr lang="en-US" smtClean="0"/>
              <a:pPr>
                <a:defRPr/>
              </a:pPr>
              <a:t>39</a:t>
            </a:fld>
            <a:endParaRPr lang="en-US" dirty="0"/>
          </a:p>
        </p:txBody>
      </p:sp>
      <p:pic>
        <p:nvPicPr>
          <p:cNvPr id="3" name="Picture 2">
            <a:extLst>
              <a:ext uri="{FF2B5EF4-FFF2-40B4-BE49-F238E27FC236}">
                <a16:creationId xmlns:a16="http://schemas.microsoft.com/office/drawing/2014/main" id="{54E5227F-2B78-4155-9FD5-6A0D528C9644}"/>
              </a:ext>
            </a:extLst>
          </p:cNvPr>
          <p:cNvPicPr>
            <a:picLocks noChangeAspect="1"/>
          </p:cNvPicPr>
          <p:nvPr/>
        </p:nvPicPr>
        <p:blipFill>
          <a:blip r:embed="rId3"/>
          <a:stretch>
            <a:fillRect/>
          </a:stretch>
        </p:blipFill>
        <p:spPr>
          <a:xfrm>
            <a:off x="692943" y="990600"/>
            <a:ext cx="8520113" cy="5369974"/>
          </a:xfrm>
          <a:prstGeom prst="rect">
            <a:avLst/>
          </a:prstGeom>
        </p:spPr>
      </p:pic>
      <p:sp>
        <p:nvSpPr>
          <p:cNvPr id="5" name="Title 3">
            <a:extLst>
              <a:ext uri="{FF2B5EF4-FFF2-40B4-BE49-F238E27FC236}">
                <a16:creationId xmlns:a16="http://schemas.microsoft.com/office/drawing/2014/main" id="{15549068-CE3D-4403-9A90-2569C042C50A}"/>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spTree>
    <p:extLst>
      <p:ext uri="{BB962C8B-B14F-4D97-AF65-F5344CB8AC3E}">
        <p14:creationId xmlns:p14="http://schemas.microsoft.com/office/powerpoint/2010/main" val="2619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B817D8-7CA0-4007-8E81-85691530DD86}"/>
              </a:ext>
            </a:extLst>
          </p:cNvPr>
          <p:cNvSpPr>
            <a:spLocks noGrp="1"/>
          </p:cNvSpPr>
          <p:nvPr>
            <p:ph type="sldNum" sz="quarter" idx="11"/>
          </p:nvPr>
        </p:nvSpPr>
        <p:spPr/>
        <p:txBody>
          <a:bodyPr/>
          <a:lstStyle/>
          <a:p>
            <a:pPr>
              <a:defRPr/>
            </a:pPr>
            <a:fld id="{28D4C64B-52C9-4CF7-83C3-9A9630F4E85A}" type="slidenum">
              <a:rPr lang="en-US" smtClean="0"/>
              <a:pPr>
                <a:defRPr/>
              </a:pPr>
              <a:t>4</a:t>
            </a:fld>
            <a:endParaRPr lang="en-US" dirty="0"/>
          </a:p>
        </p:txBody>
      </p:sp>
      <p:sp>
        <p:nvSpPr>
          <p:cNvPr id="3" name="Title 3">
            <a:extLst>
              <a:ext uri="{FF2B5EF4-FFF2-40B4-BE49-F238E27FC236}">
                <a16:creationId xmlns:a16="http://schemas.microsoft.com/office/drawing/2014/main" id="{613F455F-9011-4802-9723-45347AA7AEE1}"/>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PS/PT Box Girder Bridges</a:t>
            </a:r>
          </a:p>
          <a:p>
            <a:r>
              <a:rPr lang="en-US" sz="3200" kern="0" dirty="0">
                <a:solidFill>
                  <a:schemeClr val="accent4">
                    <a:lumMod val="75000"/>
                  </a:schemeClr>
                </a:solidFill>
                <a:effectLst/>
              </a:rPr>
              <a:t>Shear Capacity near Inflection Points</a:t>
            </a:r>
            <a:endParaRPr lang="en-US" sz="3200" kern="0" dirty="0">
              <a:solidFill>
                <a:schemeClr val="accent4">
                  <a:lumMod val="75000"/>
                </a:schemeClr>
              </a:solidFill>
            </a:endParaRPr>
          </a:p>
        </p:txBody>
      </p:sp>
      <p:sp>
        <p:nvSpPr>
          <p:cNvPr id="4" name="TextBox 3">
            <a:extLst>
              <a:ext uri="{FF2B5EF4-FFF2-40B4-BE49-F238E27FC236}">
                <a16:creationId xmlns:a16="http://schemas.microsoft.com/office/drawing/2014/main" id="{8E57FE6D-AADA-4ABE-8B29-304F24D9814F}"/>
              </a:ext>
            </a:extLst>
          </p:cNvPr>
          <p:cNvSpPr txBox="1"/>
          <p:nvPr/>
        </p:nvSpPr>
        <p:spPr>
          <a:xfrm>
            <a:off x="164080" y="1446443"/>
            <a:ext cx="9638506" cy="2554545"/>
          </a:xfrm>
          <a:prstGeom prst="rect">
            <a:avLst/>
          </a:prstGeom>
          <a:noFill/>
        </p:spPr>
        <p:txBody>
          <a:bodyPr wrap="square" rtlCol="0">
            <a:spAutoFit/>
          </a:bodyPr>
          <a:lstStyle/>
          <a:p>
            <a:pPr>
              <a:spcBef>
                <a:spcPts val="0"/>
              </a:spcBef>
              <a:spcAft>
                <a:spcPts val="0"/>
              </a:spcAft>
            </a:pPr>
            <a:r>
              <a:rPr lang="en-US" sz="3200" b="0" dirty="0"/>
              <a:t>If the POI near the inflection point of the moment diagram is controlled by a low shear rating, the reason may be that the prestressing steel ends up slightly on the flexural </a:t>
            </a:r>
            <a:r>
              <a:rPr lang="en-US" sz="3200" b="0" dirty="0">
                <a:solidFill>
                  <a:srgbClr val="FFFF00"/>
                </a:solidFill>
              </a:rPr>
              <a:t>compression</a:t>
            </a:r>
            <a:r>
              <a:rPr lang="en-US" sz="3200" b="0" dirty="0"/>
              <a:t> side and does not contribute to the strain calculation in MCFT.  </a:t>
            </a:r>
          </a:p>
        </p:txBody>
      </p:sp>
      <p:pic>
        <p:nvPicPr>
          <p:cNvPr id="9" name="Picture 8">
            <a:extLst>
              <a:ext uri="{FF2B5EF4-FFF2-40B4-BE49-F238E27FC236}">
                <a16:creationId xmlns:a16="http://schemas.microsoft.com/office/drawing/2014/main" id="{9167A8BE-A96C-4A91-ABF3-EC3A1001864E}"/>
              </a:ext>
            </a:extLst>
          </p:cNvPr>
          <p:cNvPicPr>
            <a:picLocks noChangeAspect="1"/>
          </p:cNvPicPr>
          <p:nvPr/>
        </p:nvPicPr>
        <p:blipFill>
          <a:blip r:embed="rId3"/>
          <a:stretch>
            <a:fillRect/>
          </a:stretch>
        </p:blipFill>
        <p:spPr>
          <a:xfrm>
            <a:off x="322006" y="4000988"/>
            <a:ext cx="9261987" cy="2375307"/>
          </a:xfrm>
          <a:prstGeom prst="rect">
            <a:avLst/>
          </a:prstGeom>
        </p:spPr>
      </p:pic>
      <p:sp>
        <p:nvSpPr>
          <p:cNvPr id="10" name="Oval 9">
            <a:extLst>
              <a:ext uri="{FF2B5EF4-FFF2-40B4-BE49-F238E27FC236}">
                <a16:creationId xmlns:a16="http://schemas.microsoft.com/office/drawing/2014/main" id="{4DEEB705-A473-43B9-8074-4C989F780395}"/>
              </a:ext>
            </a:extLst>
          </p:cNvPr>
          <p:cNvSpPr/>
          <p:nvPr/>
        </p:nvSpPr>
        <p:spPr bwMode="auto">
          <a:xfrm>
            <a:off x="1828800" y="4752374"/>
            <a:ext cx="1371600" cy="1038825"/>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a:ln>
                <a:noFill/>
              </a:ln>
              <a:solidFill>
                <a:schemeClr val="tx1"/>
              </a:solidFill>
              <a:effectLst/>
              <a:latin typeface="Garamond" pitchFamily="18" charset="0"/>
            </a:endParaRPr>
          </a:p>
        </p:txBody>
      </p:sp>
    </p:spTree>
    <p:extLst>
      <p:ext uri="{BB962C8B-B14F-4D97-AF65-F5344CB8AC3E}">
        <p14:creationId xmlns:p14="http://schemas.microsoft.com/office/powerpoint/2010/main" val="267641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FBBE51-8740-4B24-AEDA-ACC97AA4DE02}"/>
              </a:ext>
            </a:extLst>
          </p:cNvPr>
          <p:cNvPicPr>
            <a:picLocks noChangeAspect="1"/>
          </p:cNvPicPr>
          <p:nvPr/>
        </p:nvPicPr>
        <p:blipFill>
          <a:blip r:embed="rId3"/>
          <a:stretch>
            <a:fillRect/>
          </a:stretch>
        </p:blipFill>
        <p:spPr>
          <a:xfrm>
            <a:off x="1031516" y="2717070"/>
            <a:ext cx="7186613" cy="3270268"/>
          </a:xfrm>
          <a:prstGeom prst="rect">
            <a:avLst/>
          </a:prstGeom>
        </p:spPr>
      </p:pic>
      <p:sp>
        <p:nvSpPr>
          <p:cNvPr id="3" name="Content Placeholder 2"/>
          <p:cNvSpPr>
            <a:spLocks noGrp="1"/>
          </p:cNvSpPr>
          <p:nvPr>
            <p:ph idx="1"/>
          </p:nvPr>
        </p:nvSpPr>
        <p:spPr>
          <a:xfrm>
            <a:off x="304800" y="1072400"/>
            <a:ext cx="9439275" cy="1656055"/>
          </a:xfrm>
        </p:spPr>
        <p:txBody>
          <a:bodyPr>
            <a:normAutofit fontScale="85000" lnSpcReduction="10000"/>
          </a:bodyPr>
          <a:lstStyle/>
          <a:p>
            <a:r>
              <a:rPr lang="en-US" dirty="0"/>
              <a:t>Go to Configuration Browser/System Defaults/Superstructure Analysis Tab</a:t>
            </a:r>
          </a:p>
          <a:p>
            <a:r>
              <a:rPr lang="en-US" dirty="0"/>
              <a:t>Change the LRFD DF Applicability Ranges to newly created </a:t>
            </a:r>
            <a:r>
              <a:rPr lang="en-US" sz="2400" dirty="0">
                <a:solidFill>
                  <a:srgbClr val="FFC000"/>
                </a:solidFill>
              </a:rPr>
              <a:t>CA</a:t>
            </a:r>
            <a:r>
              <a:rPr lang="en-US" sz="2400" dirty="0"/>
              <a:t> 2017AASHTO LRFD Range</a:t>
            </a:r>
          </a:p>
        </p:txBody>
      </p:sp>
      <p:sp>
        <p:nvSpPr>
          <p:cNvPr id="4" name="Slide Number Placeholder 3"/>
          <p:cNvSpPr>
            <a:spLocks noGrp="1"/>
          </p:cNvSpPr>
          <p:nvPr>
            <p:ph type="sldNum" sz="quarter" idx="11"/>
          </p:nvPr>
        </p:nvSpPr>
        <p:spPr/>
        <p:txBody>
          <a:bodyPr/>
          <a:lstStyle/>
          <a:p>
            <a:pPr>
              <a:defRPr/>
            </a:pPr>
            <a:fld id="{D57E96E4-0445-4EF2-9C94-3A887F532467}" type="slidenum">
              <a:rPr lang="en-US" smtClean="0"/>
              <a:pPr>
                <a:defRPr/>
              </a:pPr>
              <a:t>40</a:t>
            </a:fld>
            <a:endParaRPr lang="en-US" dirty="0"/>
          </a:p>
        </p:txBody>
      </p:sp>
      <p:sp>
        <p:nvSpPr>
          <p:cNvPr id="9" name="Rectangle 8"/>
          <p:cNvSpPr/>
          <p:nvPr/>
        </p:nvSpPr>
        <p:spPr bwMode="auto">
          <a:xfrm>
            <a:off x="4191000" y="4725915"/>
            <a:ext cx="2590800" cy="609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a:ln>
                <a:noFill/>
              </a:ln>
              <a:solidFill>
                <a:schemeClr val="tx1"/>
              </a:solidFill>
              <a:effectLst/>
              <a:latin typeface="Garamond" pitchFamily="18" charset="0"/>
            </a:endParaRPr>
          </a:p>
        </p:txBody>
      </p:sp>
      <p:sp>
        <p:nvSpPr>
          <p:cNvPr id="11" name="Down Arrow 10"/>
          <p:cNvSpPr/>
          <p:nvPr/>
        </p:nvSpPr>
        <p:spPr bwMode="auto">
          <a:xfrm>
            <a:off x="5486400" y="5380024"/>
            <a:ext cx="457200" cy="533400"/>
          </a:xfrm>
          <a:prstGeom prst="downArrow">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a:ln>
                <a:noFill/>
              </a:ln>
              <a:solidFill>
                <a:schemeClr val="tx1"/>
              </a:solidFill>
              <a:effectLst/>
              <a:latin typeface="Garamond" pitchFamily="18" charset="0"/>
            </a:endParaRPr>
          </a:p>
        </p:txBody>
      </p:sp>
      <p:sp>
        <p:nvSpPr>
          <p:cNvPr id="12" name="Title 3">
            <a:extLst>
              <a:ext uri="{FF2B5EF4-FFF2-40B4-BE49-F238E27FC236}">
                <a16:creationId xmlns:a16="http://schemas.microsoft.com/office/drawing/2014/main" id="{90EC8F22-CF91-4FC6-8D67-52DCBCA2FDD7}"/>
              </a:ext>
            </a:extLst>
          </p:cNvPr>
          <p:cNvSpPr txBox="1">
            <a:spLocks/>
          </p:cNvSpPr>
          <p:nvPr/>
        </p:nvSpPr>
        <p:spPr>
          <a:xfrm>
            <a:off x="460887" y="133350"/>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Range of Applicability Overwrite cont.</a:t>
            </a:r>
            <a:endParaRPr lang="en-US" sz="3200" kern="0" dirty="0">
              <a:solidFill>
                <a:schemeClr val="accent4">
                  <a:lumMod val="75000"/>
                </a:schemeClr>
              </a:solidFill>
            </a:endParaRPr>
          </a:p>
        </p:txBody>
      </p:sp>
      <p:pic>
        <p:nvPicPr>
          <p:cNvPr id="13" name="Picture 12">
            <a:extLst>
              <a:ext uri="{FF2B5EF4-FFF2-40B4-BE49-F238E27FC236}">
                <a16:creationId xmlns:a16="http://schemas.microsoft.com/office/drawing/2014/main" id="{F5E33831-F18D-47FE-B1C6-934C56483368}"/>
              </a:ext>
            </a:extLst>
          </p:cNvPr>
          <p:cNvPicPr>
            <a:picLocks noChangeAspect="1"/>
          </p:cNvPicPr>
          <p:nvPr/>
        </p:nvPicPr>
        <p:blipFill>
          <a:blip r:embed="rId4"/>
          <a:stretch>
            <a:fillRect/>
          </a:stretch>
        </p:blipFill>
        <p:spPr>
          <a:xfrm>
            <a:off x="4633912" y="5938037"/>
            <a:ext cx="3990975" cy="762000"/>
          </a:xfrm>
          <a:prstGeom prst="rect">
            <a:avLst/>
          </a:prstGeom>
        </p:spPr>
      </p:pic>
    </p:spTree>
    <p:extLst>
      <p:ext uri="{BB962C8B-B14F-4D97-AF65-F5344CB8AC3E}">
        <p14:creationId xmlns:p14="http://schemas.microsoft.com/office/powerpoint/2010/main" val="4294543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5E218B-1C9C-45DF-8DAA-7D45BEA92A8A}"/>
              </a:ext>
            </a:extLst>
          </p:cNvPr>
          <p:cNvSpPr>
            <a:spLocks noGrp="1"/>
          </p:cNvSpPr>
          <p:nvPr>
            <p:ph type="sldNum" sz="quarter" idx="11"/>
          </p:nvPr>
        </p:nvSpPr>
        <p:spPr/>
        <p:txBody>
          <a:bodyPr/>
          <a:lstStyle/>
          <a:p>
            <a:pPr>
              <a:defRPr/>
            </a:pPr>
            <a:fld id="{28D4C64B-52C9-4CF7-83C3-9A9630F4E85A}" type="slidenum">
              <a:rPr lang="en-US" smtClean="0"/>
              <a:pPr>
                <a:defRPr/>
              </a:pPr>
              <a:t>41</a:t>
            </a:fld>
            <a:endParaRPr lang="en-US" dirty="0"/>
          </a:p>
        </p:txBody>
      </p:sp>
      <p:pic>
        <p:nvPicPr>
          <p:cNvPr id="3" name="Picture 2" descr="Image result for ghost bridge">
            <a:extLst>
              <a:ext uri="{FF2B5EF4-FFF2-40B4-BE49-F238E27FC236}">
                <a16:creationId xmlns:a16="http://schemas.microsoft.com/office/drawing/2014/main" id="{596DB932-A31F-402F-8FB8-B947D20EC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74" y="912641"/>
            <a:ext cx="8947052" cy="5032717"/>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55E3A1E-A68D-41FA-B1F8-3036EF6F6A5F}"/>
              </a:ext>
            </a:extLst>
          </p:cNvPr>
          <p:cNvSpPr txBox="1"/>
          <p:nvPr/>
        </p:nvSpPr>
        <p:spPr>
          <a:xfrm flipH="1">
            <a:off x="3067929" y="1295400"/>
            <a:ext cx="3770142" cy="923330"/>
          </a:xfrm>
          <a:prstGeom prst="rect">
            <a:avLst/>
          </a:prstGeom>
          <a:noFill/>
        </p:spPr>
        <p:txBody>
          <a:bodyPr wrap="square" rtlCol="0">
            <a:spAutoFit/>
          </a:bodyPr>
          <a:lstStyle/>
          <a:p>
            <a:r>
              <a:rPr lang="en-US" sz="5400" dirty="0">
                <a:latin typeface="+mj-lt"/>
              </a:rPr>
              <a:t>Questions?</a:t>
            </a:r>
          </a:p>
        </p:txBody>
      </p:sp>
    </p:spTree>
    <p:extLst>
      <p:ext uri="{BB962C8B-B14F-4D97-AF65-F5344CB8AC3E}">
        <p14:creationId xmlns:p14="http://schemas.microsoft.com/office/powerpoint/2010/main" val="273011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p>
            <a:fld id="{324CA0C5-2317-48BA-AEA9-8793CA3B1118}" type="slidenum">
              <a:rPr lang="en-US"/>
              <a:pPr/>
              <a:t>5</a:t>
            </a:fld>
            <a:endParaRPr lang="en-US" dirty="0"/>
          </a:p>
        </p:txBody>
      </p:sp>
      <p:sp>
        <p:nvSpPr>
          <p:cNvPr id="3" name="Rectangle 2"/>
          <p:cNvSpPr/>
          <p:nvPr/>
        </p:nvSpPr>
        <p:spPr>
          <a:xfrm>
            <a:off x="274655" y="1200377"/>
            <a:ext cx="9105900" cy="1077218"/>
          </a:xfrm>
          <a:prstGeom prst="rect">
            <a:avLst/>
          </a:prstGeom>
        </p:spPr>
        <p:txBody>
          <a:bodyPr wrap="square">
            <a:spAutoFit/>
          </a:bodyPr>
          <a:lstStyle/>
          <a:p>
            <a:pPr marL="137160" lvl="1">
              <a:buClr>
                <a:schemeClr val="accent2"/>
              </a:buClr>
            </a:pPr>
            <a:r>
              <a:rPr lang="en-US" sz="3200" b="0" dirty="0">
                <a:solidFill>
                  <a:schemeClr val="tx1">
                    <a:lumMod val="95000"/>
                  </a:schemeClr>
                </a:solidFill>
                <a:sym typeface="Wingdings" panose="05000000000000000000" pitchFamily="2" charset="2"/>
              </a:rPr>
              <a:t>Most Multi-Cell Box girders have multiple ducts within each web and all have different cable paths.</a:t>
            </a:r>
          </a:p>
        </p:txBody>
      </p:sp>
      <p:sp>
        <p:nvSpPr>
          <p:cNvPr id="7" name="Title 3">
            <a:extLst>
              <a:ext uri="{FF2B5EF4-FFF2-40B4-BE49-F238E27FC236}">
                <a16:creationId xmlns:a16="http://schemas.microsoft.com/office/drawing/2014/main" id="{EE81BD8B-911A-4393-85AA-46E727D68260}"/>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pic>
        <p:nvPicPr>
          <p:cNvPr id="5" name="Picture 4">
            <a:extLst>
              <a:ext uri="{FF2B5EF4-FFF2-40B4-BE49-F238E27FC236}">
                <a16:creationId xmlns:a16="http://schemas.microsoft.com/office/drawing/2014/main" id="{1384EEE0-50B6-444A-9415-9C7DB95A419F}"/>
              </a:ext>
            </a:extLst>
          </p:cNvPr>
          <p:cNvPicPr>
            <a:picLocks noChangeAspect="1"/>
          </p:cNvPicPr>
          <p:nvPr/>
        </p:nvPicPr>
        <p:blipFill>
          <a:blip r:embed="rId3"/>
          <a:stretch>
            <a:fillRect/>
          </a:stretch>
        </p:blipFill>
        <p:spPr>
          <a:xfrm>
            <a:off x="274656" y="2770037"/>
            <a:ext cx="4400216" cy="3597523"/>
          </a:xfrm>
          <a:prstGeom prst="rect">
            <a:avLst/>
          </a:prstGeom>
        </p:spPr>
      </p:pic>
      <p:pic>
        <p:nvPicPr>
          <p:cNvPr id="6" name="Picture 5">
            <a:extLst>
              <a:ext uri="{FF2B5EF4-FFF2-40B4-BE49-F238E27FC236}">
                <a16:creationId xmlns:a16="http://schemas.microsoft.com/office/drawing/2014/main" id="{80952F2A-6B9B-441B-AE7C-051130D97012}"/>
              </a:ext>
            </a:extLst>
          </p:cNvPr>
          <p:cNvPicPr>
            <a:picLocks noChangeAspect="1"/>
          </p:cNvPicPr>
          <p:nvPr/>
        </p:nvPicPr>
        <p:blipFill>
          <a:blip r:embed="rId4"/>
          <a:stretch>
            <a:fillRect/>
          </a:stretch>
        </p:blipFill>
        <p:spPr>
          <a:xfrm>
            <a:off x="4953969" y="2770037"/>
            <a:ext cx="4735829" cy="3562424"/>
          </a:xfrm>
          <a:prstGeom prst="rect">
            <a:avLst/>
          </a:prstGeom>
        </p:spPr>
      </p:pic>
    </p:spTree>
    <p:extLst>
      <p:ext uri="{BB962C8B-B14F-4D97-AF65-F5344CB8AC3E}">
        <p14:creationId xmlns:p14="http://schemas.microsoft.com/office/powerpoint/2010/main" val="157853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65A56D-6771-4420-AB71-9CA675EB232E}"/>
              </a:ext>
            </a:extLst>
          </p:cNvPr>
          <p:cNvSpPr>
            <a:spLocks noGrp="1"/>
          </p:cNvSpPr>
          <p:nvPr>
            <p:ph type="sldNum" sz="quarter" idx="11"/>
          </p:nvPr>
        </p:nvSpPr>
        <p:spPr/>
        <p:txBody>
          <a:bodyPr/>
          <a:lstStyle/>
          <a:p>
            <a:pPr>
              <a:defRPr/>
            </a:pPr>
            <a:fld id="{28D4C64B-52C9-4CF7-83C3-9A9630F4E85A}" type="slidenum">
              <a:rPr lang="en-US" smtClean="0"/>
              <a:pPr>
                <a:defRPr/>
              </a:pPr>
              <a:t>6</a:t>
            </a:fld>
            <a:endParaRPr lang="en-US" dirty="0"/>
          </a:p>
        </p:txBody>
      </p:sp>
      <p:pic>
        <p:nvPicPr>
          <p:cNvPr id="10" name="Picture 9">
            <a:extLst>
              <a:ext uri="{FF2B5EF4-FFF2-40B4-BE49-F238E27FC236}">
                <a16:creationId xmlns:a16="http://schemas.microsoft.com/office/drawing/2014/main" id="{99C687F2-807A-4B0D-AD1E-56314569D7ED}"/>
              </a:ext>
            </a:extLst>
          </p:cNvPr>
          <p:cNvPicPr>
            <a:picLocks noChangeAspect="1"/>
          </p:cNvPicPr>
          <p:nvPr/>
        </p:nvPicPr>
        <p:blipFill>
          <a:blip r:embed="rId3"/>
          <a:stretch>
            <a:fillRect/>
          </a:stretch>
        </p:blipFill>
        <p:spPr>
          <a:xfrm>
            <a:off x="266699" y="1447800"/>
            <a:ext cx="7859697" cy="1219200"/>
          </a:xfrm>
          <a:prstGeom prst="rect">
            <a:avLst/>
          </a:prstGeom>
        </p:spPr>
      </p:pic>
      <p:pic>
        <p:nvPicPr>
          <p:cNvPr id="11" name="Picture 10">
            <a:extLst>
              <a:ext uri="{FF2B5EF4-FFF2-40B4-BE49-F238E27FC236}">
                <a16:creationId xmlns:a16="http://schemas.microsoft.com/office/drawing/2014/main" id="{DA8683D7-7435-4A40-82BC-7ED2ECE0C766}"/>
              </a:ext>
            </a:extLst>
          </p:cNvPr>
          <p:cNvPicPr>
            <a:picLocks noChangeAspect="1"/>
          </p:cNvPicPr>
          <p:nvPr/>
        </p:nvPicPr>
        <p:blipFill>
          <a:blip r:embed="rId4"/>
          <a:stretch>
            <a:fillRect/>
          </a:stretch>
        </p:blipFill>
        <p:spPr>
          <a:xfrm>
            <a:off x="266700" y="3111602"/>
            <a:ext cx="9372600" cy="3124200"/>
          </a:xfrm>
          <a:prstGeom prst="rect">
            <a:avLst/>
          </a:prstGeom>
        </p:spPr>
      </p:pic>
      <p:sp>
        <p:nvSpPr>
          <p:cNvPr id="12" name="Rectangle 11">
            <a:extLst>
              <a:ext uri="{FF2B5EF4-FFF2-40B4-BE49-F238E27FC236}">
                <a16:creationId xmlns:a16="http://schemas.microsoft.com/office/drawing/2014/main" id="{5E5D2BBD-C851-4193-8BF1-1F22A22F0CA7}"/>
              </a:ext>
            </a:extLst>
          </p:cNvPr>
          <p:cNvSpPr/>
          <p:nvPr/>
        </p:nvSpPr>
        <p:spPr bwMode="auto">
          <a:xfrm>
            <a:off x="6983396" y="1447800"/>
            <a:ext cx="1143000" cy="381000"/>
          </a:xfrm>
          <a:prstGeom prst="rect">
            <a:avLst/>
          </a:prstGeom>
          <a:solidFill>
            <a:srgbClr val="FFFF00">
              <a:alpha val="31000"/>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a:ln>
                <a:noFill/>
              </a:ln>
              <a:solidFill>
                <a:schemeClr val="tx1"/>
              </a:solidFill>
              <a:effectLst/>
              <a:latin typeface="Garamond" pitchFamily="18" charset="0"/>
            </a:endParaRPr>
          </a:p>
        </p:txBody>
      </p:sp>
      <p:sp>
        <p:nvSpPr>
          <p:cNvPr id="9" name="Title 3">
            <a:extLst>
              <a:ext uri="{FF2B5EF4-FFF2-40B4-BE49-F238E27FC236}">
                <a16:creationId xmlns:a16="http://schemas.microsoft.com/office/drawing/2014/main" id="{2F2EB192-345A-4DE2-9D5B-CDCD404C979D}"/>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spTree>
    <p:extLst>
      <p:ext uri="{BB962C8B-B14F-4D97-AF65-F5344CB8AC3E}">
        <p14:creationId xmlns:p14="http://schemas.microsoft.com/office/powerpoint/2010/main" val="250563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3ADFA7-60E7-4389-B182-7AF275F466F6}"/>
              </a:ext>
            </a:extLst>
          </p:cNvPr>
          <p:cNvSpPr>
            <a:spLocks noGrp="1"/>
          </p:cNvSpPr>
          <p:nvPr>
            <p:ph type="sldNum" sz="quarter" idx="11"/>
          </p:nvPr>
        </p:nvSpPr>
        <p:spPr/>
        <p:txBody>
          <a:bodyPr/>
          <a:lstStyle/>
          <a:p>
            <a:pPr>
              <a:defRPr/>
            </a:pPr>
            <a:fld id="{28D4C64B-52C9-4CF7-83C3-9A9630F4E85A}" type="slidenum">
              <a:rPr lang="en-US" smtClean="0"/>
              <a:pPr>
                <a:defRPr/>
              </a:pPr>
              <a:t>7</a:t>
            </a:fld>
            <a:endParaRPr lang="en-US" dirty="0"/>
          </a:p>
        </p:txBody>
      </p:sp>
      <p:pic>
        <p:nvPicPr>
          <p:cNvPr id="3" name="Picture 2">
            <a:extLst>
              <a:ext uri="{FF2B5EF4-FFF2-40B4-BE49-F238E27FC236}">
                <a16:creationId xmlns:a16="http://schemas.microsoft.com/office/drawing/2014/main" id="{CC397F23-095C-45C3-87B2-258A008D8B0E}"/>
              </a:ext>
            </a:extLst>
          </p:cNvPr>
          <p:cNvPicPr/>
          <p:nvPr/>
        </p:nvPicPr>
        <p:blipFill>
          <a:blip r:embed="rId3"/>
          <a:stretch>
            <a:fillRect/>
          </a:stretch>
        </p:blipFill>
        <p:spPr>
          <a:xfrm>
            <a:off x="148590" y="3581400"/>
            <a:ext cx="9608820" cy="2786743"/>
          </a:xfrm>
          <a:prstGeom prst="rect">
            <a:avLst/>
          </a:prstGeom>
        </p:spPr>
      </p:pic>
      <p:sp>
        <p:nvSpPr>
          <p:cNvPr id="5" name="TextBox 4">
            <a:extLst>
              <a:ext uri="{FF2B5EF4-FFF2-40B4-BE49-F238E27FC236}">
                <a16:creationId xmlns:a16="http://schemas.microsoft.com/office/drawing/2014/main" id="{5613285C-C1CB-43B3-A222-DB666714F9BC}"/>
              </a:ext>
            </a:extLst>
          </p:cNvPr>
          <p:cNvSpPr txBox="1"/>
          <p:nvPr/>
        </p:nvSpPr>
        <p:spPr>
          <a:xfrm>
            <a:off x="304800" y="1214497"/>
            <a:ext cx="9296400" cy="2062103"/>
          </a:xfrm>
          <a:prstGeom prst="rect">
            <a:avLst/>
          </a:prstGeom>
          <a:noFill/>
        </p:spPr>
        <p:txBody>
          <a:bodyPr wrap="square" rtlCol="0">
            <a:spAutoFit/>
          </a:bodyPr>
          <a:lstStyle/>
          <a:p>
            <a:pPr>
              <a:spcBef>
                <a:spcPts val="0"/>
              </a:spcBef>
            </a:pPr>
            <a:r>
              <a:rPr lang="en-US" sz="3200" b="0" dirty="0"/>
              <a:t>Notice the sharp drop in rating factor between P13 and P15 vehicles. This is an indication that moment changes sign and we have the issue with MCFT completely ignoring the effects of the prestressing force. </a:t>
            </a:r>
          </a:p>
        </p:txBody>
      </p:sp>
      <p:sp>
        <p:nvSpPr>
          <p:cNvPr id="6" name="Oval 5">
            <a:extLst>
              <a:ext uri="{FF2B5EF4-FFF2-40B4-BE49-F238E27FC236}">
                <a16:creationId xmlns:a16="http://schemas.microsoft.com/office/drawing/2014/main" id="{19DA94A8-6AB9-4C02-82D2-1BA66B0FE221}"/>
              </a:ext>
            </a:extLst>
          </p:cNvPr>
          <p:cNvSpPr/>
          <p:nvPr/>
        </p:nvSpPr>
        <p:spPr bwMode="auto">
          <a:xfrm>
            <a:off x="1371600" y="5334000"/>
            <a:ext cx="762000" cy="67826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0" fontAlgn="base" latinLnBrk="0" hangingPunct="0">
              <a:lnSpc>
                <a:spcPct val="100000"/>
              </a:lnSpc>
              <a:spcBef>
                <a:spcPct val="50000"/>
              </a:spcBef>
              <a:spcAft>
                <a:spcPct val="0"/>
              </a:spcAft>
              <a:buClrTx/>
              <a:buSzTx/>
              <a:buFontTx/>
              <a:buNone/>
              <a:tabLst/>
            </a:pPr>
            <a:endParaRPr kumimoji="0" lang="en-US" sz="2400" b="1" i="0" u="none" strike="noStrike" cap="none" normalizeH="0" baseline="0">
              <a:ln>
                <a:noFill/>
              </a:ln>
              <a:solidFill>
                <a:schemeClr val="tx1"/>
              </a:solidFill>
              <a:effectLst/>
              <a:latin typeface="Garamond" pitchFamily="18" charset="0"/>
            </a:endParaRPr>
          </a:p>
        </p:txBody>
      </p:sp>
      <p:sp>
        <p:nvSpPr>
          <p:cNvPr id="7" name="Title 3">
            <a:extLst>
              <a:ext uri="{FF2B5EF4-FFF2-40B4-BE49-F238E27FC236}">
                <a16:creationId xmlns:a16="http://schemas.microsoft.com/office/drawing/2014/main" id="{D16F46D2-D953-4107-8933-E1B0D597D4E1}"/>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spTree>
    <p:extLst>
      <p:ext uri="{BB962C8B-B14F-4D97-AF65-F5344CB8AC3E}">
        <p14:creationId xmlns:p14="http://schemas.microsoft.com/office/powerpoint/2010/main" val="118488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1CAEAF-7C05-4380-B594-5675D5D79BDA}"/>
              </a:ext>
            </a:extLst>
          </p:cNvPr>
          <p:cNvSpPr>
            <a:spLocks noGrp="1"/>
          </p:cNvSpPr>
          <p:nvPr>
            <p:ph type="sldNum" sz="quarter" idx="11"/>
          </p:nvPr>
        </p:nvSpPr>
        <p:spPr/>
        <p:txBody>
          <a:bodyPr/>
          <a:lstStyle/>
          <a:p>
            <a:pPr>
              <a:defRPr/>
            </a:pPr>
            <a:fld id="{28D4C64B-52C9-4CF7-83C3-9A9630F4E85A}" type="slidenum">
              <a:rPr lang="en-US" smtClean="0"/>
              <a:pPr>
                <a:defRPr/>
              </a:pPr>
              <a:t>8</a:t>
            </a:fld>
            <a:endParaRPr lang="en-US" dirty="0"/>
          </a:p>
        </p:txBody>
      </p:sp>
      <p:sp>
        <p:nvSpPr>
          <p:cNvPr id="4" name="TextBox 3">
            <a:extLst>
              <a:ext uri="{FF2B5EF4-FFF2-40B4-BE49-F238E27FC236}">
                <a16:creationId xmlns:a16="http://schemas.microsoft.com/office/drawing/2014/main" id="{4BE4013F-0234-4B85-9A5E-E53CFC4A30F7}"/>
              </a:ext>
            </a:extLst>
          </p:cNvPr>
          <p:cNvSpPr txBox="1"/>
          <p:nvPr/>
        </p:nvSpPr>
        <p:spPr>
          <a:xfrm>
            <a:off x="267705" y="1447800"/>
            <a:ext cx="4191000" cy="4031873"/>
          </a:xfrm>
          <a:prstGeom prst="rect">
            <a:avLst/>
          </a:prstGeom>
          <a:noFill/>
        </p:spPr>
        <p:txBody>
          <a:bodyPr wrap="square" rtlCol="0">
            <a:spAutoFit/>
          </a:bodyPr>
          <a:lstStyle/>
          <a:p>
            <a:pPr>
              <a:spcBef>
                <a:spcPts val="0"/>
              </a:spcBef>
            </a:pPr>
            <a:r>
              <a:rPr lang="en-US" sz="3200" b="0" dirty="0"/>
              <a:t>From the summary spreadsheet for the 0.8pt of Span 1 you can see that the demand does not increase much between the P13 and P15 but capacity drops significantly.</a:t>
            </a:r>
          </a:p>
        </p:txBody>
      </p:sp>
      <p:pic>
        <p:nvPicPr>
          <p:cNvPr id="7" name="Picture 6">
            <a:extLst>
              <a:ext uri="{FF2B5EF4-FFF2-40B4-BE49-F238E27FC236}">
                <a16:creationId xmlns:a16="http://schemas.microsoft.com/office/drawing/2014/main" id="{700286EE-BCD3-4F36-8A46-5DF9939617A5}"/>
              </a:ext>
            </a:extLst>
          </p:cNvPr>
          <p:cNvPicPr/>
          <p:nvPr/>
        </p:nvPicPr>
        <p:blipFill>
          <a:blip r:embed="rId2"/>
          <a:stretch>
            <a:fillRect/>
          </a:stretch>
        </p:blipFill>
        <p:spPr>
          <a:xfrm>
            <a:off x="4778242" y="1476315"/>
            <a:ext cx="4876800" cy="4495800"/>
          </a:xfrm>
          <a:prstGeom prst="rect">
            <a:avLst/>
          </a:prstGeom>
        </p:spPr>
      </p:pic>
      <p:sp>
        <p:nvSpPr>
          <p:cNvPr id="8" name="Title 3">
            <a:extLst>
              <a:ext uri="{FF2B5EF4-FFF2-40B4-BE49-F238E27FC236}">
                <a16:creationId xmlns:a16="http://schemas.microsoft.com/office/drawing/2014/main" id="{ADE5C8E8-751A-4071-A90A-3064ECB27277}"/>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spTree>
    <p:extLst>
      <p:ext uri="{BB962C8B-B14F-4D97-AF65-F5344CB8AC3E}">
        <p14:creationId xmlns:p14="http://schemas.microsoft.com/office/powerpoint/2010/main" val="271680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E70E44-5181-48A4-8C5A-E54007B9F918}"/>
              </a:ext>
            </a:extLst>
          </p:cNvPr>
          <p:cNvSpPr>
            <a:spLocks noGrp="1"/>
          </p:cNvSpPr>
          <p:nvPr>
            <p:ph type="sldNum" sz="quarter" idx="11"/>
          </p:nvPr>
        </p:nvSpPr>
        <p:spPr/>
        <p:txBody>
          <a:bodyPr/>
          <a:lstStyle/>
          <a:p>
            <a:pPr>
              <a:defRPr/>
            </a:pPr>
            <a:fld id="{28D4C64B-52C9-4CF7-83C3-9A9630F4E85A}" type="slidenum">
              <a:rPr lang="en-US" smtClean="0"/>
              <a:pPr>
                <a:defRPr/>
              </a:pPr>
              <a:t>9</a:t>
            </a:fld>
            <a:endParaRPr lang="en-US" dirty="0"/>
          </a:p>
        </p:txBody>
      </p:sp>
      <p:pic>
        <p:nvPicPr>
          <p:cNvPr id="3" name="Picture 2">
            <a:extLst>
              <a:ext uri="{FF2B5EF4-FFF2-40B4-BE49-F238E27FC236}">
                <a16:creationId xmlns:a16="http://schemas.microsoft.com/office/drawing/2014/main" id="{03772E7F-BDF8-46F4-BA94-BCAC3CF57DB0}"/>
              </a:ext>
            </a:extLst>
          </p:cNvPr>
          <p:cNvPicPr>
            <a:picLocks noChangeAspect="1"/>
          </p:cNvPicPr>
          <p:nvPr/>
        </p:nvPicPr>
        <p:blipFill>
          <a:blip r:embed="rId2"/>
          <a:stretch>
            <a:fillRect/>
          </a:stretch>
        </p:blipFill>
        <p:spPr>
          <a:xfrm>
            <a:off x="1100953" y="1622711"/>
            <a:ext cx="7704093" cy="4880282"/>
          </a:xfrm>
          <a:prstGeom prst="rect">
            <a:avLst/>
          </a:prstGeom>
        </p:spPr>
      </p:pic>
      <p:sp>
        <p:nvSpPr>
          <p:cNvPr id="6" name="TextBox 5">
            <a:extLst>
              <a:ext uri="{FF2B5EF4-FFF2-40B4-BE49-F238E27FC236}">
                <a16:creationId xmlns:a16="http://schemas.microsoft.com/office/drawing/2014/main" id="{D422CF1F-8F36-49B6-BCEE-904C6C062603}"/>
              </a:ext>
            </a:extLst>
          </p:cNvPr>
          <p:cNvSpPr txBox="1"/>
          <p:nvPr/>
        </p:nvSpPr>
        <p:spPr>
          <a:xfrm>
            <a:off x="304800" y="1087318"/>
            <a:ext cx="4800600" cy="523220"/>
          </a:xfrm>
          <a:prstGeom prst="rect">
            <a:avLst/>
          </a:prstGeom>
          <a:noFill/>
        </p:spPr>
        <p:txBody>
          <a:bodyPr wrap="square" rtlCol="0">
            <a:spAutoFit/>
          </a:bodyPr>
          <a:lstStyle/>
          <a:p>
            <a:pPr>
              <a:spcBef>
                <a:spcPts val="0"/>
              </a:spcBef>
            </a:pPr>
            <a:r>
              <a:rPr lang="en-US" sz="2800" dirty="0"/>
              <a:t>To confirm our suspicions:</a:t>
            </a:r>
          </a:p>
        </p:txBody>
      </p:sp>
      <p:sp>
        <p:nvSpPr>
          <p:cNvPr id="7" name="Title 3">
            <a:extLst>
              <a:ext uri="{FF2B5EF4-FFF2-40B4-BE49-F238E27FC236}">
                <a16:creationId xmlns:a16="http://schemas.microsoft.com/office/drawing/2014/main" id="{1C70E838-298E-43FE-B5FC-D3A9AE3681F8}"/>
              </a:ext>
            </a:extLst>
          </p:cNvPr>
          <p:cNvSpPr txBox="1">
            <a:spLocks/>
          </p:cNvSpPr>
          <p:nvPr/>
        </p:nvSpPr>
        <p:spPr>
          <a:xfrm>
            <a:off x="464820" y="355007"/>
            <a:ext cx="8915400" cy="808713"/>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sz="3600" kern="0" dirty="0">
                <a:solidFill>
                  <a:schemeClr val="accent4">
                    <a:lumMod val="75000"/>
                  </a:schemeClr>
                </a:solidFill>
                <a:effectLst/>
              </a:rPr>
              <a:t>Shear Capacity near Inflection Points cont.</a:t>
            </a:r>
            <a:endParaRPr lang="en-US" sz="3600" kern="0" dirty="0">
              <a:solidFill>
                <a:schemeClr val="accent4">
                  <a:lumMod val="75000"/>
                </a:schemeClr>
              </a:solidFill>
            </a:endParaRPr>
          </a:p>
        </p:txBody>
      </p:sp>
    </p:spTree>
    <p:extLst>
      <p:ext uri="{BB962C8B-B14F-4D97-AF65-F5344CB8AC3E}">
        <p14:creationId xmlns:p14="http://schemas.microsoft.com/office/powerpoint/2010/main" val="2852922634"/>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342900" marR="0" indent="-342900" algn="l" defTabSz="914400" rtl="0" eaLnBrk="0" fontAlgn="base" latinLnBrk="0" hangingPunct="0">
          <a:lnSpc>
            <a:spcPct val="100000"/>
          </a:lnSpc>
          <a:spcBef>
            <a:spcPct val="50000"/>
          </a:spcBef>
          <a:spcAft>
            <a:spcPct val="0"/>
          </a:spcAft>
          <a:buClrTx/>
          <a:buSzTx/>
          <a:buFontTx/>
          <a:buNone/>
          <a:tabLst/>
          <a:defRPr kumimoji="0" sz="2400" b="1" i="0" u="none" strike="noStrike" cap="none" normalizeH="0" baseline="0" smtClean="0">
            <a:ln>
              <a:noFill/>
            </a:ln>
            <a:solidFill>
              <a:schemeClr val="tx1"/>
            </a:solidFill>
            <a:effectLst/>
            <a:latin typeface="Garamond" pitchFamily="18" charset="0"/>
          </a:defRPr>
        </a:defPPr>
      </a:lstStyle>
    </a:spDef>
    <a:lnDef>
      <a:spPr bwMode="auto">
        <a:solidFill>
          <a:schemeClr val="bg1"/>
        </a:solidFill>
        <a:ln w="19050" cap="flat" cmpd="sng" algn="ctr">
          <a:solidFill>
            <a:srgbClr val="FF0000"/>
          </a:solidFill>
          <a:prstDash val="solid"/>
          <a:round/>
          <a:headEnd type="none" w="med" len="med"/>
          <a:tailEnd type="none" w="med" len="med"/>
        </a:ln>
        <a:effectLst/>
      </a:spPr>
      <a:body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40755</TotalTime>
  <Words>2012</Words>
  <Application>Microsoft Office PowerPoint</Application>
  <PresentationFormat>A4 Paper (210x297 mm)</PresentationFormat>
  <Paragraphs>238</Paragraphs>
  <Slides>41</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Constantia</vt:lpstr>
      <vt:lpstr>Garamond</vt:lpstr>
      <vt:lpstr>High Tower Text</vt:lpstr>
      <vt:lpstr>Times New Roman</vt:lpstr>
      <vt:lpstr>Wingdings</vt:lpstr>
      <vt:lpstr>Stream</vt:lpstr>
      <vt:lpstr>AASHTOWare BrR Workarounds</vt:lpstr>
      <vt:lpstr>Workarounds we’ll discuss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Caltrans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Virtis Training</dc:title>
  <dc:creator>MVinayag</dc:creator>
  <cp:lastModifiedBy>Ward, Dave W@DOT</cp:lastModifiedBy>
  <cp:revision>2498</cp:revision>
  <cp:lastPrinted>2018-07-30T17:55:00Z</cp:lastPrinted>
  <dcterms:created xsi:type="dcterms:W3CDTF">2009-10-20T10:15:22Z</dcterms:created>
  <dcterms:modified xsi:type="dcterms:W3CDTF">2019-08-01T19:06:21Z</dcterms:modified>
</cp:coreProperties>
</file>