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95" r:id="rId5"/>
    <p:sldMasterId id="2147483704" r:id="rId6"/>
    <p:sldMasterId id="2147483713" r:id="rId7"/>
    <p:sldMasterId id="2147483736" r:id="rId8"/>
  </p:sldMasterIdLst>
  <p:notesMasterIdLst>
    <p:notesMasterId r:id="rId56"/>
  </p:notesMasterIdLst>
  <p:handoutMasterIdLst>
    <p:handoutMasterId r:id="rId57"/>
  </p:handoutMasterIdLst>
  <p:sldIdLst>
    <p:sldId id="1513" r:id="rId9"/>
    <p:sldId id="1490" r:id="rId10"/>
    <p:sldId id="1555" r:id="rId11"/>
    <p:sldId id="1491" r:id="rId12"/>
    <p:sldId id="1497" r:id="rId13"/>
    <p:sldId id="1514" r:id="rId14"/>
    <p:sldId id="1561" r:id="rId15"/>
    <p:sldId id="1562" r:id="rId16"/>
    <p:sldId id="1563" r:id="rId17"/>
    <p:sldId id="1511" r:id="rId18"/>
    <p:sldId id="1512" r:id="rId19"/>
    <p:sldId id="1515" r:id="rId20"/>
    <p:sldId id="1575" r:id="rId21"/>
    <p:sldId id="1523" r:id="rId22"/>
    <p:sldId id="1565" r:id="rId23"/>
    <p:sldId id="1566" r:id="rId24"/>
    <p:sldId id="1524" r:id="rId25"/>
    <p:sldId id="1525" r:id="rId26"/>
    <p:sldId id="1526" r:id="rId27"/>
    <p:sldId id="1527" r:id="rId28"/>
    <p:sldId id="1529" r:id="rId29"/>
    <p:sldId id="1530" r:id="rId30"/>
    <p:sldId id="1567" r:id="rId31"/>
    <p:sldId id="1531" r:id="rId32"/>
    <p:sldId id="1532" r:id="rId33"/>
    <p:sldId id="1576" r:id="rId34"/>
    <p:sldId id="1533" r:id="rId35"/>
    <p:sldId id="1534" r:id="rId36"/>
    <p:sldId id="1583" r:id="rId37"/>
    <p:sldId id="1535" r:id="rId38"/>
    <p:sldId id="1536" r:id="rId39"/>
    <p:sldId id="1537" r:id="rId40"/>
    <p:sldId id="1538" r:id="rId41"/>
    <p:sldId id="1539" r:id="rId42"/>
    <p:sldId id="1577" r:id="rId43"/>
    <p:sldId id="1540" r:id="rId44"/>
    <p:sldId id="1541" r:id="rId45"/>
    <p:sldId id="1579" r:id="rId46"/>
    <p:sldId id="1542" r:id="rId47"/>
    <p:sldId id="1543" r:id="rId48"/>
    <p:sldId id="1544" r:id="rId49"/>
    <p:sldId id="1545" r:id="rId50"/>
    <p:sldId id="1546" r:id="rId51"/>
    <p:sldId id="1547" r:id="rId52"/>
    <p:sldId id="1582" r:id="rId53"/>
    <p:sldId id="1581" r:id="rId54"/>
    <p:sldId id="1584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as.trivedi" initials="P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D83"/>
    <a:srgbClr val="FFFF99"/>
    <a:srgbClr val="F1C739"/>
    <a:srgbClr val="009999"/>
    <a:srgbClr val="AC6D2E"/>
    <a:srgbClr val="B57331"/>
    <a:srgbClr val="DBBF6F"/>
    <a:srgbClr val="05A972"/>
    <a:srgbClr val="55A51C"/>
    <a:srgbClr val="00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2" autoAdjust="0"/>
    <p:restoredTop sz="75834" autoAdjust="0"/>
  </p:normalViewPr>
  <p:slideViewPr>
    <p:cSldViewPr snapToGrid="0" showGuides="1">
      <p:cViewPr>
        <p:scale>
          <a:sx n="75" d="100"/>
          <a:sy n="75" d="100"/>
        </p:scale>
        <p:origin x="-1718" y="-403"/>
      </p:cViewPr>
      <p:guideLst>
        <p:guide orient="horz" pos="4027"/>
        <p:guide orient="horz" pos="4280"/>
        <p:guide orient="horz" pos="838"/>
        <p:guide orient="horz" pos="2393"/>
        <p:guide orient="horz" pos="480"/>
        <p:guide pos="4972"/>
        <p:guide pos="2784"/>
        <p:guide pos="5655"/>
        <p:guide pos="1594"/>
        <p:guide pos="5559"/>
        <p:guide pos="204"/>
      </p:guideLst>
    </p:cSldViewPr>
  </p:slideViewPr>
  <p:outlineViewPr>
    <p:cViewPr>
      <p:scale>
        <a:sx n="33" d="100"/>
        <a:sy n="33" d="100"/>
      </p:scale>
      <p:origin x="0" y="11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32"/>
    </p:cViewPr>
  </p:sorterViewPr>
  <p:notesViewPr>
    <p:cSldViewPr snapToGrid="0" showGuides="1">
      <p:cViewPr varScale="1">
        <p:scale>
          <a:sx n="48" d="100"/>
          <a:sy n="48" d="100"/>
        </p:scale>
        <p:origin x="-2180" y="-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4A34FAC4-DA1E-41E5-8A9A-A964633D4A34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5C9AD31-7BA2-4416-98BB-BCEF95AB69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1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C162F42-E274-4158-8ED7-DBDAA544066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9EA0013-2AD0-4B3C-AA53-6673615E34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2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B1A-E5E5-4742-A53E-B0AFDFB1142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47751" y="4035287"/>
            <a:ext cx="8096250" cy="1789044"/>
          </a:xfrm>
          <a:prstGeom prst="rect">
            <a:avLst/>
          </a:prstGeom>
          <a:gradFill>
            <a:gsLst>
              <a:gs pos="12000">
                <a:schemeClr val="accent2"/>
              </a:gs>
              <a:gs pos="100000">
                <a:srgbClr val="00558A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262270" y="4495800"/>
            <a:ext cx="7563678" cy="1295400"/>
          </a:xfrm>
        </p:spPr>
        <p:txBody>
          <a:bodyPr/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79463" y="5345647"/>
            <a:ext cx="2125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© 2010</a:t>
            </a:r>
            <a:r>
              <a:rPr lang="en-US" sz="7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7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Bentley</a:t>
            </a:r>
            <a:r>
              <a:rPr lang="en-US" sz="7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Systems, Incorporated</a:t>
            </a:r>
            <a:endParaRPr lang="en-US" sz="700" dirty="0" smtClean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gray">
          <a:xfrm>
            <a:off x="1240081" y="522994"/>
            <a:ext cx="7737232" cy="3600101"/>
          </a:xfrm>
          <a:prstGeom prst="rect">
            <a:avLst/>
          </a:prstGeom>
          <a:noFill/>
          <a:ln w="666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6" name="Picture 15" descr="09_Corp_PPT_coll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984" y="551296"/>
            <a:ext cx="7705328" cy="3550872"/>
          </a:xfrm>
          <a:prstGeom prst="rect">
            <a:avLst/>
          </a:prstGeom>
        </p:spPr>
      </p:pic>
      <p:sp>
        <p:nvSpPr>
          <p:cNvPr id="17" name="Flowchart: Process 16"/>
          <p:cNvSpPr/>
          <p:nvPr userDrawn="1"/>
        </p:nvSpPr>
        <p:spPr bwMode="auto">
          <a:xfrm>
            <a:off x="1047750" y="5874026"/>
            <a:ext cx="5631346" cy="920474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1292087" y="5891003"/>
            <a:ext cx="5297556" cy="320954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47751" y="4035287"/>
            <a:ext cx="8096250" cy="1789044"/>
          </a:xfrm>
          <a:prstGeom prst="rect">
            <a:avLst/>
          </a:prstGeom>
          <a:gradFill>
            <a:gsLst>
              <a:gs pos="12000">
                <a:schemeClr val="accent2"/>
              </a:gs>
              <a:gs pos="100000">
                <a:srgbClr val="00558A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262270" y="4495800"/>
            <a:ext cx="7563678" cy="1295400"/>
          </a:xfrm>
        </p:spPr>
        <p:txBody>
          <a:bodyPr/>
          <a:lstStyle>
            <a:lvl1pPr>
              <a:defRPr sz="3600" b="1"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Flowchart: Process 16"/>
          <p:cNvSpPr/>
          <p:nvPr/>
        </p:nvSpPr>
        <p:spPr bwMode="auto">
          <a:xfrm>
            <a:off x="1047750" y="5874026"/>
            <a:ext cx="5631346" cy="920474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1263951" y="5891003"/>
            <a:ext cx="5297556" cy="320954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  <p:pic>
        <p:nvPicPr>
          <p:cNvPr id="11" name="Picture 10" descr="Title_Page ima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941" y="572639"/>
            <a:ext cx="7562602" cy="358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3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2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4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A44"/>
              </a:solidFill>
              <a:cs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0" y="304800"/>
            <a:ext cx="9144000" cy="3962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  <a:cs typeface="Arial" pitchFamily="34" charset="0"/>
            </a:endParaRPr>
          </a:p>
        </p:txBody>
      </p:sp>
      <p:pic>
        <p:nvPicPr>
          <p:cNvPr id="7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038" y="6099175"/>
            <a:ext cx="1722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ocess 8"/>
          <p:cNvSpPr/>
          <p:nvPr/>
        </p:nvSpPr>
        <p:spPr bwMode="auto">
          <a:xfrm>
            <a:off x="1047750" y="5699051"/>
            <a:ext cx="5630863" cy="1095449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" name="Picture 9" descr="Title_Page 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88" y="573088"/>
            <a:ext cx="75628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262270" y="4495800"/>
            <a:ext cx="7563678" cy="1295400"/>
          </a:xfrm>
        </p:spPr>
        <p:txBody>
          <a:bodyPr/>
          <a:lstStyle>
            <a:lvl1pPr>
              <a:defRPr sz="3600" b="1"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63951" y="5891003"/>
            <a:ext cx="5297556" cy="320954"/>
          </a:xfrm>
          <a:noFill/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200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8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8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76400"/>
            <a:ext cx="396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962400"/>
            <a:ext cx="396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8600" y="6589713"/>
            <a:ext cx="2971800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3289-7713-40B6-B40A-A2E020347BE8}" type="slidenum">
              <a:rPr lang="en-US">
                <a:solidFill>
                  <a:srgbClr val="002A44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FFFFFF"/>
                </a:solidFill>
              </a:rPr>
              <a:t> | WWW.BENTLEY.COM</a:t>
            </a:r>
          </a:p>
        </p:txBody>
      </p:sp>
    </p:spTree>
    <p:extLst>
      <p:ext uri="{BB962C8B-B14F-4D97-AF65-F5344CB8AC3E}">
        <p14:creationId xmlns:p14="http://schemas.microsoft.com/office/powerpoint/2010/main" val="2568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\\psf\Home\Graphic Tank\q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383" y="2867160"/>
            <a:ext cx="1150752" cy="11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psf\Home\Graphic Tank\q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22" y="4017213"/>
            <a:ext cx="830188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psf\Home\Graphic Tank\q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906" y="2893038"/>
            <a:ext cx="1146048" cy="11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psf\Home\Graphic Tank\q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109" y="4006077"/>
            <a:ext cx="2367845" cy="117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\\psf\Home\Graphic Tank\q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622" y="1752234"/>
            <a:ext cx="1956816" cy="11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\\psf\Home\Graphic Tank\q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194" y="614495"/>
            <a:ext cx="2377440" cy="11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\\psf\Home\Graphic Tank\q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001" y="0"/>
            <a:ext cx="1147011" cy="6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\\psf\Home\Graphic Tank\q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807" y="1757688"/>
            <a:ext cx="2243328" cy="11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\\psf\Home\Graphic Tank\q4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0434" y="0"/>
            <a:ext cx="2255520" cy="6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\\psf\Home\Graphic Tank\q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194" y="614495"/>
            <a:ext cx="2249424" cy="22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\\psf\Home\Graphic Tank\q2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97" y="2890508"/>
            <a:ext cx="1115568" cy="11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\\psf\Home\Graphic Tank\q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618" y="623121"/>
            <a:ext cx="1151621" cy="33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 Same Side Corner Rectangle 20"/>
          <p:cNvSpPr/>
          <p:nvPr/>
        </p:nvSpPr>
        <p:spPr bwMode="auto">
          <a:xfrm>
            <a:off x="3094767" y="0"/>
            <a:ext cx="1109894" cy="61449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950465" y="2889982"/>
            <a:ext cx="1117110" cy="1127231"/>
          </a:xfrm>
          <a:prstGeom prst="roundRect">
            <a:avLst>
              <a:gd name="adj" fmla="val 4944"/>
            </a:avLst>
          </a:prstGeom>
          <a:solidFill>
            <a:srgbClr val="002A4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348115" y="625004"/>
            <a:ext cx="1130356" cy="1127231"/>
          </a:xfrm>
          <a:prstGeom prst="roundRect">
            <a:avLst>
              <a:gd name="adj" fmla="val 4944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pic>
        <p:nvPicPr>
          <p:cNvPr id="1028" name="Picture 4" descr="\\psf\Home\Graphic Tank\Bentley_Formats_Final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" y="283"/>
            <a:ext cx="9143245" cy="6857434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818526" y="5185046"/>
            <a:ext cx="6851943" cy="1026471"/>
          </a:xfrm>
        </p:spPr>
        <p:txBody>
          <a:bodyPr lIns="0" anchor="b" anchorCtr="0">
            <a:normAutofit/>
          </a:bodyPr>
          <a:lstStyle>
            <a:lvl1pPr algn="r">
              <a:defRPr lang="en-US" sz="3600" b="1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818526" y="6227708"/>
            <a:ext cx="6851944" cy="320954"/>
          </a:xfrm>
          <a:noFill/>
        </p:spPr>
        <p:txBody>
          <a:bodyPr lIns="0"/>
          <a:lstStyle>
            <a:lvl1pPr marL="0" indent="0" algn="r">
              <a:spcBef>
                <a:spcPts val="400"/>
              </a:spcBef>
              <a:buFontTx/>
              <a:buNone/>
              <a:defRPr lang="en-US" sz="2400" b="0" kern="1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  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\\psf\Home\Graphic Tank\w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" y="4175640"/>
            <a:ext cx="1158240" cy="1146048"/>
          </a:xfrm>
          <a:prstGeom prst="rect">
            <a:avLst/>
          </a:prstGeom>
          <a:noFill/>
        </p:spPr>
      </p:pic>
      <p:pic>
        <p:nvPicPr>
          <p:cNvPr id="1027" name="Picture 3" descr="\\psf\Home\Graphic Tank\w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810768"/>
            <a:ext cx="829056" cy="1139952"/>
          </a:xfrm>
          <a:prstGeom prst="rect">
            <a:avLst/>
          </a:prstGeom>
          <a:noFill/>
        </p:spPr>
      </p:pic>
      <p:pic>
        <p:nvPicPr>
          <p:cNvPr id="1028" name="Picture 4" descr="\\psf\Home\Graphic Tank\w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53" y="1917590"/>
            <a:ext cx="1139952" cy="1127760"/>
          </a:xfrm>
          <a:prstGeom prst="rect">
            <a:avLst/>
          </a:prstGeom>
          <a:noFill/>
        </p:spPr>
      </p:pic>
      <p:pic>
        <p:nvPicPr>
          <p:cNvPr id="1030" name="Picture 6" descr="\\psf\Home\Graphic Tank\w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5321688"/>
            <a:ext cx="1054608" cy="1127760"/>
          </a:xfrm>
          <a:prstGeom prst="rect">
            <a:avLst/>
          </a:prstGeom>
          <a:noFill/>
        </p:spPr>
      </p:pic>
      <p:pic>
        <p:nvPicPr>
          <p:cNvPr id="1031" name="Picture 7" descr="\\psf\Home\Graphic Tank\w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4180676"/>
            <a:ext cx="810768" cy="1127760"/>
          </a:xfrm>
          <a:prstGeom prst="rect">
            <a:avLst/>
          </a:prstGeom>
          <a:noFill/>
        </p:spPr>
      </p:pic>
      <p:pic>
        <p:nvPicPr>
          <p:cNvPr id="1034" name="Picture 10" descr="\\psf\Home\Graphic Tank\w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1854"/>
            <a:ext cx="1962912" cy="1115568"/>
          </a:xfrm>
          <a:prstGeom prst="rect">
            <a:avLst/>
          </a:prstGeom>
          <a:noFill/>
        </p:spPr>
      </p:pic>
      <p:pic>
        <p:nvPicPr>
          <p:cNvPr id="1026" name="Picture 2" descr="\\psf\Home\Graphic Tank\Bentley_Formats_Fina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" y="283"/>
            <a:ext cx="9143245" cy="68574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06" y="2044009"/>
            <a:ext cx="6404165" cy="1362075"/>
          </a:xfrm>
        </p:spPr>
        <p:txBody>
          <a:bodyPr anchor="b"/>
          <a:lstStyle>
            <a:lvl1pPr algn="l">
              <a:defRPr sz="3600" b="1" cap="none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6506" y="3469739"/>
            <a:ext cx="6404165" cy="56286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2012\Marketing\Be Inspired\Innovation in Land Development, Engineering, and Management\Finalist\198_BBKS_TaxiwaysRzeszow\BBKS-Projekt_Taxiways_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00148"/>
            <a:ext cx="863600" cy="113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2012\Marketing\Be Inspired\Innovation in Roads\Finalist\307_SOTEPA_HumbertodeCampos\Be_Inspired_SOTEPA_Humberto_Campos\SOTEPA_HumbertodeCampos_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53486"/>
            <a:ext cx="827113" cy="11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Ron.Gant\Dropbox\Public\Tunnel-2Lar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19"/>
          <a:stretch/>
        </p:blipFill>
        <p:spPr bwMode="auto">
          <a:xfrm>
            <a:off x="9440" y="4187422"/>
            <a:ext cx="817673" cy="11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2012\Marketing\Be Inspired\Innovation in Roads\412_ParsonsBrinckerhoff_AirportLink\PBA_Airport Link\PBA_Airport Link_Section 1_Image K_ Airport Roundabout Upgrade - 0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113" y="4187422"/>
            <a:ext cx="1124234" cy="11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bentleymarketing.projectwiseonline.com\ron.gant\dms17159\Bentley_HPR_Third_Karnaphuli_Bridge_Image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"/>
          <a:stretch/>
        </p:blipFill>
        <p:spPr bwMode="auto">
          <a:xfrm>
            <a:off x="824256" y="1900075"/>
            <a:ext cx="1133459" cy="114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2011\Marketing\Be Inspired\Finalist\Rail\289_Parsons Brinckerhoff_Glenfield Transport\Parsons Brinckerhoff_Glenfield Transport Interchange_Glenfield station live rail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256" y="3038461"/>
            <a:ext cx="1133459" cy="11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2012\Marketing\Be Inspired\Innovation in Land Development, Engineering, and Management\Finalist\349_MortensonCons_SpringValleyWind\Mortenson_Spring Valley Wind_6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21688"/>
            <a:ext cx="802640" cy="11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06" y="2044009"/>
            <a:ext cx="6404165" cy="1362075"/>
          </a:xfrm>
        </p:spPr>
        <p:txBody>
          <a:bodyPr anchor="b"/>
          <a:lstStyle>
            <a:lvl1pPr algn="l">
              <a:defRPr sz="36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6506" y="3469739"/>
            <a:ext cx="6404165" cy="56286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9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70114" y="1394031"/>
            <a:ext cx="8383361" cy="4557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38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0768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90768" y="1447800"/>
            <a:ext cx="3962400" cy="4648200"/>
          </a:xfrm>
          <a:solidFill>
            <a:schemeClr val="bg2">
              <a:lumMod val="40000"/>
              <a:lumOff val="60000"/>
            </a:schemeClr>
          </a:solidFill>
        </p:spPr>
        <p:txBody>
          <a:bodyPr bIns="731520"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Graphic / Photo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447800"/>
            <a:ext cx="3962400" cy="4648200"/>
          </a:xfrm>
          <a:solidFill>
            <a:schemeClr val="bg2">
              <a:lumMod val="40000"/>
              <a:lumOff val="60000"/>
            </a:schemeClr>
          </a:solidFill>
        </p:spPr>
        <p:txBody>
          <a:bodyPr bIns="731520"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Graphic / Photo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0768" y="14478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b="0">
                <a:latin typeface="Arial Narrow" pitchFamily="34" charset="0"/>
              </a:defRPr>
            </a:lvl1pPr>
            <a:lvl2pPr>
              <a:lnSpc>
                <a:spcPct val="90000"/>
              </a:lnSpc>
              <a:defRPr b="0">
                <a:latin typeface="Arial Narrow" pitchFamily="34" charset="0"/>
              </a:defRPr>
            </a:lvl2pPr>
            <a:lvl3pPr>
              <a:lnSpc>
                <a:spcPct val="90000"/>
              </a:lnSpc>
              <a:defRPr b="0">
                <a:latin typeface="Arial Narrow" pitchFamily="34" charset="0"/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5184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8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64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79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890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67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07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757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973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72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9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410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615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 typeface="Wingdings 3" pitchFamily="18" charset="2"/>
              <a:buChar char=""/>
              <a:defRPr b="0">
                <a:solidFill>
                  <a:schemeClr val="tx1"/>
                </a:solidFill>
                <a:latin typeface="Verdana" pitchFamily="34" charset="0"/>
              </a:defRPr>
            </a:lvl2pPr>
            <a:lvl3pP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b="0">
                <a:solidFill>
                  <a:schemeClr val="tx1"/>
                </a:solidFill>
                <a:latin typeface="Verdana" pitchFamily="34" charset="0"/>
              </a:defRPr>
            </a:lvl4pPr>
            <a:lvl5pPr>
              <a:buFontTx/>
              <a:buNone/>
              <a:defRPr b="0" i="1">
                <a:solidFill>
                  <a:schemeClr val="tx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14400"/>
            <a:ext cx="822960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94C2712-DFC4-4727-9266-A36BD45590D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60325" cap="flat" cmpd="tri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42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5471-65E3-44DF-AE20-6E2211CA70DF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1E39-8C4E-47D4-841A-2206AC1BADEE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078" y="6250164"/>
            <a:ext cx="37866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298" y="6397507"/>
            <a:ext cx="1161826" cy="365125"/>
          </a:xfrm>
        </p:spPr>
        <p:txBody>
          <a:bodyPr/>
          <a:lstStyle>
            <a:lvl1pPr algn="l">
              <a:defRPr sz="1100"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1" name="Picture 3" descr="G:\PROJ\VIRTIS\PM\NEWSLET\2014 Newsletters\June\Splash Screens\BrDR\AASHTO-Logo_Bridge_Design_Rating_RGB_650x360_jt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78" y="6043594"/>
            <a:ext cx="1323234" cy="7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BAE6-F543-459B-B1FB-A6C71B5BE7FA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116388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101410" cy="80327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81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9643-6F76-45E2-986D-C4BE8D8C0FC5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B825-5769-44AE-8294-6CC10BD8B35F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C563-3605-4517-B273-DD70B12881F3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647-11AD-4FF3-8690-4EE3664131B1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541-542F-4D28-B415-245B798CF0F7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1B31-DF4F-4E7A-9F4A-7595367D1B4A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1D4-E904-4086-95EA-157BD24D1A3C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FBC6-57C7-474D-B82E-3CA0C8B68697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25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258204" cy="50546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500938" y="6356350"/>
            <a:ext cx="11858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7629B860-0A76-489C-8EF1-AADCAEB561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tif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microsoft.com/office/2007/relationships/hdphoto" Target="../media/hdphoto1.wdp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8.jpe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auto">
          <a:xfrm>
            <a:off x="8977313" y="0"/>
            <a:ext cx="166687" cy="214685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S PGothic"/>
              <a:cs typeface="MS PGothic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1" y="6526214"/>
            <a:ext cx="7530353" cy="26828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58A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76200"/>
            <a:ext cx="19812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994515" y="962920"/>
            <a:ext cx="2125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+mn-lt"/>
              </a:rPr>
              <a:t>© 2010 Bentley</a:t>
            </a:r>
            <a:r>
              <a:rPr lang="en-US" sz="700" baseline="0" dirty="0" smtClean="0">
                <a:solidFill>
                  <a:schemeClr val="bg1"/>
                </a:solidFill>
                <a:latin typeface="+mn-lt"/>
              </a:rPr>
              <a:t> Systems, Incorporated</a:t>
            </a:r>
            <a:endParaRPr lang="en-US" sz="7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49957"/>
            <a:ext cx="2971800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1AE62-ACEE-4CBF-ABCE-6DEA53F5321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WWW.BENTLEY.COM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8977313" y="-1"/>
            <a:ext cx="166687" cy="2433711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 userDrawn="1"/>
        </p:nvSpPr>
        <p:spPr bwMode="auto">
          <a:xfrm>
            <a:off x="-1" y="6526214"/>
            <a:ext cx="7530353" cy="268286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558A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76200"/>
            <a:ext cx="19812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1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97" y="6492999"/>
            <a:ext cx="1335616" cy="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707" y="-43636"/>
            <a:ext cx="1739605" cy="46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0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8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8977313" y="0"/>
            <a:ext cx="166687" cy="2433638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0" y="6526213"/>
            <a:ext cx="7531100" cy="26828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558A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A44"/>
              </a:solidFill>
              <a:cs typeface="Arial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76200"/>
            <a:ext cx="19812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2A44"/>
              </a:solidFill>
              <a:cs typeface="Arial" pitchFamily="34" charset="0"/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81" name="TextBox 13"/>
          <p:cNvSpPr txBox="1">
            <a:spLocks noChangeArrowheads="1"/>
          </p:cNvSpPr>
          <p:nvPr/>
        </p:nvSpPr>
        <p:spPr bwMode="auto">
          <a:xfrm rot="-5400000">
            <a:off x="7865269" y="1162844"/>
            <a:ext cx="2392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latin typeface="Arial Narrow" pitchFamily="34" charset="0"/>
              </a:rPr>
              <a:t>©  2012 Bentley Systems, Incorporated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50025"/>
            <a:ext cx="2971800" cy="268288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602C69B9-E199-46C5-9276-6E02F77DED12}" type="slidenum">
              <a:rPr lang="en-US" smtClean="0">
                <a:solidFill>
                  <a:srgbClr val="92D050"/>
                </a:solidFill>
                <a:cs typeface="Arial" pitchFamily="34" charset="0"/>
              </a:rPr>
              <a:pPr>
                <a:defRPr/>
              </a:pPr>
              <a:t>‹#›</a:t>
            </a:fld>
            <a:r>
              <a:rPr lang="en-US" dirty="0" smtClean="0">
                <a:solidFill>
                  <a:srgbClr val="92D050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| WWW.BENTLEY.COM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3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225" y="6492875"/>
            <a:ext cx="13350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36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MS PGothic"/>
          <a:cs typeface="MS PGothic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MS PGothic"/>
          <a:cs typeface="MS PGothic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MS PGothic"/>
          <a:cs typeface="MS PGothic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fontAlgn="base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600"/>
        </a:spcBef>
        <a:spcAft>
          <a:spcPct val="0"/>
        </a:spcAft>
        <a:buChar char="•"/>
        <a:defRPr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\\psf\Home\Graphic Tank\Bentley_Formats_Final.jp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8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114" y="118341"/>
            <a:ext cx="838305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114" y="1393825"/>
            <a:ext cx="8383054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</p:sldLayoutIdLst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>
              <a:lumMod val="90000"/>
              <a:lumOff val="1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274320" indent="-27432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8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515938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084263" indent="-16986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16A23E-31BC-4274-BCDF-36000714E3AB}" type="datetime1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15000">
        <p14:prism isContent="1" isInverted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648" y="891605"/>
            <a:ext cx="8985603" cy="43573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6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3D Analysis with AASHTOWare Bridge Design and Rating</a:t>
            </a:r>
            <a:br>
              <a:rPr lang="en-US" sz="6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6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2" descr="G:\PROJ\VIRTIS\Training\3D FEM Training PowerPoint 2014\Image22-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 b="3177"/>
          <a:stretch/>
        </p:blipFill>
        <p:spPr bwMode="auto">
          <a:xfrm>
            <a:off x="1417291" y="4129309"/>
            <a:ext cx="3304398" cy="21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224811"/>
            <a:ext cx="8280997" cy="252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Dead loads: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Stage 1 – non-composite dead loads  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Stage 2 – composite dead loads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Distributed loads are converted to nodal forces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Discretization of model must be sufficient to ensure series of nodal loads accurately represents distributed load 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 smtClean="0"/>
              <a:t>	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</a:t>
            </a:r>
            <a:r>
              <a:rPr lang="en-US" sz="3600" kern="0" dirty="0" smtClean="0"/>
              <a:t>Finite Element Modeling Basics</a:t>
            </a:r>
            <a:endParaRPr lang="en-US" sz="36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12" y="3800205"/>
            <a:ext cx="5949680" cy="252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4" y="1224810"/>
            <a:ext cx="8122376" cy="211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Live loads: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Stage 3 – live loads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Applied to influence surface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Location of vehicle selected to produce maximum of desired effect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 smtClean="0"/>
              <a:t>	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</a:t>
            </a:r>
            <a:r>
              <a:rPr lang="en-US" sz="3600" kern="0" dirty="0" smtClean="0"/>
              <a:t>Finite Element Modeling Basics</a:t>
            </a:r>
            <a:endParaRPr lang="en-US" sz="3600" kern="0" dirty="0"/>
          </a:p>
        </p:txBody>
      </p:sp>
      <p:pic>
        <p:nvPicPr>
          <p:cNvPr id="4098" name="Picture 2" descr="G:\PROJ\VIRTIS\Training\3D FEM Training PowerPoint 2014\Image22-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 b="3177"/>
          <a:stretch/>
        </p:blipFill>
        <p:spPr bwMode="auto">
          <a:xfrm>
            <a:off x="2264721" y="3316902"/>
            <a:ext cx="4651870" cy="301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56344" y="1109195"/>
            <a:ext cx="8878603" cy="298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Support conditions: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1" kern="0" dirty="0" smtClean="0"/>
              <a:t>Free bearings</a:t>
            </a:r>
            <a:r>
              <a:rPr lang="en-US" sz="2400" kern="0" dirty="0" smtClean="0"/>
              <a:t> – permit translation in all directions</a:t>
            </a:r>
          </a:p>
          <a:p>
            <a:pPr marL="51435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i="1" kern="0" dirty="0"/>
              <a:t>Guided bearings</a:t>
            </a:r>
            <a:r>
              <a:rPr lang="en-US" sz="2400" kern="0" dirty="0"/>
              <a:t> – permit translation in only one </a:t>
            </a:r>
            <a:r>
              <a:rPr lang="en-US" sz="2400" kern="0" dirty="0" smtClean="0"/>
              <a:t>direction, usually </a:t>
            </a:r>
            <a:r>
              <a:rPr lang="en-US" sz="2400" kern="0" dirty="0"/>
              <a:t>either longitudinal or </a:t>
            </a:r>
            <a:r>
              <a:rPr lang="en-US" sz="2400" kern="0" dirty="0" smtClean="0"/>
              <a:t>transverse </a:t>
            </a:r>
            <a:endParaRPr lang="en-US" sz="2400" kern="0" dirty="0"/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1" kern="0" dirty="0" smtClean="0"/>
              <a:t>Fixed bearings</a:t>
            </a:r>
            <a:r>
              <a:rPr lang="en-US" sz="2400" kern="0" dirty="0" smtClean="0"/>
              <a:t> – do not permit translation in any direction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8691563" algn="l"/>
              </a:tabLst>
              <a:defRPr/>
            </a:pPr>
            <a:r>
              <a:rPr lang="en-US" sz="2400" i="1" kern="0" dirty="0" smtClean="0"/>
              <a:t>For each of these three support conditions, </a:t>
            </a:r>
            <a:r>
              <a:rPr lang="en-US" sz="2400" b="1" i="1" kern="0" dirty="0" smtClean="0"/>
              <a:t>rotation</a:t>
            </a:r>
            <a:r>
              <a:rPr lang="en-US" sz="2400" i="1" kern="0" dirty="0" smtClean="0"/>
              <a:t> can be provided or limited in many different combinations</a:t>
            </a:r>
            <a:r>
              <a:rPr lang="en-US" sz="2600" i="1" kern="0" dirty="0" smtClean="0"/>
              <a:t>	</a:t>
            </a:r>
            <a:endParaRPr kumimoji="0" lang="en-US" sz="2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</a:t>
            </a:r>
            <a:r>
              <a:rPr lang="en-US" sz="3600" kern="0" dirty="0" smtClean="0"/>
              <a:t>Finite Element Modeling Basics</a:t>
            </a:r>
            <a:endParaRPr lang="en-US" sz="3600" kern="0" dirty="0"/>
          </a:p>
        </p:txBody>
      </p:sp>
      <p:pic>
        <p:nvPicPr>
          <p:cNvPr id="7" name="Picture 6" descr="image of bearing in use"/>
          <p:cNvPicPr/>
          <p:nvPr/>
        </p:nvPicPr>
        <p:blipFill>
          <a:blip r:embed="rId3" cstate="print"/>
          <a:srcRect l="16000" t="12000" r="16000" b="12000"/>
          <a:stretch>
            <a:fillRect/>
          </a:stretch>
        </p:blipFill>
        <p:spPr bwMode="auto">
          <a:xfrm>
            <a:off x="2743218" y="4046908"/>
            <a:ext cx="3449386" cy="224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7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341" y="351148"/>
            <a:ext cx="8985603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3D </a:t>
            </a:r>
            <a:r>
              <a:rPr lang="en-US" sz="3600" dirty="0">
                <a:solidFill>
                  <a:schemeClr val="bg1"/>
                </a:solidFill>
              </a:rPr>
              <a:t>Analysis </a:t>
            </a:r>
            <a:r>
              <a:rPr lang="en-US" sz="3600" dirty="0" smtClean="0">
                <a:solidFill>
                  <a:schemeClr val="bg1"/>
                </a:solidFill>
              </a:rPr>
              <a:t>with AASHTOWare Bridge Design and Rating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2" y="1853401"/>
            <a:ext cx="8560874" cy="334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Here’s what you’ll learn in this presentation: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f</a:t>
            </a:r>
            <a:r>
              <a:rPr lang="en-US" sz="2400" kern="0" dirty="0" smtClean="0"/>
              <a:t>inite </a:t>
            </a:r>
            <a:r>
              <a:rPr lang="en-US" sz="2400" kern="0" dirty="0"/>
              <a:t>e</a:t>
            </a:r>
            <a:r>
              <a:rPr lang="en-US" sz="2400" kern="0" dirty="0" smtClean="0"/>
              <a:t>lement modeling basics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generated </a:t>
            </a:r>
            <a:r>
              <a:rPr lang="en-US" sz="2400" kern="0" dirty="0" smtClean="0"/>
              <a:t>model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the user-interface for steel multi-girder superstructure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how the analysis is performed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available output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/>
              <a:t>	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0882" y="2755900"/>
            <a:ext cx="5693518" cy="431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7887158" cy="189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Definition of elements for curved structures: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Curvature is represented by straight elements with small kinks at node points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Elements are not curved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/>
              <a:t>Review </a:t>
            </a:r>
            <a:r>
              <a:rPr lang="en-US" sz="3600" kern="0" dirty="0"/>
              <a:t>of </a:t>
            </a:r>
            <a:r>
              <a:rPr lang="en-US" sz="3600" kern="0" dirty="0" smtClean="0"/>
              <a:t>the Generated Model</a:t>
            </a:r>
            <a:endParaRPr lang="en-US" sz="3600" kern="0" dirty="0"/>
          </a:p>
        </p:txBody>
      </p:sp>
      <p:sp>
        <p:nvSpPr>
          <p:cNvPr id="2" name="Arc 1"/>
          <p:cNvSpPr/>
          <p:nvPr/>
        </p:nvSpPr>
        <p:spPr>
          <a:xfrm>
            <a:off x="882478" y="3641801"/>
            <a:ext cx="2987748" cy="1881963"/>
          </a:xfrm>
          <a:prstGeom prst="arc">
            <a:avLst>
              <a:gd name="adj1" fmla="val 10903101"/>
              <a:gd name="adj2" fmla="val 1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823947" y="4454612"/>
            <a:ext cx="141419" cy="14885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811695" y="4511892"/>
            <a:ext cx="141419" cy="14885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100083" y="3966539"/>
            <a:ext cx="141419" cy="14885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624406" y="3654558"/>
            <a:ext cx="141419" cy="14885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981975" y="3654558"/>
            <a:ext cx="141419" cy="14885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23509" y="3966539"/>
            <a:ext cx="141419" cy="14885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317821" y="3567373"/>
            <a:ext cx="141419" cy="14885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92369" y="4041908"/>
            <a:ext cx="276136" cy="48807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22050" y="4091170"/>
            <a:ext cx="245008" cy="48807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33550" y="3753783"/>
            <a:ext cx="403614" cy="2593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11056" y="3758892"/>
            <a:ext cx="412453" cy="2593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59240" y="3638270"/>
            <a:ext cx="522735" cy="8328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765825" y="3633849"/>
            <a:ext cx="551996" cy="8713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34240" y="4687908"/>
            <a:ext cx="3081252" cy="44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/>
              <a:t>Actual Curve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852271" y="4686406"/>
            <a:ext cx="3081252" cy="74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/>
              <a:t>Elements in the model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97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7419325" cy="170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Non-skewed model: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Deck and beam are divided into elements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The software allows user to adjust number of shell elements and target aspect ratio for shell elements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the Generated Model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3"/>
          <a:srcRect l="6156" t="4937" r="2644" b="20858"/>
          <a:stretch/>
        </p:blipFill>
        <p:spPr bwMode="auto">
          <a:xfrm>
            <a:off x="1095961" y="2922068"/>
            <a:ext cx="6563307" cy="3414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18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196818"/>
            <a:ext cx="7419325" cy="115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/>
              <a:t>S</a:t>
            </a:r>
            <a:r>
              <a:rPr lang="en-US" sz="3200" b="1" i="1" kern="0" dirty="0" smtClean="0"/>
              <a:t>kewed model: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Nodes are defined along the skew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the Generated Model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077" t="9730" r="1445" b="9951"/>
          <a:stretch/>
        </p:blipFill>
        <p:spPr bwMode="auto">
          <a:xfrm>
            <a:off x="1095471" y="2563174"/>
            <a:ext cx="6525315" cy="3728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04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8197021" cy="157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Nodes: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/>
              <a:t>Numbers each node of </a:t>
            </a:r>
            <a:r>
              <a:rPr lang="en-US" sz="2400" kern="0" dirty="0"/>
              <a:t>generated model</a:t>
            </a:r>
            <a:endParaRPr lang="en-US" sz="2400" kern="0" dirty="0" smtClean="0"/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Defines X, Y, and Z coordinates for each node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the Generated Model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21537" r="5582" b="31548"/>
          <a:stretch/>
        </p:blipFill>
        <p:spPr>
          <a:xfrm>
            <a:off x="2313587" y="2622251"/>
            <a:ext cx="4480914" cy="265176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0220" y="5491639"/>
            <a:ext cx="7683499" cy="8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i="1" kern="0" dirty="0" smtClean="0"/>
              <a:t>The tables on this and the following slides define the model generated based on data entered by the user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66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63699" y="1196817"/>
            <a:ext cx="8588907" cy="266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Master Slave Node Pairs: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Used to define connection between girder and deck for steel curved girders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Master node is in deck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Slave node is along girder top flange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One-to-one correlation between master node and slave node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the Generated Model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" t="4" r="15382" b="51189"/>
          <a:stretch/>
        </p:blipFill>
        <p:spPr>
          <a:xfrm>
            <a:off x="3040918" y="3678873"/>
            <a:ext cx="306666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8197021" cy="207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Beam Elements: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/>
              <a:t>Numbers </a:t>
            </a:r>
            <a:r>
              <a:rPr lang="en-US" sz="2400" kern="0" dirty="0"/>
              <a:t>each </a:t>
            </a:r>
            <a:r>
              <a:rPr lang="en-US" sz="2400" kern="0" dirty="0" smtClean="0"/>
              <a:t>beam element in the generated </a:t>
            </a:r>
            <a:r>
              <a:rPr lang="en-US" sz="2400" kern="0" dirty="0"/>
              <a:t>model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/>
              <a:t>Defines start node and end node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/>
              <a:t>Also defines reference node</a:t>
            </a:r>
            <a:endParaRPr lang="en-US" sz="2400" kern="0" dirty="0"/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the Generated Model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2779" r="13432" b="12247"/>
          <a:stretch/>
        </p:blipFill>
        <p:spPr>
          <a:xfrm>
            <a:off x="1428793" y="3178775"/>
            <a:ext cx="3599339" cy="29260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l="20565" t="60722" r="42873" b="9881"/>
          <a:stretch/>
        </p:blipFill>
        <p:spPr bwMode="auto">
          <a:xfrm>
            <a:off x="5466835" y="3286344"/>
            <a:ext cx="3179124" cy="2066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529283" y="2892794"/>
            <a:ext cx="129628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317497" y="2979181"/>
            <a:ext cx="161981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900" kern="0" dirty="0" smtClean="0"/>
              <a:t>Sta. Ahead</a:t>
            </a:r>
            <a:endParaRPr kumimoji="0" lang="en-US" sz="19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66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341" y="351148"/>
            <a:ext cx="8985603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3D </a:t>
            </a:r>
            <a:r>
              <a:rPr lang="en-US" sz="3600" dirty="0">
                <a:solidFill>
                  <a:schemeClr val="bg1"/>
                </a:solidFill>
              </a:rPr>
              <a:t>Analysis </a:t>
            </a:r>
            <a:r>
              <a:rPr lang="en-US" sz="3600" dirty="0" smtClean="0">
                <a:solidFill>
                  <a:schemeClr val="bg1"/>
                </a:solidFill>
              </a:rPr>
              <a:t>with AASHTOWare Bridge Design and Rating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2" y="1853401"/>
            <a:ext cx="8560874" cy="38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Here’s what you’ll learn in this presentation: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f</a:t>
            </a:r>
            <a:r>
              <a:rPr lang="en-US" sz="2400" kern="0" dirty="0" smtClean="0"/>
              <a:t>inite </a:t>
            </a:r>
            <a:r>
              <a:rPr lang="en-US" sz="2400" kern="0" dirty="0"/>
              <a:t>e</a:t>
            </a:r>
            <a:r>
              <a:rPr lang="en-US" sz="2400" kern="0" dirty="0" smtClean="0"/>
              <a:t>lement modeling basics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generated </a:t>
            </a:r>
            <a:r>
              <a:rPr lang="en-US" sz="2400" kern="0" dirty="0" smtClean="0"/>
              <a:t>model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the user-interface for steel multi-girder superstructure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how the analysis is performed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available output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/>
              <a:t>	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8197021" cy="166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Shell Elements: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/>
              <a:t>Numbers </a:t>
            </a:r>
            <a:r>
              <a:rPr lang="en-US" sz="2400" kern="0" dirty="0"/>
              <a:t>each </a:t>
            </a:r>
            <a:r>
              <a:rPr lang="en-US" sz="2400" kern="0" dirty="0" smtClean="0"/>
              <a:t>shell element </a:t>
            </a:r>
            <a:r>
              <a:rPr lang="en-US" sz="2400" kern="0" dirty="0"/>
              <a:t>in generated model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/>
              <a:t>Defines Node1 through Node4 for each shell element</a:t>
            </a:r>
            <a:endParaRPr lang="en-US" sz="2400" kern="0" dirty="0"/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the Generated Model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" t="2077" r="6717" b="33534"/>
          <a:stretch/>
        </p:blipFill>
        <p:spPr>
          <a:xfrm>
            <a:off x="2227756" y="2778518"/>
            <a:ext cx="4681044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6277507" cy="29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Supports: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/>
              <a:t>Identifies all support nodes</a:t>
            </a:r>
            <a:endParaRPr lang="en-US" sz="2400" kern="0" dirty="0"/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/>
              <a:t>Defines the following in X, Y, Z directions</a:t>
            </a:r>
          </a:p>
          <a:p>
            <a:pPr marL="1028700" lvl="0" indent="-508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400" kern="0" dirty="0" smtClean="0"/>
              <a:t>Translation state (fixed or free)</a:t>
            </a:r>
          </a:p>
          <a:p>
            <a:pPr marL="1028700" lvl="0" indent="-508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400" kern="0" dirty="0" smtClean="0"/>
              <a:t>Translation spring constant (kip/in)</a:t>
            </a:r>
          </a:p>
          <a:p>
            <a:pPr marL="1028700" lvl="0" indent="-508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400" kern="0" dirty="0" smtClean="0"/>
              <a:t>Rotation state (fixed or free)</a:t>
            </a:r>
          </a:p>
          <a:p>
            <a:pPr marL="1028700" lvl="0" indent="-508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400" kern="0" dirty="0" smtClean="0"/>
              <a:t>Rotation spring constant (in-kip/Deg)</a:t>
            </a:r>
            <a:endParaRPr lang="en-US" sz="2400" kern="0" dirty="0"/>
          </a:p>
          <a:p>
            <a:pPr marL="457200" lvl="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600" kern="0" dirty="0"/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the Generated Model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-2" r="3076" b="51596"/>
          <a:stretch/>
        </p:blipFill>
        <p:spPr>
          <a:xfrm>
            <a:off x="969855" y="4152900"/>
            <a:ext cx="6308151" cy="2103120"/>
          </a:xfrm>
          <a:prstGeom prst="rect">
            <a:avLst/>
          </a:prstGeom>
        </p:spPr>
      </p:pic>
      <p:pic>
        <p:nvPicPr>
          <p:cNvPr id="7" name="Picture 6" descr="C:\Users\rsharp\AppData\Local\Temp\SNAGHTML16b9949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0771" b="31293"/>
          <a:stretch/>
        </p:blipFill>
        <p:spPr bwMode="auto">
          <a:xfrm>
            <a:off x="6722451" y="1385171"/>
            <a:ext cx="2084614" cy="2167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6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8197021" cy="218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Inclined Supports: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Defines constraint type – translational or rotational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/>
              <a:t>Defines X, Y, and Z </a:t>
            </a:r>
            <a:r>
              <a:rPr lang="en-US" sz="2400" kern="0" dirty="0" smtClean="0"/>
              <a:t>components of a 10’ line oriented in the direction of constraint (i.e., oriented perpendicular to the direction of allowable movement)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the Generated Model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r="13845" b="22474"/>
          <a:stretch/>
        </p:blipFill>
        <p:spPr>
          <a:xfrm>
            <a:off x="1802883" y="3296419"/>
            <a:ext cx="512064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3065" y="1133446"/>
            <a:ext cx="8588907" cy="218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Inclined Supports: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/>
              <a:t>Constraints specified in local coordinate system at support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 smtClean="0"/>
              <a:t>User defines orientation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of local coordinate system as either:</a:t>
            </a:r>
          </a:p>
          <a:p>
            <a:pPr marL="914400" marR="0" lvl="0" indent="-4524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kern="0" baseline="0" dirty="0" smtClean="0"/>
              <a:t>Parallel</a:t>
            </a:r>
            <a:r>
              <a:rPr lang="en-US" sz="2400" kern="0" dirty="0" smtClean="0"/>
              <a:t> to tangent of member reference line at support</a:t>
            </a:r>
          </a:p>
          <a:p>
            <a:pPr marL="914400" marR="0" lvl="0" indent="-45243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Parallel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to specified chord angle from the tangent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the Generated Model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283937"/>
              </p:ext>
            </p:extLst>
          </p:nvPr>
        </p:nvGraphicFramePr>
        <p:xfrm>
          <a:off x="1692998" y="3348196"/>
          <a:ext cx="5595009" cy="320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Visio" r:id="rId4" imgW="4133932" imgH="2378869" progId="Visio.Drawing.11">
                  <p:embed/>
                </p:oleObj>
              </mc:Choice>
              <mc:Fallback>
                <p:oleObj name="Visio" r:id="rId4" imgW="4133932" imgH="237886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998" y="3348196"/>
                        <a:ext cx="5595009" cy="3209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2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5470" y="1196817"/>
            <a:ext cx="8992944" cy="232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Member Releases:</a:t>
            </a:r>
            <a:endParaRPr lang="en-US" sz="2400" kern="0" dirty="0">
              <a:solidFill>
                <a:prstClr val="black"/>
              </a:solidFill>
            </a:endParaRP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Generated to model hinges and pinned diaphragm connections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Provides </a:t>
            </a:r>
            <a:r>
              <a:rPr lang="en-US" sz="2400" kern="0" dirty="0">
                <a:solidFill>
                  <a:prstClr val="black"/>
                </a:solidFill>
              </a:rPr>
              <a:t>the following in X, Y, Z directions</a:t>
            </a:r>
          </a:p>
          <a:p>
            <a:pPr marL="1028700" lvl="0" indent="-508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400" kern="0" dirty="0">
                <a:solidFill>
                  <a:prstClr val="black"/>
                </a:solidFill>
              </a:rPr>
              <a:t>Translation </a:t>
            </a:r>
            <a:r>
              <a:rPr lang="en-US" sz="2400" kern="0" dirty="0" smtClean="0">
                <a:solidFill>
                  <a:prstClr val="black"/>
                </a:solidFill>
              </a:rPr>
              <a:t>release (false or true)</a:t>
            </a:r>
            <a:endParaRPr lang="en-US" sz="2400" kern="0" dirty="0">
              <a:solidFill>
                <a:prstClr val="black"/>
              </a:solidFill>
            </a:endParaRPr>
          </a:p>
          <a:p>
            <a:pPr marL="1028700" lvl="0" indent="-508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Rotation release (false or true)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the Generated Model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t="1" r="3313" b="47345"/>
          <a:stretch/>
        </p:blipFill>
        <p:spPr>
          <a:xfrm>
            <a:off x="2152014" y="3517900"/>
            <a:ext cx="468058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097234"/>
            <a:ext cx="8197021" cy="266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Load Case: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Each load is identified by load case and load ID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Loads are applied at nodes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</a:rPr>
              <a:t>Provides the following in X, Y, Z directions</a:t>
            </a:r>
          </a:p>
          <a:p>
            <a:pPr marL="1028700" lvl="0" indent="-508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Force (kips)</a:t>
            </a:r>
            <a:endParaRPr lang="en-US" sz="2400" kern="0" dirty="0">
              <a:solidFill>
                <a:prstClr val="black"/>
              </a:solidFill>
            </a:endParaRPr>
          </a:p>
          <a:p>
            <a:pPr marL="1028700" lvl="0" indent="-5080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Moment (kip-ft)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the Generated Model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" t="1" r="64543" b="42499"/>
          <a:stretch/>
        </p:blipFill>
        <p:spPr bwMode="auto">
          <a:xfrm>
            <a:off x="2603295" y="3797839"/>
            <a:ext cx="3836413" cy="2468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66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341" y="351148"/>
            <a:ext cx="8985603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3D </a:t>
            </a:r>
            <a:r>
              <a:rPr lang="en-US" sz="3600" dirty="0">
                <a:solidFill>
                  <a:schemeClr val="bg1"/>
                </a:solidFill>
              </a:rPr>
              <a:t>Analysis </a:t>
            </a:r>
            <a:r>
              <a:rPr lang="en-US" sz="3600" dirty="0" smtClean="0">
                <a:solidFill>
                  <a:schemeClr val="bg1"/>
                </a:solidFill>
              </a:rPr>
              <a:t>with AASHTOWare Bridge Design and Rating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2" y="1853401"/>
            <a:ext cx="8560874" cy="334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Here’s what you’ll learn in this presentation: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f</a:t>
            </a:r>
            <a:r>
              <a:rPr lang="en-US" sz="2400" kern="0" dirty="0" smtClean="0"/>
              <a:t>inite </a:t>
            </a:r>
            <a:r>
              <a:rPr lang="en-US" sz="2400" kern="0" dirty="0"/>
              <a:t>e</a:t>
            </a:r>
            <a:r>
              <a:rPr lang="en-US" sz="2400" kern="0" dirty="0" smtClean="0"/>
              <a:t>lement modeling basics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generated </a:t>
            </a:r>
            <a:r>
              <a:rPr lang="en-US" sz="2400" kern="0" dirty="0" smtClean="0"/>
              <a:t>model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the user-interface for steel multi-girder superstructure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how the analysis is performed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available output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/>
              <a:t>	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5182" y="3215820"/>
            <a:ext cx="7120454" cy="678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768317"/>
            <a:ext cx="4956707" cy="262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Superstructure Definitions: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Provides tree structure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Includes each Member and each Member Alternative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Provides navigational tool to access each window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57200"/>
            <a:ext cx="7667244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/>
              <a:t>Review </a:t>
            </a:r>
            <a:r>
              <a:rPr lang="en-US" sz="3600" kern="0" dirty="0"/>
              <a:t>of </a:t>
            </a:r>
            <a:r>
              <a:rPr lang="en-US" sz="3600" kern="0" dirty="0" smtClean="0"/>
              <a:t>the User-Interface for Steel Multi-Girder Superstructure</a:t>
            </a:r>
            <a:endParaRPr lang="en-US" sz="3600" kern="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-3" r="67693"/>
          <a:stretch/>
        </p:blipFill>
        <p:spPr>
          <a:xfrm>
            <a:off x="5511800" y="1625600"/>
            <a:ext cx="3289300" cy="407606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3085" y="5627434"/>
            <a:ext cx="5251009" cy="8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i="1" kern="0" dirty="0" smtClean="0"/>
              <a:t>The following slides highlight data that is specific to 3D finite element models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79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577818"/>
            <a:ext cx="8093607" cy="11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Girder System Superstructure Definition – Definition Tab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57200"/>
            <a:ext cx="7667244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/>
              <a:t>Review </a:t>
            </a:r>
            <a:r>
              <a:rPr lang="en-US" sz="3600" kern="0" dirty="0"/>
              <a:t>of </a:t>
            </a:r>
            <a:r>
              <a:rPr lang="en-US" sz="3600" kern="0" dirty="0" smtClean="0"/>
              <a:t>the User-Interface for Steel Multi-Girder Superstructure</a:t>
            </a:r>
            <a:endParaRPr lang="en-US" sz="3600" kern="0" dirty="0"/>
          </a:p>
        </p:txBody>
      </p:sp>
      <p:pic>
        <p:nvPicPr>
          <p:cNvPr id="6" name="Picture 5" descr="C:\Users\rsharp\AppData\Local\Temp\SNAGHTML13274b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7" y="2611359"/>
            <a:ext cx="6636945" cy="380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890372" y="5013240"/>
            <a:ext cx="2052004" cy="1346200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 flipH="1">
            <a:off x="2942376" y="4826001"/>
            <a:ext cx="1934424" cy="860339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876800" y="4635500"/>
            <a:ext cx="228150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Define Horizontal Curvature Along Reference Line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8" name="Arc 17"/>
          <p:cNvSpPr/>
          <p:nvPr/>
        </p:nvSpPr>
        <p:spPr>
          <a:xfrm>
            <a:off x="7924800" y="3676820"/>
            <a:ext cx="723900" cy="482600"/>
          </a:xfrm>
          <a:prstGeom prst="arc">
            <a:avLst>
              <a:gd name="adj1" fmla="val 10457364"/>
              <a:gd name="adj2" fmla="val 0"/>
            </a:avLst>
          </a:prstGeom>
          <a:ln w="50800">
            <a:solidFill>
              <a:srgbClr val="165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718082" y="3930820"/>
            <a:ext cx="114075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Right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763476" y="4851400"/>
            <a:ext cx="114075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Left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1" name="Arc 20"/>
          <p:cNvSpPr/>
          <p:nvPr/>
        </p:nvSpPr>
        <p:spPr>
          <a:xfrm rot="10800000">
            <a:off x="7924800" y="4343400"/>
            <a:ext cx="723900" cy="482600"/>
          </a:xfrm>
          <a:prstGeom prst="arc">
            <a:avLst>
              <a:gd name="adj1" fmla="val 10457364"/>
              <a:gd name="adj2" fmla="val 0"/>
            </a:avLst>
          </a:prstGeom>
          <a:ln w="50800">
            <a:solidFill>
              <a:srgbClr val="165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858408" y="2860895"/>
            <a:ext cx="905346" cy="0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614723" y="2915383"/>
            <a:ext cx="161981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Sta. Ahead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73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577818"/>
            <a:ext cx="8093607" cy="11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Girder System Superstructure Definition – Definition Tab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57200"/>
            <a:ext cx="7667244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/>
              <a:t>Review </a:t>
            </a:r>
            <a:r>
              <a:rPr lang="en-US" sz="3600" kern="0" dirty="0"/>
              <a:t>of </a:t>
            </a:r>
            <a:r>
              <a:rPr lang="en-US" sz="3600" kern="0" dirty="0" smtClean="0"/>
              <a:t>the User-Interface for Steel Multi-Girder Superstructure</a:t>
            </a:r>
            <a:endParaRPr lang="en-US" sz="3600" kern="0" dirty="0"/>
          </a:p>
        </p:txBody>
      </p:sp>
      <p:pic>
        <p:nvPicPr>
          <p:cNvPr id="6" name="Picture 5" descr="C:\Users\rsharp\AppData\Local\Temp\SNAGHTML13274b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7" y="2611360"/>
            <a:ext cx="6428715" cy="377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34" y="3978387"/>
            <a:ext cx="3123536" cy="245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990790" y="5217135"/>
            <a:ext cx="787409" cy="639254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>
            <a:stCxn id="2050" idx="1"/>
            <a:endCxn id="17" idx="3"/>
          </p:cNvCxnSpPr>
          <p:nvPr/>
        </p:nvCxnSpPr>
        <p:spPr>
          <a:xfrm flipH="1">
            <a:off x="1778199" y="5205491"/>
            <a:ext cx="2283735" cy="331271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6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341" y="351148"/>
            <a:ext cx="8985603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3D </a:t>
            </a:r>
            <a:r>
              <a:rPr lang="en-US" sz="3600" dirty="0">
                <a:solidFill>
                  <a:schemeClr val="bg1"/>
                </a:solidFill>
              </a:rPr>
              <a:t>Analysis </a:t>
            </a:r>
            <a:r>
              <a:rPr lang="en-US" sz="3600" dirty="0" smtClean="0">
                <a:solidFill>
                  <a:schemeClr val="bg1"/>
                </a:solidFill>
              </a:rPr>
              <a:t>with AASHTOWare Bridge Design and Rating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2" y="1853401"/>
            <a:ext cx="8560874" cy="334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Here’s what you’ll learn in this presentation: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kern="0" dirty="0" smtClean="0"/>
              <a:t>Review of </a:t>
            </a:r>
            <a:r>
              <a:rPr lang="en-US" sz="2400" b="1" kern="0" dirty="0"/>
              <a:t>f</a:t>
            </a:r>
            <a:r>
              <a:rPr lang="en-US" sz="2400" b="1" kern="0" dirty="0" smtClean="0"/>
              <a:t>inite </a:t>
            </a:r>
            <a:r>
              <a:rPr lang="en-US" sz="2400" b="1" kern="0" dirty="0"/>
              <a:t>e</a:t>
            </a:r>
            <a:r>
              <a:rPr lang="en-US" sz="2400" b="1" kern="0" dirty="0" smtClean="0"/>
              <a:t>lement modeling basics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generated model</a:t>
            </a:r>
            <a:endParaRPr lang="en-US" sz="2400" kern="0" dirty="0" smtClean="0"/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the user-interface for steel multi-girder superstructure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how the analysis is performed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available output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/>
              <a:t>	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0882" y="2349500"/>
            <a:ext cx="6404718" cy="431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57200"/>
            <a:ext cx="7667244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/>
              <a:t>Review </a:t>
            </a:r>
            <a:r>
              <a:rPr lang="en-US" sz="3600" kern="0" dirty="0"/>
              <a:t>of the User-Interface </a:t>
            </a:r>
            <a:r>
              <a:rPr lang="en-US" sz="3600" kern="0" dirty="0" smtClean="0"/>
              <a:t>for Steel Multi-Girder Superstructure</a:t>
            </a:r>
            <a:endParaRPr lang="en-US" sz="3600" kern="0" dirty="0"/>
          </a:p>
        </p:txBody>
      </p:sp>
      <p:pic>
        <p:nvPicPr>
          <p:cNvPr id="7" name="Picture 6" descr="C:\Users\rsharp\AppData\Local\Temp\SNAGHTML132d47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72" y="2682874"/>
            <a:ext cx="6593186" cy="37360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5093" y="1577818"/>
            <a:ext cx="8093607" cy="115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Girder System Superstructure Definition – Analysis Tab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3495" y="3619629"/>
            <a:ext cx="1160485" cy="1441258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endCxn id="10" idx="3"/>
          </p:cNvCxnSpPr>
          <p:nvPr/>
        </p:nvCxnSpPr>
        <p:spPr>
          <a:xfrm flipH="1">
            <a:off x="3213980" y="4013329"/>
            <a:ext cx="1637421" cy="326929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851401" y="3848100"/>
            <a:ext cx="2044700" cy="8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Define refined vs. speed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1920" y="4407031"/>
            <a:ext cx="1037415" cy="755650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400628" y="5162682"/>
            <a:ext cx="1037772" cy="387513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417134" y="5366214"/>
            <a:ext cx="4000500" cy="8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Define Longitudinal Loading and Transverse Loading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62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57200"/>
            <a:ext cx="7667244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/>
              <a:t>Review </a:t>
            </a:r>
            <a:r>
              <a:rPr lang="en-US" sz="3600" kern="0" dirty="0"/>
              <a:t>of the User-Interface </a:t>
            </a:r>
            <a:r>
              <a:rPr lang="en-US" sz="3600" kern="0" dirty="0" smtClean="0"/>
              <a:t>for Steel Multi-Girder Superstructure</a:t>
            </a:r>
            <a:endParaRPr lang="en-US" sz="3600" kern="0" dirty="0"/>
          </a:p>
        </p:txBody>
      </p:sp>
      <p:pic>
        <p:nvPicPr>
          <p:cNvPr id="7" name="Picture 6" descr="C:\Users\rsharp\AppData\Local\Temp\SNAGHTML132a71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228168"/>
            <a:ext cx="7137400" cy="39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1993900" y="3595983"/>
            <a:ext cx="1016000" cy="812331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33480" y="4408314"/>
            <a:ext cx="1117820" cy="2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038600" y="4179920"/>
            <a:ext cx="3683000" cy="113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Define Bearing Alignments (Tangent or Chord with Chord Angle)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302000" y="2743200"/>
            <a:ext cx="749300" cy="763884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051300" y="2530389"/>
            <a:ext cx="4292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Enter Distance from Reference Line to Leftmost Girder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9900" y="3592809"/>
            <a:ext cx="647700" cy="673708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stCxn id="21" idx="1"/>
            <a:endCxn id="17" idx="3"/>
          </p:cNvCxnSpPr>
          <p:nvPr/>
        </p:nvCxnSpPr>
        <p:spPr>
          <a:xfrm flipH="1">
            <a:off x="3657600" y="3677937"/>
            <a:ext cx="577850" cy="251726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235450" y="3438224"/>
            <a:ext cx="34417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Summary of Girder Radii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55093" y="1577818"/>
            <a:ext cx="8093607" cy="5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Structure Framing Plan Details – Layout Tab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57962" y="5665803"/>
            <a:ext cx="1125706" cy="248608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638144" y="5287738"/>
            <a:ext cx="416614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Applies Bearing Alignment Properties to All Members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>
            <a:off x="3083668" y="5527451"/>
            <a:ext cx="554476" cy="262656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6" grpId="0"/>
      <p:bldP spid="17" grpId="0" animBg="1"/>
      <p:bldP spid="21" grpId="0"/>
      <p:bldP spid="19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17471" y="2112491"/>
            <a:ext cx="7004005" cy="427105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577818"/>
            <a:ext cx="4677307" cy="69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Diaphragm Definition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57200"/>
            <a:ext cx="7667244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/>
              <a:t>Review </a:t>
            </a:r>
            <a:r>
              <a:rPr lang="en-US" sz="3600" kern="0" dirty="0"/>
              <a:t>of the User-Interface </a:t>
            </a:r>
            <a:r>
              <a:rPr lang="en-US" sz="3600" kern="0" dirty="0" smtClean="0"/>
              <a:t>for Steel Multi-Girder Superstructure</a:t>
            </a:r>
            <a:endParaRPr lang="en-US" sz="3600" kern="0" dirty="0"/>
          </a:p>
        </p:txBody>
      </p:sp>
      <p:cxnSp>
        <p:nvCxnSpPr>
          <p:cNvPr id="8" name="Straight Arrow Connector 7"/>
          <p:cNvCxnSpPr>
            <a:endCxn id="10" idx="3"/>
          </p:cNvCxnSpPr>
          <p:nvPr/>
        </p:nvCxnSpPr>
        <p:spPr>
          <a:xfrm flipH="1">
            <a:off x="3929974" y="3997786"/>
            <a:ext cx="548316" cy="354918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69600" y="2987454"/>
            <a:ext cx="3360374" cy="2730500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478290" y="3766179"/>
            <a:ext cx="3265754" cy="8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Provide all required diaphragm information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62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577818"/>
            <a:ext cx="6950607" cy="97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Structure Framing Plan Details – Diaphragms Tab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57200"/>
            <a:ext cx="7667244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/>
              <a:t>Review </a:t>
            </a:r>
            <a:r>
              <a:rPr lang="en-US" sz="3600" kern="0" dirty="0"/>
              <a:t>of the User-Interface </a:t>
            </a:r>
            <a:r>
              <a:rPr lang="en-US" sz="3600" kern="0" dirty="0" smtClean="0"/>
              <a:t>for Steel Multi-Girder Superstructure</a:t>
            </a:r>
            <a:endParaRPr lang="en-US" sz="3600" kern="0" dirty="0"/>
          </a:p>
        </p:txBody>
      </p:sp>
      <p:pic>
        <p:nvPicPr>
          <p:cNvPr id="7" name="Picture 6" descr="C:\Users\rsharp\AppData\Local\Temp\SNAGHTML1301ca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0" y="2641600"/>
            <a:ext cx="6564140" cy="37410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4182796" y="3937000"/>
            <a:ext cx="541604" cy="990600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3687536" y="4432300"/>
            <a:ext cx="495260" cy="750292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83745" y="5182592"/>
            <a:ext cx="7099300" cy="8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For a 3D analysis, this load is used only if it is entered, and if it is not entered, the software will determine the dead load based on the Diaphragm Definition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62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577818"/>
            <a:ext cx="8093607" cy="73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Diaphragm Loading Selection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57200"/>
            <a:ext cx="7667244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 smtClean="0"/>
              <a:t>Review </a:t>
            </a:r>
            <a:r>
              <a:rPr lang="en-US" sz="3600" kern="0" dirty="0"/>
              <a:t>of the User-Interface </a:t>
            </a:r>
            <a:r>
              <a:rPr lang="en-US" sz="3600" kern="0" dirty="0" smtClean="0"/>
              <a:t>for Steel Multi-Girder Superstructure</a:t>
            </a:r>
            <a:endParaRPr lang="en-US" sz="3600" kern="0" dirty="0"/>
          </a:p>
        </p:txBody>
      </p:sp>
      <p:pic>
        <p:nvPicPr>
          <p:cNvPr id="6" name="Picture 5" descr="C:\Users\rsharp\AppData\Local\Temp\SNAGHTML130fc4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13000"/>
            <a:ext cx="6769100" cy="3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533400" y="3568700"/>
            <a:ext cx="838200" cy="2616200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endCxn id="8" idx="3"/>
          </p:cNvCxnSpPr>
          <p:nvPr/>
        </p:nvCxnSpPr>
        <p:spPr>
          <a:xfrm flipH="1">
            <a:off x="1371600" y="4394200"/>
            <a:ext cx="1206500" cy="482600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78100" y="4167982"/>
            <a:ext cx="3606800" cy="106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Select diaphragms for influence surface loading in the 3D analysis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69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341" y="351148"/>
            <a:ext cx="8985603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3D </a:t>
            </a:r>
            <a:r>
              <a:rPr lang="en-US" sz="3600" dirty="0">
                <a:solidFill>
                  <a:schemeClr val="bg1"/>
                </a:solidFill>
              </a:rPr>
              <a:t>Analysis </a:t>
            </a:r>
            <a:r>
              <a:rPr lang="en-US" sz="3600" dirty="0" smtClean="0">
                <a:solidFill>
                  <a:schemeClr val="bg1"/>
                </a:solidFill>
              </a:rPr>
              <a:t>with AASHTOWare Bridge Design and Rating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2" y="1853401"/>
            <a:ext cx="8560874" cy="334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Here’s what you’ll learn in this presentation: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f</a:t>
            </a:r>
            <a:r>
              <a:rPr lang="en-US" sz="2400" kern="0" dirty="0" smtClean="0"/>
              <a:t>inite </a:t>
            </a:r>
            <a:r>
              <a:rPr lang="en-US" sz="2400" kern="0" dirty="0"/>
              <a:t>e</a:t>
            </a:r>
            <a:r>
              <a:rPr lang="en-US" sz="2400" kern="0" dirty="0" smtClean="0"/>
              <a:t>lement modeling basics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generated </a:t>
            </a:r>
            <a:r>
              <a:rPr lang="en-US" sz="2400" kern="0" dirty="0" smtClean="0"/>
              <a:t>model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the user-interface for steel multi-girder superstructure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how the analysis is performed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available output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/>
              <a:t>	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5182" y="3894363"/>
            <a:ext cx="5936632" cy="4572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209518"/>
            <a:ext cx="8093607" cy="73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Analysis Settings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</a:t>
            </a:r>
            <a:r>
              <a:rPr lang="en-US" sz="3600" kern="0" dirty="0" smtClean="0"/>
              <a:t>How the Analysis is Performed</a:t>
            </a:r>
            <a:endParaRPr lang="en-US" sz="3600" kern="0" dirty="0"/>
          </a:p>
        </p:txBody>
      </p:sp>
      <p:pic>
        <p:nvPicPr>
          <p:cNvPr id="15" name="Picture 14" descr="C:\Users\rsharp\AppData\Local\Temp\SNAGHTML142a45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3" y="1938867"/>
            <a:ext cx="6988707" cy="4352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Arrow Connector 15"/>
          <p:cNvCxnSpPr/>
          <p:nvPr/>
        </p:nvCxnSpPr>
        <p:spPr>
          <a:xfrm flipH="1">
            <a:off x="1439694" y="2915709"/>
            <a:ext cx="2069030" cy="375866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508724" y="2728642"/>
            <a:ext cx="4404740" cy="117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Select 3D FEM (for Design Review or Rating) or 3D FEM-Vehicle Path (for Rating only)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3733" y="2915870"/>
            <a:ext cx="1033294" cy="255876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209518"/>
            <a:ext cx="8093607" cy="73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Analysis Settings – Output Tab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How the Analysis is Performed</a:t>
            </a:r>
          </a:p>
        </p:txBody>
      </p:sp>
      <p:pic>
        <p:nvPicPr>
          <p:cNvPr id="6" name="Picture 5" descr="C:\Users\rsharp\AppData\Local\Temp\SNAGHTML143433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2" y="2036292"/>
            <a:ext cx="7052207" cy="41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1778000" y="3759870"/>
            <a:ext cx="1257300" cy="1308100"/>
          </a:xfrm>
          <a:prstGeom prst="roundRect">
            <a:avLst/>
          </a:prstGeom>
          <a:noFill/>
          <a:ln w="50800">
            <a:solidFill>
              <a:srgbClr val="165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endCxn id="7" idx="3"/>
          </p:cNvCxnSpPr>
          <p:nvPr/>
        </p:nvCxnSpPr>
        <p:spPr>
          <a:xfrm flipH="1">
            <a:off x="3035300" y="4153570"/>
            <a:ext cx="914400" cy="260350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49700" y="3964904"/>
            <a:ext cx="2400300" cy="69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Select AASHTO Engine Reports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71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341" y="351148"/>
            <a:ext cx="8985603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3D </a:t>
            </a:r>
            <a:r>
              <a:rPr lang="en-US" sz="3600" dirty="0">
                <a:solidFill>
                  <a:schemeClr val="bg1"/>
                </a:solidFill>
              </a:rPr>
              <a:t>Analysis </a:t>
            </a:r>
            <a:r>
              <a:rPr lang="en-US" sz="3600" dirty="0" smtClean="0">
                <a:solidFill>
                  <a:schemeClr val="bg1"/>
                </a:solidFill>
              </a:rPr>
              <a:t>with AASHTOWare Bridge Design and Rating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2" y="1853401"/>
            <a:ext cx="8560874" cy="334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Here’s what you’ll learn in this presentation: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f</a:t>
            </a:r>
            <a:r>
              <a:rPr lang="en-US" sz="2400" kern="0" dirty="0" smtClean="0"/>
              <a:t>inite </a:t>
            </a:r>
            <a:r>
              <a:rPr lang="en-US" sz="2400" kern="0" dirty="0"/>
              <a:t>e</a:t>
            </a:r>
            <a:r>
              <a:rPr lang="en-US" sz="2400" kern="0" dirty="0" smtClean="0"/>
              <a:t>lement modeling basics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generated </a:t>
            </a:r>
            <a:r>
              <a:rPr lang="en-US" sz="2400" kern="0" dirty="0" smtClean="0"/>
              <a:t>model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the user-interface for steel multi-girder superstructure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how the analysis is performed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available output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/>
              <a:t>	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5182" y="4278084"/>
            <a:ext cx="4491554" cy="4572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shade val="75000"/>
                <a:lumMod val="8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93143" y="1088868"/>
            <a:ext cx="9001657" cy="146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List of major </a:t>
            </a:r>
            <a:r>
              <a:rPr lang="en-US" sz="3200" b="1" i="1" kern="0" dirty="0"/>
              <a:t>s</a:t>
            </a:r>
            <a:r>
              <a:rPr lang="en-US" sz="3200" b="1" i="1" kern="0" dirty="0" smtClean="0"/>
              <a:t>ections of output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Model Actions </a:t>
            </a:r>
            <a:r>
              <a:rPr lang="en-US" sz="2400" kern="0" dirty="0">
                <a:solidFill>
                  <a:prstClr val="black"/>
                </a:solidFill>
              </a:rPr>
              <a:t>r</a:t>
            </a:r>
            <a:r>
              <a:rPr lang="en-US" sz="2400" kern="0" dirty="0" smtClean="0">
                <a:solidFill>
                  <a:prstClr val="black"/>
                </a:solidFill>
              </a:rPr>
              <a:t>eport provides moments and shears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Model, FE Model Graphics, Transverse Loader Patterns available </a:t>
            </a:r>
            <a:endParaRPr lang="en-US" sz="2400" kern="0" dirty="0">
              <a:solidFill>
                <a:prstClr val="black"/>
              </a:solidFill>
            </a:endParaRP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</a:t>
            </a:r>
            <a:r>
              <a:rPr lang="en-US" sz="3600" kern="0" dirty="0" smtClean="0"/>
              <a:t>of Available Output</a:t>
            </a:r>
            <a:endParaRPr lang="en-US" sz="3600" kern="0" dirty="0"/>
          </a:p>
        </p:txBody>
      </p:sp>
      <p:pic>
        <p:nvPicPr>
          <p:cNvPr id="11" name="Picture 10" descr="C:\Users\rsharp\AppData\Local\Temp\SNAGHTML166669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9" y="2564154"/>
            <a:ext cx="6674667" cy="38275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1257300" y="3269203"/>
            <a:ext cx="1828800" cy="622300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124200" y="3686514"/>
            <a:ext cx="3225800" cy="69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Select for list of major sections of output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18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</a:t>
            </a:r>
            <a:r>
              <a:rPr lang="en-US" sz="3600" kern="0" dirty="0" smtClean="0"/>
              <a:t>Finite Element Modeling Basics</a:t>
            </a:r>
            <a:endParaRPr lang="en-US" sz="3600" kern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64468" y="1215486"/>
            <a:ext cx="7936736" cy="213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Beam elements: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Are used for concrete beams, steel girder flanges, and diaphragms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Have six degrees of freedom (DOFs) at each node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 smtClean="0"/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 smtClean="0"/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/>
              <a:t>	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038" t="13998" r="12253" b="5823"/>
          <a:stretch/>
        </p:blipFill>
        <p:spPr bwMode="auto">
          <a:xfrm>
            <a:off x="1991776" y="3349777"/>
            <a:ext cx="5187636" cy="3023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13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</a:t>
            </a:r>
            <a:r>
              <a:rPr lang="en-US" sz="3600" kern="0" dirty="0" smtClean="0"/>
              <a:t>of Available Output</a:t>
            </a:r>
            <a:endParaRPr lang="en-US" sz="3600" kern="0" dirty="0"/>
          </a:p>
        </p:txBody>
      </p:sp>
      <p:pic>
        <p:nvPicPr>
          <p:cNvPr id="6" name="Picture 5" descr="C:\Users\rsharp\AppData\Local\Temp\SNAGHTML164de3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b="-1576"/>
          <a:stretch/>
        </p:blipFill>
        <p:spPr bwMode="auto">
          <a:xfrm>
            <a:off x="1801659" y="3458424"/>
            <a:ext cx="5640290" cy="28773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8436507" cy="207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Model Viewer: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Model can be viewed graphically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Model Viewer permits view from many different vantages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/>
              <a:t>A</a:t>
            </a:r>
            <a:r>
              <a:rPr lang="en-US" sz="2400" kern="0" dirty="0" smtClean="0"/>
              <a:t>bility to select what portions of model are viewed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Ability to view influence surfaces</a:t>
            </a:r>
            <a:endParaRPr lang="en-US" sz="2400" kern="0" dirty="0"/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 smtClean="0"/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96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</a:t>
            </a:r>
            <a:r>
              <a:rPr lang="en-US" sz="3600" kern="0" dirty="0" smtClean="0"/>
              <a:t>of Available Output</a:t>
            </a:r>
            <a:endParaRPr lang="en-US" sz="3600" kern="0" dirty="0"/>
          </a:p>
        </p:txBody>
      </p:sp>
      <p:pic>
        <p:nvPicPr>
          <p:cNvPr id="6" name="Picture 5" descr="C:\Users\rsharp\AppData\Local\Temp\SNAGHTML16d215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28" y="2616200"/>
            <a:ext cx="6451171" cy="37483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8474607" cy="158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User-interface tabular reports: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Output can be viewed in tabular reports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This example presents dead load analysis results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295" y="3172197"/>
            <a:ext cx="121534" cy="17767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414830" y="3261034"/>
            <a:ext cx="1772367" cy="858293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87197" y="3919685"/>
            <a:ext cx="3975100" cy="11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Select for tabular results for dead load effects, live load effects, and ratings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96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</a:t>
            </a:r>
            <a:r>
              <a:rPr lang="en-US" sz="3600" kern="0" dirty="0" smtClean="0"/>
              <a:t>of Available Output</a:t>
            </a:r>
            <a:endParaRPr lang="en-US" sz="3600" kern="0" dirty="0"/>
          </a:p>
        </p:txBody>
      </p:sp>
      <p:pic>
        <p:nvPicPr>
          <p:cNvPr id="6" name="Picture 5" descr="C:\Users\rsharp\AppData\Local\Temp\SNAGHTML16ccfa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527300"/>
            <a:ext cx="6985000" cy="38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8474607" cy="158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User-interface tabular reports: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This example presents live load analysis results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96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</a:t>
            </a:r>
            <a:r>
              <a:rPr lang="en-US" sz="3600" kern="0" dirty="0" smtClean="0"/>
              <a:t>of Available Output</a:t>
            </a:r>
            <a:endParaRPr lang="en-US" sz="3600" kern="0" dirty="0"/>
          </a:p>
        </p:txBody>
      </p:sp>
      <p:pic>
        <p:nvPicPr>
          <p:cNvPr id="6" name="Picture 5" descr="C:\Users\rsharp\AppData\Local\Temp\SNAGHTML16d834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87600"/>
            <a:ext cx="6997700" cy="4000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8474607" cy="158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User-interface tabular reports: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This example presents load rating results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96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</a:t>
            </a:r>
            <a:r>
              <a:rPr lang="en-US" sz="3600" kern="0" dirty="0" smtClean="0"/>
              <a:t>of Available Output</a:t>
            </a:r>
            <a:endParaRPr lang="en-US" sz="3600" kern="0" dirty="0"/>
          </a:p>
        </p:txBody>
      </p:sp>
      <p:pic>
        <p:nvPicPr>
          <p:cNvPr id="6" name="Picture 5" descr="C:\Users\rsharp\AppData\Local\Temp\SNAGHTML165b7f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3" y="2558020"/>
            <a:ext cx="6819900" cy="380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093" y="1196817"/>
            <a:ext cx="8474607" cy="158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User-interface graphs: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Output can also be viewed as graphs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This example presents dead load and live load moments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41450" y="2872346"/>
            <a:ext cx="1866900" cy="352624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308350" y="2654262"/>
            <a:ext cx="4552950" cy="11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Select for graphical results for dead load and live load effects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96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41051" y="3034911"/>
            <a:ext cx="5943600" cy="33432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</a:t>
            </a:r>
            <a:r>
              <a:rPr lang="en-US" sz="3600" kern="0" dirty="0" smtClean="0"/>
              <a:t>of Available Output</a:t>
            </a:r>
            <a:endParaRPr lang="en-US" sz="36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1622" y="1196817"/>
            <a:ext cx="8394362" cy="171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Specification checks: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Stages 1, 2, and 3 spec checks can be selected at each node 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Available for selected method (LFR/LFD or LRFR/LRFD)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Detailed calculations available for each spec check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1754" y="3299418"/>
            <a:ext cx="2461097" cy="262647"/>
          </a:xfrm>
          <a:prstGeom prst="straightConnector1">
            <a:avLst/>
          </a:prstGeom>
          <a:ln w="50800">
            <a:solidFill>
              <a:srgbClr val="165D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 rotWithShape="1">
          <a:blip r:embed="rId4"/>
          <a:srcRect t="-8" b="63735"/>
          <a:stretch/>
        </p:blipFill>
        <p:spPr bwMode="auto">
          <a:xfrm>
            <a:off x="6406284" y="2976666"/>
            <a:ext cx="2358339" cy="2986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112851" y="3068070"/>
            <a:ext cx="3176696" cy="11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Select for specification checks for plate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98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341" y="351148"/>
            <a:ext cx="8985603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3D </a:t>
            </a:r>
            <a:r>
              <a:rPr lang="en-US" sz="3600" dirty="0">
                <a:solidFill>
                  <a:schemeClr val="bg1"/>
                </a:solidFill>
              </a:rPr>
              <a:t>Analysis </a:t>
            </a:r>
            <a:r>
              <a:rPr lang="en-US" sz="3600" dirty="0" smtClean="0">
                <a:solidFill>
                  <a:schemeClr val="bg1"/>
                </a:solidFill>
              </a:rPr>
              <a:t>with AASHTOWare Bridge Design and Rating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2" y="1853401"/>
            <a:ext cx="8560874" cy="376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i="1" kern="0" dirty="0"/>
              <a:t>Here’s what you’ve learned in this presentation :</a:t>
            </a:r>
            <a:endParaRPr lang="en-US" sz="3200" b="1" i="1" kern="0" dirty="0" smtClean="0"/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f</a:t>
            </a:r>
            <a:r>
              <a:rPr lang="en-US" sz="2400" kern="0" dirty="0" smtClean="0"/>
              <a:t>inite </a:t>
            </a:r>
            <a:r>
              <a:rPr lang="en-US" sz="2400" kern="0" dirty="0"/>
              <a:t>e</a:t>
            </a:r>
            <a:r>
              <a:rPr lang="en-US" sz="2400" kern="0" dirty="0" smtClean="0"/>
              <a:t>lement modeling basics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400" kern="0" dirty="0" smtClean="0"/>
              <a:t>Review of </a:t>
            </a:r>
            <a:r>
              <a:rPr lang="en-US" sz="2400" kern="0" dirty="0"/>
              <a:t>generated </a:t>
            </a:r>
            <a:r>
              <a:rPr lang="en-US" sz="2400" kern="0" dirty="0" smtClean="0"/>
              <a:t>model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the user-interface for steel multi-girder superstructure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how the analysis is performed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kern="0" dirty="0" smtClean="0"/>
              <a:t>Review of available output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b="1" kern="0" dirty="0"/>
              <a:t>	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341" y="351148"/>
            <a:ext cx="8985603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3D </a:t>
            </a:r>
            <a:r>
              <a:rPr lang="en-US" sz="3600" dirty="0">
                <a:solidFill>
                  <a:schemeClr val="bg1"/>
                </a:solidFill>
              </a:rPr>
              <a:t>Analysis </a:t>
            </a:r>
            <a:r>
              <a:rPr lang="en-US" sz="3600" dirty="0" smtClean="0">
                <a:solidFill>
                  <a:schemeClr val="bg1"/>
                </a:solidFill>
              </a:rPr>
              <a:t>with AASHTOWare Bridge Design and Rating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5182" y="1853401"/>
            <a:ext cx="8560874" cy="376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600" b="1" kern="0" dirty="0" smtClean="0"/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600" b="1" kern="0" dirty="0"/>
          </a:p>
          <a:p>
            <a:pPr lvl="1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6600" b="1" kern="0" dirty="0" smtClean="0"/>
              <a:t>Thank you</a:t>
            </a:r>
            <a:r>
              <a:rPr lang="en-US" sz="2600" b="1" kern="0" dirty="0"/>
              <a:t>	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224811"/>
            <a:ext cx="7833995" cy="145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Shell elements: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Are used for the steel girder web and the deck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Have four nodes with six DOFs at each node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</a:t>
            </a:r>
            <a:r>
              <a:rPr lang="en-US" sz="3600" kern="0" dirty="0" smtClean="0"/>
              <a:t>Finite Element Modeling Basics</a:t>
            </a:r>
            <a:endParaRPr lang="en-US" sz="3600" kern="0" dirty="0"/>
          </a:p>
        </p:txBody>
      </p:sp>
      <p:pic>
        <p:nvPicPr>
          <p:cNvPr id="2050" name="Picture 2" descr="G:\PROJ\VIRTIS\Training\3D FEM Training PowerPoint 2014\sh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83" y="2824480"/>
            <a:ext cx="5008005" cy="3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/>
          <p:cNvSpPr/>
          <p:nvPr/>
        </p:nvSpPr>
        <p:spPr>
          <a:xfrm rot="16200000" flipH="1">
            <a:off x="5903968" y="4884126"/>
            <a:ext cx="900334" cy="1439649"/>
          </a:xfrm>
          <a:prstGeom prst="parallelogram">
            <a:avLst>
              <a:gd name="adj" fmla="val 7648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 rot="16200000" flipH="1">
            <a:off x="5144305" y="3664909"/>
            <a:ext cx="1383311" cy="2490059"/>
          </a:xfrm>
          <a:prstGeom prst="parallelogram">
            <a:avLst>
              <a:gd name="adj" fmla="val 85132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 rot="16200000" flipH="1">
            <a:off x="4381125" y="2449205"/>
            <a:ext cx="1873325" cy="3526405"/>
          </a:xfrm>
          <a:prstGeom prst="parallelogram">
            <a:avLst>
              <a:gd name="adj" fmla="val 8888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/>
          <p:cNvSpPr/>
          <p:nvPr/>
        </p:nvSpPr>
        <p:spPr>
          <a:xfrm rot="16200000" flipH="1">
            <a:off x="3383271" y="1862106"/>
            <a:ext cx="1955341" cy="3699474"/>
          </a:xfrm>
          <a:prstGeom prst="parallelogram">
            <a:avLst>
              <a:gd name="adj" fmla="val 8888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986122" y="4826691"/>
            <a:ext cx="2297232" cy="11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/>
              <a:t>Girder Web 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/>
              <a:t>(</a:t>
            </a:r>
            <a:r>
              <a:rPr lang="en-US" sz="2400" b="1" kern="0" dirty="0"/>
              <a:t>S</a:t>
            </a:r>
            <a:r>
              <a:rPr lang="en-US" sz="2400" b="1" kern="0" dirty="0" smtClean="0"/>
              <a:t>hell Element)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/>
              <a:t>(Typ.)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79700" y="5042803"/>
            <a:ext cx="88758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7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224811"/>
            <a:ext cx="8482582" cy="190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Deck-to-beam connection: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Master-slave constraint – used for 3D curved girder systems</a:t>
            </a:r>
          </a:p>
          <a:p>
            <a:pPr marL="51435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/>
              <a:t>Rigid link connection – used for 3D straight girder systems</a:t>
            </a:r>
          </a:p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/>
              <a:t>Connects center of gravity of deck to girder top flange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</a:t>
            </a:r>
            <a:r>
              <a:rPr lang="en-US" sz="3600" kern="0" dirty="0" smtClean="0"/>
              <a:t>Finite Element Modeling Basics</a:t>
            </a:r>
            <a:endParaRPr lang="en-US" sz="3600" kern="0" dirty="0"/>
          </a:p>
        </p:txBody>
      </p:sp>
      <p:pic>
        <p:nvPicPr>
          <p:cNvPr id="3074" name="Picture 2" descr="G:\PROJ\VIRTIS\Training\3D FEM Training PowerPoint 2014\Constra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30" y="3199726"/>
            <a:ext cx="5075238" cy="29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37954" y="4655181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41464" y="4401711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57851" y="4237798"/>
            <a:ext cx="2297232" cy="11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/>
              <a:t>Deck-to-beam Connection (Typ.)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913596" y="4287018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2147" y="4167798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35225" y="4057632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11884" y="3942939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74962" y="3832773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38040" y="3713553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46388" y="3622023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86831" y="3493221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31801" y="3374001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03933" y="3254781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67011" y="3158196"/>
            <a:ext cx="0" cy="731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02496" y="4539012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70101" y="4424319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33179" y="4314153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09838" y="4199460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72916" y="4089294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35994" y="3970074"/>
            <a:ext cx="0" cy="914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141465" y="4438378"/>
            <a:ext cx="9163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224811"/>
            <a:ext cx="8493214" cy="211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Modeling of reinforced concrete sections in 3D: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Beam elements used for reinforced concrete beam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Shell elements used for deck/top flange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Rigid links used for connection (straight girder)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/>
              <a:t>	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</a:t>
            </a:r>
            <a:r>
              <a:rPr lang="en-US" sz="3600" kern="0" dirty="0" smtClean="0"/>
              <a:t>Finite Element Modeling Basics</a:t>
            </a:r>
            <a:endParaRPr lang="en-US" sz="3600" kern="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279" t="9240" r="6752" b="12966"/>
          <a:stretch/>
        </p:blipFill>
        <p:spPr bwMode="auto">
          <a:xfrm>
            <a:off x="1172234" y="2977717"/>
            <a:ext cx="6622947" cy="2897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08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224811"/>
            <a:ext cx="8493214" cy="211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Modeling of prestressed concrete sections in 3D: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Beam elements used for prestressed concrete beam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Shell elements used for deck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Rigid links used for connection (straight girder)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/>
              <a:t>	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</a:t>
            </a:r>
            <a:r>
              <a:rPr lang="en-US" sz="3600" kern="0" dirty="0" smtClean="0"/>
              <a:t>Finite Element Modeling Basics</a:t>
            </a:r>
            <a:endParaRPr lang="en-US" sz="3600" kern="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6153" t="7965" r="2761" b="9778"/>
          <a:stretch/>
        </p:blipFill>
        <p:spPr bwMode="auto">
          <a:xfrm>
            <a:off x="1647736" y="3020484"/>
            <a:ext cx="5895896" cy="3217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81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093" y="1224811"/>
            <a:ext cx="8493214" cy="211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dirty="0" smtClean="0"/>
              <a:t>Modeling of steel beam with concrete deck in 3D: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Beam elements used for steel girder flanges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Shell elements used for deck and steel girder web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0" dirty="0" smtClean="0"/>
              <a:t>Rigid links used for connection (if straight girder)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/>
              <a:t>	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744" y="457200"/>
            <a:ext cx="8686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/>
              <a:t>Review of </a:t>
            </a:r>
            <a:r>
              <a:rPr lang="en-US" sz="3600" kern="0" dirty="0" smtClean="0"/>
              <a:t>Finite Element Modeling Basics</a:t>
            </a:r>
            <a:endParaRPr lang="en-US" sz="3600" kern="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076" t="2446" r="60" b="11912"/>
          <a:stretch/>
        </p:blipFill>
        <p:spPr bwMode="auto">
          <a:xfrm>
            <a:off x="1629632" y="3167604"/>
            <a:ext cx="5668827" cy="3043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81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theme/theme1.xml><?xml version="1.0" encoding="utf-8"?>
<a:theme xmlns:a="http://schemas.openxmlformats.org/drawingml/2006/main" name="1_BentleyTheme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Office Theme">
      <a:majorFont>
        <a:latin typeface="Verdana"/>
        <a:ea typeface="MS PGothic"/>
        <a:cs typeface="MS PGothic"/>
      </a:majorFont>
      <a:minorFont>
        <a:latin typeface="Verdana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tley2011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tley2011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ntley2011">
  <a:themeElements>
    <a:clrScheme name="Custom 1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005386"/>
      </a:folHlink>
    </a:clrScheme>
    <a:fontScheme name="Bentley Corporate">
      <a:majorFont>
        <a:latin typeface="Arial Narrow"/>
        <a:ea typeface="MS PGothic"/>
        <a:cs typeface="MS PGothic"/>
      </a:majorFont>
      <a:minorFont>
        <a:latin typeface="Arial Narrow"/>
        <a:ea typeface="MS PGothic"/>
        <a:cs typeface="MS PGothic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50D03D-E6ED-4D43-97FB-B596AC918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243A12-1023-486F-9039-DE48425E2C61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61902F-ACFE-4E85-BF1C-392A462075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47850</TotalTime>
  <Words>1713</Words>
  <Application>Microsoft Office PowerPoint</Application>
  <PresentationFormat>On-screen Show (4:3)</PresentationFormat>
  <Paragraphs>349</Paragraphs>
  <Slides>47</Slides>
  <Notes>47</Notes>
  <HiddenSlides>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1_BentleyTheme</vt:lpstr>
      <vt:lpstr>Bentley2011</vt:lpstr>
      <vt:lpstr>1_Bentley2011</vt:lpstr>
      <vt:lpstr>2_Bentley2011</vt:lpstr>
      <vt:lpstr>Waveform</vt:lpstr>
      <vt:lpstr>Visio</vt:lpstr>
      <vt:lpstr>3D Analysis with AASHTOWare Bridge Design and Rating </vt:lpstr>
      <vt:lpstr>3D Analysis with AASHTOWare Bridge Design and Rating</vt:lpstr>
      <vt:lpstr>3D Analysis with AASHTOWare Bridge Design and Rating</vt:lpstr>
      <vt:lpstr>Review of Finite Element Modeling Basics</vt:lpstr>
      <vt:lpstr>Review of Finite Element Modeling Basics</vt:lpstr>
      <vt:lpstr>Review of Finite Element Modeling Basics</vt:lpstr>
      <vt:lpstr>Review of Finite Element Modeling Basics</vt:lpstr>
      <vt:lpstr>Review of Finite Element Modeling Basics</vt:lpstr>
      <vt:lpstr>Review of Finite Element Modeling Basics</vt:lpstr>
      <vt:lpstr>Review of Finite Element Modeling Basics</vt:lpstr>
      <vt:lpstr>Review of Finite Element Modeling Basics</vt:lpstr>
      <vt:lpstr>Review of Finite Element Modeling Basics</vt:lpstr>
      <vt:lpstr>3D Analysis with AASHTOWare Bridge Design and Rating</vt:lpstr>
      <vt:lpstr>Review of the Generated Model</vt:lpstr>
      <vt:lpstr>Review of the Generated Model</vt:lpstr>
      <vt:lpstr>Review of the Generated Model</vt:lpstr>
      <vt:lpstr>Review of the Generated Model</vt:lpstr>
      <vt:lpstr>Review of the Generated Model</vt:lpstr>
      <vt:lpstr>Review of the Generated Model</vt:lpstr>
      <vt:lpstr>Review of the Generated Model</vt:lpstr>
      <vt:lpstr>Review of the Generated Model</vt:lpstr>
      <vt:lpstr>Review of the Generated Model</vt:lpstr>
      <vt:lpstr>Review of the Generated Model</vt:lpstr>
      <vt:lpstr>Review of the Generated Model</vt:lpstr>
      <vt:lpstr>Review of the Generated Model</vt:lpstr>
      <vt:lpstr>3D Analysis with AASHTOWare Bridge Design and Rating</vt:lpstr>
      <vt:lpstr>Review of the User-Interface for Steel Multi-Girder Superstructure</vt:lpstr>
      <vt:lpstr>Review of the User-Interface for Steel Multi-Girder Superstructure</vt:lpstr>
      <vt:lpstr>Review of the User-Interface for Steel Multi-Girder Superstructure</vt:lpstr>
      <vt:lpstr>Review of the User-Interface for Steel Multi-Girder Superstructure</vt:lpstr>
      <vt:lpstr>Review of the User-Interface for Steel Multi-Girder Superstructure</vt:lpstr>
      <vt:lpstr>Review of the User-Interface for Steel Multi-Girder Superstructure</vt:lpstr>
      <vt:lpstr>Review of the User-Interface for Steel Multi-Girder Superstructure</vt:lpstr>
      <vt:lpstr>Review of the User-Interface for Steel Multi-Girder Superstructure</vt:lpstr>
      <vt:lpstr>3D Analysis with AASHTOWare Bridge Design and Rating</vt:lpstr>
      <vt:lpstr>Review of How the Analysis is Performed</vt:lpstr>
      <vt:lpstr>Review of How the Analysis is Performed</vt:lpstr>
      <vt:lpstr>3D Analysis with AASHTOWare Bridge Design and Rating</vt:lpstr>
      <vt:lpstr>Review of Available Output</vt:lpstr>
      <vt:lpstr>Review of Available Output</vt:lpstr>
      <vt:lpstr>Review of Available Output</vt:lpstr>
      <vt:lpstr>Review of Available Output</vt:lpstr>
      <vt:lpstr>Review of Available Output</vt:lpstr>
      <vt:lpstr>Review of Available Output</vt:lpstr>
      <vt:lpstr>Review of Available Output</vt:lpstr>
      <vt:lpstr>3D Analysis with AASHTOWare Bridge Design and Rating</vt:lpstr>
      <vt:lpstr>3D Analysis with AASHTOWare Bridge Design and Rating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AASHTOWare Bridge Update</dc:title>
  <dc:creator>Ken Wilson</dc:creator>
  <cp:lastModifiedBy>Jduray</cp:lastModifiedBy>
  <cp:revision>1289</cp:revision>
  <cp:lastPrinted>2014-05-30T19:31:46Z</cp:lastPrinted>
  <dcterms:created xsi:type="dcterms:W3CDTF">2009-02-16T18:41:34Z</dcterms:created>
  <dcterms:modified xsi:type="dcterms:W3CDTF">2014-08-12T18:32:32Z</dcterms:modified>
</cp:coreProperties>
</file>