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84" r:id="rId5"/>
    <p:sldId id="291" r:id="rId6"/>
    <p:sldId id="289" r:id="rId7"/>
    <p:sldId id="293" r:id="rId8"/>
    <p:sldId id="290" r:id="rId9"/>
    <p:sldId id="285" r:id="rId10"/>
    <p:sldId id="286" r:id="rId11"/>
    <p:sldId id="287" r:id="rId12"/>
    <p:sldId id="288" r:id="rId13"/>
    <p:sldId id="292" r:id="rId14"/>
    <p:sldId id="326" r:id="rId15"/>
    <p:sldId id="294" r:id="rId16"/>
    <p:sldId id="295" r:id="rId17"/>
    <p:sldId id="296" r:id="rId18"/>
    <p:sldId id="297" r:id="rId19"/>
    <p:sldId id="327" r:id="rId20"/>
    <p:sldId id="300" r:id="rId21"/>
    <p:sldId id="301" r:id="rId22"/>
    <p:sldId id="302" r:id="rId23"/>
    <p:sldId id="303" r:id="rId24"/>
    <p:sldId id="304" r:id="rId25"/>
    <p:sldId id="307" r:id="rId26"/>
    <p:sldId id="308" r:id="rId27"/>
    <p:sldId id="309" r:id="rId28"/>
    <p:sldId id="306" r:id="rId29"/>
    <p:sldId id="298" r:id="rId30"/>
    <p:sldId id="305" r:id="rId31"/>
    <p:sldId id="310" r:id="rId32"/>
    <p:sldId id="328" r:id="rId33"/>
    <p:sldId id="315" r:id="rId34"/>
    <p:sldId id="314" r:id="rId35"/>
    <p:sldId id="311" r:id="rId36"/>
    <p:sldId id="312" r:id="rId37"/>
    <p:sldId id="313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4" r:id="rId46"/>
    <p:sldId id="323" r:id="rId47"/>
    <p:sldId id="325" r:id="rId4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6" autoAdjust="0"/>
    <p:restoredTop sz="94629" autoAdjust="0"/>
  </p:normalViewPr>
  <p:slideViewPr>
    <p:cSldViewPr snapToGrid="0" snapToObjects="1">
      <p:cViewPr varScale="1">
        <p:scale>
          <a:sx n="83" d="100"/>
          <a:sy n="83" d="100"/>
        </p:scale>
        <p:origin x="140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102800D-A64D-5A45-A6CB-DF602FA93AB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0FF3FC7-DB6A-964C-A4B0-3589DC1A0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7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427D4BA-5C54-4248-95DC-1585003B623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F6E567F-FF65-FA4C-9F0D-3A5A3F88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58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3ED94E-8341-FF4C-8216-87F4CBD7767D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B2681C-8915-F845-9A83-5ABD8F11194E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F6BB54-16F8-F64B-924C-6CB951937DD9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0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35870-58CB-9D46-AF2A-D7051C375CFA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235CDC-1750-5444-B1A9-ED18A4ECA8CF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36A17F-AA87-B94D-8965-C8AC28269E8B}" type="datetime1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398FF2-9D20-294D-989A-0D5ACD7B6F5E}" type="datetime1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3B195-9483-5841-8C04-0856843EB3BD}" type="datetime1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9511F-79E5-BB4F-8B93-E0D960978E18}" type="datetime1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4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EA92E-19EC-A049-B75B-9E6963BC624E}" type="datetime1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69989-2021-ED44-88DB-2AD9BCDA5465}" type="datetime1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_Point_Bra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356"/>
            <a:ext cx="9144000" cy="6816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2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9456" y="65295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7BD47BA-075A-B747-9F6A-3F50DF2626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8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885" y="840112"/>
            <a:ext cx="3853689" cy="2596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4572" y="4522199"/>
            <a:ext cx="1946246" cy="612065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BrDR 7.2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84" y="2421343"/>
            <a:ext cx="3600483" cy="2041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191" y="2421344"/>
            <a:ext cx="3721671" cy="204160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105100" y="3586726"/>
            <a:ext cx="587230" cy="5452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8902" y="4526293"/>
            <a:ext cx="1946246" cy="612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tx2"/>
                </a:solidFill>
              </a:rPr>
              <a:t>BrDR 7.1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832C3D-9572-40AE-BE05-570CF9943B08}"/>
              </a:ext>
            </a:extLst>
          </p:cNvPr>
          <p:cNvSpPr/>
          <p:nvPr/>
        </p:nvSpPr>
        <p:spPr>
          <a:xfrm>
            <a:off x="2202406" y="4972122"/>
            <a:ext cx="4541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2400" i="1" dirty="0" smtClean="0">
                <a:solidFill>
                  <a:schemeClr val="tx2"/>
                </a:solidFill>
              </a:rPr>
              <a:t>Mike Johnson, P.E.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2400" i="1" dirty="0" smtClean="0">
                <a:solidFill>
                  <a:schemeClr val="tx2"/>
                </a:solidFill>
              </a:rPr>
              <a:t>Idaho Transportation Department</a:t>
            </a:r>
            <a:endParaRPr lang="en-US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9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ITD Hired Jacobs For Testing – 2017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Database Had Over 2000 Bridges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Compared The Controlling Ratings Of All Bridges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Compared Results of Multiple Vehicles 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 Developed Procedures For 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Testing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Upgrading 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Documenting Results</a:t>
            </a:r>
          </a:p>
          <a:p>
            <a:pPr lvl="1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Idaho’s History of Testing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580" y="1672886"/>
            <a:ext cx="1629625" cy="9122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067" y="3330221"/>
            <a:ext cx="2233271" cy="27308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38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ITD’s </a:t>
            </a:r>
            <a:r>
              <a:rPr lang="en-US" i="1" dirty="0" smtClean="0">
                <a:solidFill>
                  <a:schemeClr val="tx2"/>
                </a:solidFill>
              </a:rPr>
              <a:t>Testing Prior To ARC Tool</a:t>
            </a:r>
          </a:p>
        </p:txBody>
      </p:sp>
    </p:spTree>
    <p:extLst>
      <p:ext uri="{BB962C8B-B14F-4D97-AF65-F5344CB8AC3E}">
        <p14:creationId xmlns:p14="http://schemas.microsoft.com/office/powerpoint/2010/main" val="392614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Run All The Completely Defined Bridges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Results </a:t>
            </a:r>
            <a:r>
              <a:rPr lang="en-US" sz="2800" dirty="0">
                <a:solidFill>
                  <a:schemeClr val="tx2"/>
                </a:solidFill>
              </a:rPr>
              <a:t>Copied Into MS Excel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ITD’s </a:t>
            </a:r>
            <a:r>
              <a:rPr lang="en-US" i="1" dirty="0" smtClean="0">
                <a:solidFill>
                  <a:schemeClr val="tx2"/>
                </a:solidFill>
              </a:rPr>
              <a:t>Testing Prior To ARC Tool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118" y="988671"/>
            <a:ext cx="1256275" cy="2582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02" y="2695153"/>
            <a:ext cx="6247597" cy="349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Compare Overall Controlling Ratings For Each Bridge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Flag / Review Models With ≥ 5% Difference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ITD’s </a:t>
            </a:r>
            <a:r>
              <a:rPr lang="en-US" i="1" dirty="0" smtClean="0">
                <a:solidFill>
                  <a:schemeClr val="tx2"/>
                </a:solidFill>
              </a:rPr>
              <a:t>Testing Prior To ARC Tool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3255DC-33A7-443E-9695-27C20E336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248"/>
          <a:stretch/>
        </p:blipFill>
        <p:spPr>
          <a:xfrm>
            <a:off x="350130" y="3276717"/>
            <a:ext cx="8150783" cy="22266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566B2B-25E9-4730-BCE7-809174DBC506}"/>
              </a:ext>
            </a:extLst>
          </p:cNvPr>
          <p:cNvSpPr/>
          <p:nvPr/>
        </p:nvSpPr>
        <p:spPr>
          <a:xfrm>
            <a:off x="4245752" y="3192051"/>
            <a:ext cx="467359" cy="24523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ITD’s </a:t>
            </a:r>
            <a:r>
              <a:rPr lang="en-US" i="1" dirty="0" smtClean="0">
                <a:solidFill>
                  <a:schemeClr val="tx2"/>
                </a:solidFill>
              </a:rPr>
              <a:t>Testing Prior To ARC Tool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2940039"/>
            <a:ext cx="4966458" cy="305022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Identify Groupings For Flagged Bridges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Similar Bridge Types / Errors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0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ITD’s </a:t>
            </a:r>
            <a:r>
              <a:rPr lang="en-US" i="1" dirty="0" smtClean="0">
                <a:solidFill>
                  <a:schemeClr val="tx2"/>
                </a:solidFill>
              </a:rPr>
              <a:t>Testing Prior To ARC Tool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Run Bridges In Both Versions and </a:t>
            </a:r>
            <a:r>
              <a:rPr lang="en-US" sz="2800" dirty="0" smtClean="0">
                <a:solidFill>
                  <a:schemeClr val="tx2"/>
                </a:solidFill>
              </a:rPr>
              <a:t>Compare</a:t>
            </a:r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Controlling Location and Limit State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Dead Loads and Live Loads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Review The Specification </a:t>
            </a:r>
            <a:r>
              <a:rPr lang="en-US" sz="2400" dirty="0" smtClean="0">
                <a:solidFill>
                  <a:schemeClr val="tx2"/>
                </a:solidFill>
              </a:rPr>
              <a:t>Checks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41387C-55B6-470F-94C8-4695C7C77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256" r="1946"/>
          <a:stretch/>
        </p:blipFill>
        <p:spPr>
          <a:xfrm>
            <a:off x="645356" y="3991809"/>
            <a:ext cx="4148488" cy="169767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C0E047-B93A-4232-A527-6F7385329C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98"/>
          <a:stretch/>
        </p:blipFill>
        <p:spPr>
          <a:xfrm>
            <a:off x="5209331" y="3581779"/>
            <a:ext cx="3335448" cy="265973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28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Procedure With ARC Tool</a:t>
            </a:r>
          </a:p>
        </p:txBody>
      </p:sp>
    </p:spTree>
    <p:extLst>
      <p:ext uri="{BB962C8B-B14F-4D97-AF65-F5344CB8AC3E}">
        <p14:creationId xmlns:p14="http://schemas.microsoft.com/office/powerpoint/2010/main" val="38181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Procedure With ARC Tool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Similar Approach Will Be Used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Results Stored and Organized In ARC Tool Database</a:t>
            </a: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Set Up The ARC Tool Settings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2"/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16" y="3540916"/>
            <a:ext cx="4417723" cy="25852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597943" y="5295620"/>
            <a:ext cx="2128520" cy="223520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666" y="3540916"/>
            <a:ext cx="3625343" cy="28290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448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Procedure With ARC Tool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Copying Bridge .xml Files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Work From Separate Group Of .xml Files or Same 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</a:rPr>
              <a:t>If </a:t>
            </a:r>
            <a:r>
              <a:rPr lang="en-US" sz="1600" dirty="0" smtClean="0">
                <a:solidFill>
                  <a:schemeClr val="tx2"/>
                </a:solidFill>
              </a:rPr>
              <a:t>Use Same Group, Use Older Version Files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</a:rPr>
              <a:t>Can Make Different Sets To </a:t>
            </a:r>
            <a:r>
              <a:rPr lang="en-US" sz="1600" dirty="0" smtClean="0">
                <a:solidFill>
                  <a:schemeClr val="tx2"/>
                </a:solidFill>
              </a:rPr>
              <a:t>Run from Old And New Versions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2"/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03" y="3469078"/>
            <a:ext cx="5536498" cy="2598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711" y="3957411"/>
            <a:ext cx="5142393" cy="2370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66889" y="4114800"/>
            <a:ext cx="2410178" cy="109502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3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Procedure With ARC Tool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Create </a:t>
            </a:r>
            <a:r>
              <a:rPr lang="en-US" sz="2800" dirty="0" smtClean="0">
                <a:solidFill>
                  <a:schemeClr val="tx2"/>
                </a:solidFill>
              </a:rPr>
              <a:t>Result </a:t>
            </a:r>
            <a:r>
              <a:rPr lang="en-US" sz="2800" dirty="0" smtClean="0">
                <a:solidFill>
                  <a:schemeClr val="tx2"/>
                </a:solidFill>
              </a:rPr>
              <a:t>File In ARC Tool For Both Versions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Make Sure Same Template Is Selected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/>
            <a:endParaRPr lang="en-US" sz="1600" dirty="0" smtClean="0">
              <a:solidFill>
                <a:schemeClr val="tx2"/>
              </a:solidFill>
            </a:endParaRPr>
          </a:p>
          <a:p>
            <a:pPr lvl="2"/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74" y="2718057"/>
            <a:ext cx="5870387" cy="31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1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800100"/>
            <a:ext cx="4949895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Why Test Upgrades?</a:t>
            </a:r>
          </a:p>
        </p:txBody>
      </p:sp>
    </p:spTree>
    <p:extLst>
      <p:ext uri="{BB962C8B-B14F-4D97-AF65-F5344CB8AC3E}">
        <p14:creationId xmlns:p14="http://schemas.microsoft.com/office/powerpoint/2010/main" val="322124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Procedure With ARC Tool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Create Result File In ARC Tool For Both Versions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Make Sure Same Template Is Selected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/>
            <a:endParaRPr lang="en-US" sz="1600" dirty="0" smtClean="0">
              <a:solidFill>
                <a:schemeClr val="tx2"/>
              </a:solidFill>
            </a:endParaRPr>
          </a:p>
          <a:p>
            <a:pPr lvl="2"/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16" y="2557226"/>
            <a:ext cx="6408977" cy="368428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5542844" y="4792133"/>
            <a:ext cx="795867" cy="321735"/>
          </a:xfrm>
          <a:prstGeom prst="straightConnector1">
            <a:avLst/>
          </a:prstGeom>
          <a:ln w="603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2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Procedure With ARC Tool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Select Datasets To Compare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Verify Analysis Settings Are The Same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Set Desired Tolerance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/>
            <a:endParaRPr lang="en-US" sz="1600" dirty="0" smtClean="0">
              <a:solidFill>
                <a:schemeClr val="tx2"/>
              </a:solidFill>
            </a:endParaRPr>
          </a:p>
          <a:p>
            <a:pPr lvl="2"/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62" y="2828836"/>
            <a:ext cx="6872231" cy="3573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56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Procedure With ARC Tool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Level 1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Overall Bridge Controlling Load Rating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/>
            <a:endParaRPr lang="en-US" sz="1600" dirty="0" smtClean="0">
              <a:solidFill>
                <a:schemeClr val="tx2"/>
              </a:solidFill>
            </a:endParaRPr>
          </a:p>
          <a:p>
            <a:pPr lvl="2"/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56" y="2482376"/>
            <a:ext cx="7793330" cy="37591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322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Procedure With ARC Tool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Level 2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Bridge Member Controlling Load Rating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/>
            <a:endParaRPr lang="en-US" sz="1600" dirty="0" smtClean="0">
              <a:solidFill>
                <a:schemeClr val="tx2"/>
              </a:solidFill>
            </a:endParaRPr>
          </a:p>
          <a:p>
            <a:pPr lvl="2"/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32" y="2732449"/>
            <a:ext cx="7160343" cy="35090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465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Procedure With ARC Tool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Level 3</a:t>
            </a:r>
          </a:p>
          <a:p>
            <a:pPr lvl="1"/>
            <a:r>
              <a:rPr lang="en-US" sz="2000" dirty="0" err="1" smtClean="0">
                <a:solidFill>
                  <a:schemeClr val="tx2"/>
                </a:solidFill>
              </a:rPr>
              <a:t>Deadload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</a:rPr>
              <a:t>Liveload</a:t>
            </a:r>
            <a:r>
              <a:rPr lang="en-US" sz="2000" dirty="0" smtClean="0">
                <a:solidFill>
                  <a:schemeClr val="tx2"/>
                </a:solidFill>
              </a:rPr>
              <a:t>, and Capacity Comparison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Used To Help Identify The Cause Of Difference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/>
            <a:endParaRPr lang="en-US" sz="1600" dirty="0" smtClean="0">
              <a:solidFill>
                <a:schemeClr val="tx2"/>
              </a:solidFill>
            </a:endParaRPr>
          </a:p>
          <a:p>
            <a:pPr lvl="2"/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042" y="2964479"/>
            <a:ext cx="6083996" cy="33633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44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How Will The ARC Tool Help?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1"/>
            <a:endParaRPr lang="en-US" sz="1600" dirty="0" smtClean="0">
              <a:solidFill>
                <a:schemeClr val="tx2"/>
              </a:solidFill>
            </a:endParaRPr>
          </a:p>
          <a:p>
            <a:pPr lvl="2"/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48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How Will The ARC Tool Help?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32472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Reduce Time In </a:t>
            </a:r>
            <a:r>
              <a:rPr lang="en-US" sz="2800" dirty="0" smtClean="0">
                <a:solidFill>
                  <a:schemeClr val="tx2"/>
                </a:solidFill>
              </a:rPr>
              <a:t>Collecting / </a:t>
            </a:r>
            <a:r>
              <a:rPr lang="en-US" sz="2800" dirty="0" smtClean="0">
                <a:solidFill>
                  <a:schemeClr val="tx2"/>
                </a:solidFill>
              </a:rPr>
              <a:t>Sorting Data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Reduce Potential Human Error In </a:t>
            </a:r>
            <a:r>
              <a:rPr lang="en-US" sz="2800" dirty="0" smtClean="0">
                <a:solidFill>
                  <a:schemeClr val="tx2"/>
                </a:solidFill>
              </a:rPr>
              <a:t>Copying </a:t>
            </a:r>
            <a:r>
              <a:rPr lang="en-US" sz="2800" dirty="0" smtClean="0">
                <a:solidFill>
                  <a:schemeClr val="tx2"/>
                </a:solidFill>
              </a:rPr>
              <a:t>Data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Provides More Than Level 1 Results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Level 1 – Overall Controlling Bridge Load Rating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Level 2 – Controlling Member Load Ratings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Level 3 – </a:t>
            </a:r>
            <a:r>
              <a:rPr lang="en-US" sz="2000" dirty="0" err="1" smtClean="0">
                <a:solidFill>
                  <a:schemeClr val="tx2"/>
                </a:solidFill>
              </a:rPr>
              <a:t>Deadload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</a:rPr>
              <a:t>Liveload</a:t>
            </a:r>
            <a:r>
              <a:rPr lang="en-US" sz="2000" dirty="0" smtClean="0">
                <a:solidFill>
                  <a:schemeClr val="tx2"/>
                </a:solidFill>
              </a:rPr>
              <a:t>, and Capacity Comparison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Easier To Find Issues That Don’t Impact Overall Load Rating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Assists In Finding Location And Reason For Difference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Decreased </a:t>
            </a:r>
            <a:r>
              <a:rPr lang="en-US" sz="2400" dirty="0" smtClean="0">
                <a:solidFill>
                  <a:schemeClr val="tx2"/>
                </a:solidFill>
              </a:rPr>
              <a:t>Time To Test = Upgrade Sooner</a:t>
            </a:r>
          </a:p>
          <a:p>
            <a:pPr lvl="1"/>
            <a:endParaRPr lang="en-US" sz="1600" dirty="0" smtClean="0">
              <a:solidFill>
                <a:schemeClr val="tx2"/>
              </a:solidFill>
            </a:endParaRPr>
          </a:p>
          <a:p>
            <a:pPr lvl="2"/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94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ARC Tool – Things To Know</a:t>
            </a:r>
          </a:p>
        </p:txBody>
      </p:sp>
    </p:spTree>
    <p:extLst>
      <p:ext uri="{BB962C8B-B14F-4D97-AF65-F5344CB8AC3E}">
        <p14:creationId xmlns:p14="http://schemas.microsoft.com/office/powerpoint/2010/main" val="42200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ARC Tool – Things To Know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1184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First Version – Refine Based On User Input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Must Use Same Dataset When Comparing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Templates Created In BrDR</a:t>
            </a: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ARC Tool </a:t>
            </a:r>
            <a:r>
              <a:rPr lang="en-US" sz="2800" dirty="0" smtClean="0">
                <a:solidFill>
                  <a:schemeClr val="tx2"/>
                </a:solidFill>
              </a:rPr>
              <a:t>Creates </a:t>
            </a:r>
            <a:r>
              <a:rPr lang="en-US" sz="2800" dirty="0" smtClean="0">
                <a:solidFill>
                  <a:schemeClr val="tx2"/>
                </a:solidFill>
              </a:rPr>
              <a:t>Large Amount Of Temporary Files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May Fill Up Hard Drive And Cause Analysis To Stop</a:t>
            </a: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lvl="2"/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87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ARC Tool – Things To Know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1184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Member Alternative Names Do Matter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Certain Characters Cause File To Not Run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Must Remove File – Restart through “Append To..”</a:t>
            </a: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Level 3 Analysis Not Intended For All Bridges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Only Bridges Needing Further Investigation </a:t>
            </a:r>
          </a:p>
          <a:p>
            <a:pPr lvl="2"/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499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253" y="1717646"/>
            <a:ext cx="8804246" cy="45259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Agencies Conduct Different </a:t>
            </a:r>
            <a:r>
              <a:rPr lang="en-US" dirty="0" smtClean="0">
                <a:solidFill>
                  <a:schemeClr val="tx2"/>
                </a:solidFill>
              </a:rPr>
              <a:t>Levels </a:t>
            </a:r>
            <a:r>
              <a:rPr lang="en-US" dirty="0">
                <a:solidFill>
                  <a:schemeClr val="tx2"/>
                </a:solidFill>
              </a:rPr>
              <a:t>Of Testing Of New Releases </a:t>
            </a:r>
          </a:p>
          <a:p>
            <a:r>
              <a:rPr lang="en-US" dirty="0">
                <a:solidFill>
                  <a:schemeClr val="tx2"/>
                </a:solidFill>
              </a:rPr>
              <a:t>Objective - Identify How New Versions Impact Ratings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Need To Explain Decrease / Increase In Route Capacity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800100"/>
            <a:ext cx="4949895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Why Test Upgrades?</a:t>
            </a:r>
          </a:p>
        </p:txBody>
      </p:sp>
      <p:pic>
        <p:nvPicPr>
          <p:cNvPr id="11" name="Content Placeholder 4" descr="21555_0510_9.jpg"/>
          <p:cNvPicPr>
            <a:picLocks noChangeAspect="1"/>
          </p:cNvPicPr>
          <p:nvPr/>
        </p:nvPicPr>
        <p:blipFill rotWithShape="1">
          <a:blip r:embed="rId2" cstate="print"/>
          <a:srcRect l="26122" r="6868" b="8824"/>
          <a:stretch/>
        </p:blipFill>
        <p:spPr>
          <a:xfrm>
            <a:off x="1295198" y="4671335"/>
            <a:ext cx="1288611" cy="1490349"/>
          </a:xfrm>
          <a:prstGeom prst="rect">
            <a:avLst/>
          </a:prstGeom>
        </p:spPr>
      </p:pic>
      <p:pic>
        <p:nvPicPr>
          <p:cNvPr id="12" name="Picture 2" descr="C:\Users\smurgoit\AppData\Local\Microsoft\Windows\Temporary Internet Files\Content.Outlook\4FRUV2X4\Emmert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" t="23311" r="171" b="29969"/>
          <a:stretch/>
        </p:blipFill>
        <p:spPr bwMode="auto">
          <a:xfrm>
            <a:off x="3305531" y="4671335"/>
            <a:ext cx="4448024" cy="15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ARC Tool – Things To Know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1184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Does Not Do All Bridge Types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Timber (Coming BrDR 7.3)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3D FEM Structures / Special Structures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Bridge in Legacy Engine</a:t>
            </a:r>
          </a:p>
          <a:p>
            <a:pPr lvl="2"/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85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ARC Tool – What Is To Come?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1184"/>
            <a:ext cx="8229600" cy="4525963"/>
          </a:xfrm>
        </p:spPr>
        <p:txBody>
          <a:bodyPr/>
          <a:lstStyle/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28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32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744684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ARC Tool – What Is To Come?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65768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ARC 2.0 And Beyond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List of 30 Enhancements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Added Girder Types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Set-up / Preference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Handling Temporary Files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Processing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Multiple Computers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Multiple Databases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Compare Different Analysis Types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Others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Input from Users</a:t>
            </a: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00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33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Results BrDR 7.2</a:t>
            </a:r>
          </a:p>
        </p:txBody>
      </p:sp>
    </p:spTree>
    <p:extLst>
      <p:ext uri="{BB962C8B-B14F-4D97-AF65-F5344CB8AC3E}">
        <p14:creationId xmlns:p14="http://schemas.microsoft.com/office/powerpoint/2010/main" val="413925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34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tx2"/>
                </a:solidFill>
              </a:rPr>
              <a:t>Results BrDR 7.2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1184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Used Both Methods – Manual and ARC Tool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Results Were Consistent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Differences Due To Version Of v7.1 Used (7.1.0 vs. 7.1.1)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ARC Tool Does Not Do Timber and FEM Bridges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Need To Remove Bridge With Naming Conflicts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03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tx2"/>
                </a:solidFill>
              </a:rPr>
              <a:t>Results BrDR 7.2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1184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Tested 3116 Bridges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2980 	Results Matched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123		ARC Tool Not Able To Run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5 		Shear POI Location Changed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4 		Permit Stress Rating Differences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2 		POI Added @ </a:t>
            </a:r>
            <a:r>
              <a:rPr lang="en-US" sz="2400" dirty="0" err="1" smtClean="0">
                <a:solidFill>
                  <a:schemeClr val="tx2"/>
                </a:solidFill>
              </a:rPr>
              <a:t>Debonded</a:t>
            </a:r>
            <a:r>
              <a:rPr lang="en-US" sz="2400" dirty="0" smtClean="0">
                <a:solidFill>
                  <a:schemeClr val="tx2"/>
                </a:solidFill>
              </a:rPr>
              <a:t> Strand Locations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1 		Difference in Calculation of Simultaneous Vu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1 		Change in Steel Flexure Overload</a:t>
            </a: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lvl="1"/>
            <a:endParaRPr lang="en-US" sz="1200" dirty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762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36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tx2"/>
                </a:solidFill>
              </a:rPr>
              <a:t>Results BrDR 7.2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1184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ARC Tool Not Able To Run (123 Total)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Special Character In Alternative Name (3)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Need To Run v7.2 Exported .xml  (1)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Timber Bridges (119)</a:t>
            </a: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lvl="1"/>
            <a:endParaRPr lang="en-US" sz="1200" dirty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771" y="2707584"/>
            <a:ext cx="3850756" cy="36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9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37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tx2"/>
                </a:solidFill>
              </a:rPr>
              <a:t>Results BrDR 7.2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1184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ARC Tool Not Able To Run (123 Total)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Special Character In Alternative Name (3)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Need To Run v7.2 Exported .xml  (1)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Timber Bridges (119)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</a:rPr>
              <a:t>Matched When Ran Manually</a:t>
            </a: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lvl="1"/>
            <a:endParaRPr lang="en-US" sz="1200" dirty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44" y="2764029"/>
            <a:ext cx="3850756" cy="36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38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tx2"/>
                </a:solidFill>
              </a:rPr>
              <a:t>Results BrDR 7.2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1184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Shear POI Location (5 Total)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v7.2 Added A POI For Shear At H/2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1"/>
            <a:endParaRPr lang="en-US" sz="1200" dirty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76" y="3276640"/>
            <a:ext cx="7430537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39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tx2"/>
                </a:solidFill>
              </a:rPr>
              <a:t>Results BrDR 7.2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1184"/>
            <a:ext cx="8229600" cy="452596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Permit Stress Rating Differences</a:t>
            </a:r>
            <a:r>
              <a:rPr lang="en-US" sz="2800" dirty="0" smtClean="0">
                <a:solidFill>
                  <a:schemeClr val="tx2"/>
                </a:solidFill>
              </a:rPr>
              <a:t> (4 Total)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v7.2 Allows Use Of </a:t>
            </a:r>
            <a:r>
              <a:rPr lang="en-US" sz="2000" dirty="0" err="1" smtClean="0">
                <a:solidFill>
                  <a:schemeClr val="tx2"/>
                </a:solidFill>
              </a:rPr>
              <a:t>Uncracked</a:t>
            </a:r>
            <a:r>
              <a:rPr lang="en-US" sz="2000" dirty="0" smtClean="0">
                <a:solidFill>
                  <a:schemeClr val="tx2"/>
                </a:solidFill>
              </a:rPr>
              <a:t> MOI when Applied M &lt; </a:t>
            </a:r>
            <a:r>
              <a:rPr lang="en-US" sz="2000" dirty="0" err="1" smtClean="0">
                <a:solidFill>
                  <a:schemeClr val="tx2"/>
                </a:solidFill>
              </a:rPr>
              <a:t>Mcr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lvl="1"/>
            <a:endParaRPr lang="en-US" sz="1200" dirty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31" y="3028284"/>
            <a:ext cx="7999815" cy="210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1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253" y="1717646"/>
            <a:ext cx="8804246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Reasons </a:t>
            </a:r>
            <a:r>
              <a:rPr lang="en-US" sz="2800" dirty="0">
                <a:solidFill>
                  <a:schemeClr val="tx2"/>
                </a:solidFill>
              </a:rPr>
              <a:t>Behind Rating Changes</a:t>
            </a:r>
          </a:p>
          <a:p>
            <a:pPr marL="857250" lvl="2" indent="0">
              <a:buNone/>
            </a:pPr>
            <a:r>
              <a:rPr lang="en-US" dirty="0">
                <a:solidFill>
                  <a:srgbClr val="00B050"/>
                </a:solidFill>
              </a:rPr>
              <a:t>Change In AASHTO Codes </a:t>
            </a:r>
          </a:p>
          <a:p>
            <a:pPr marL="857250" lvl="2" indent="0">
              <a:buNone/>
            </a:pPr>
            <a:r>
              <a:rPr lang="en-US" dirty="0">
                <a:solidFill>
                  <a:srgbClr val="00B050"/>
                </a:solidFill>
              </a:rPr>
              <a:t>Bug Fixed From Previous Version</a:t>
            </a:r>
          </a:p>
          <a:p>
            <a:pPr marL="857250" lvl="2" indent="0">
              <a:buNone/>
            </a:pPr>
            <a:r>
              <a:rPr lang="en-US" dirty="0">
                <a:solidFill>
                  <a:schemeClr val="accent2"/>
                </a:solidFill>
              </a:rPr>
              <a:t>New Bug / Issue</a:t>
            </a:r>
          </a:p>
          <a:p>
            <a:pPr marL="857250" lvl="2" indent="0">
              <a:buNone/>
            </a:pPr>
            <a:r>
              <a:rPr lang="en-US" dirty="0">
                <a:solidFill>
                  <a:schemeClr val="accent6"/>
                </a:solidFill>
              </a:rPr>
              <a:t>Model Change (Condition/Loading)</a:t>
            </a:r>
          </a:p>
          <a:p>
            <a:pPr marL="1314450" lvl="3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Change in Bridge Condition/Loading</a:t>
            </a:r>
          </a:p>
          <a:p>
            <a:pPr marL="1314450" lvl="3" indent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Accidental </a:t>
            </a:r>
            <a:r>
              <a:rPr lang="en-US" sz="2400" dirty="0">
                <a:solidFill>
                  <a:schemeClr val="accent2"/>
                </a:solidFill>
              </a:rPr>
              <a:t>Model Change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800100"/>
            <a:ext cx="4949895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Why Test Upgrades?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160" y="1098456"/>
            <a:ext cx="1749481" cy="2239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516" y="2133162"/>
            <a:ext cx="1749480" cy="2244998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879497" y="2280356"/>
            <a:ext cx="294547" cy="31007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879497" y="2731912"/>
            <a:ext cx="294547" cy="31007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910540" y="3236206"/>
            <a:ext cx="232459" cy="204383"/>
          </a:xfrm>
          <a:prstGeom prst="mathMinu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elp 15">
            <a:hlinkClick r:id="" action="ppaction://noaction" highlightClick="1"/>
          </p:cNvPr>
          <p:cNvSpPr/>
          <p:nvPr/>
        </p:nvSpPr>
        <p:spPr>
          <a:xfrm>
            <a:off x="879497" y="3668892"/>
            <a:ext cx="263502" cy="197556"/>
          </a:xfrm>
          <a:prstGeom prst="actionButtonHelp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1337732" y="4068084"/>
            <a:ext cx="294547" cy="31007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1399820" y="4514407"/>
            <a:ext cx="232459" cy="204383"/>
          </a:xfrm>
          <a:prstGeom prst="mathMinu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40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tx2"/>
                </a:solidFill>
              </a:rPr>
              <a:t>Results BrDR 7.2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1184"/>
            <a:ext cx="8229600" cy="452596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POI </a:t>
            </a:r>
            <a:r>
              <a:rPr lang="en-US" sz="2800" dirty="0" smtClean="0">
                <a:solidFill>
                  <a:schemeClr val="tx2"/>
                </a:solidFill>
              </a:rPr>
              <a:t>At </a:t>
            </a:r>
            <a:r>
              <a:rPr lang="en-US" sz="2800" dirty="0" err="1">
                <a:solidFill>
                  <a:schemeClr val="tx2"/>
                </a:solidFill>
              </a:rPr>
              <a:t>Debonded</a:t>
            </a:r>
            <a:r>
              <a:rPr lang="en-US" sz="2800" dirty="0">
                <a:solidFill>
                  <a:schemeClr val="tx2"/>
                </a:solidFill>
              </a:rPr>
              <a:t> Strand </a:t>
            </a:r>
            <a:r>
              <a:rPr lang="en-US" sz="2800" dirty="0" smtClean="0">
                <a:solidFill>
                  <a:schemeClr val="tx2"/>
                </a:solidFill>
              </a:rPr>
              <a:t>Locations (2 Total)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v7.2 Added A POI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lvl="1"/>
            <a:endParaRPr lang="en-US" sz="1200" dirty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31" y="3103425"/>
            <a:ext cx="7430537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41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tx2"/>
                </a:solidFill>
              </a:rPr>
              <a:t>Results BrDR 7.2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1184"/>
            <a:ext cx="8229600" cy="452596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Difference in Calculation of Simultaneous </a:t>
            </a:r>
            <a:r>
              <a:rPr lang="en-US" sz="2800" dirty="0" smtClean="0">
                <a:solidFill>
                  <a:schemeClr val="tx2"/>
                </a:solidFill>
              </a:rPr>
              <a:t>Vu (1 Total)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v7.2 Change How Simultaneous Vu Is Calculated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lvl="1"/>
            <a:endParaRPr lang="en-US" sz="1200" dirty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05" y="3107263"/>
            <a:ext cx="7449590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42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tx2"/>
                </a:solidFill>
              </a:rPr>
              <a:t>Results BrDR 7.2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1184"/>
            <a:ext cx="7885289" cy="452596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Change in Steel Flexure </a:t>
            </a:r>
            <a:r>
              <a:rPr lang="en-US" sz="2800" dirty="0" smtClean="0">
                <a:solidFill>
                  <a:schemeClr val="tx2"/>
                </a:solidFill>
              </a:rPr>
              <a:t>Overload (1 Total)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v7.2 Change How Several Variables Used For Steel Flexure Overload Are Calculated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lvl="1"/>
            <a:endParaRPr lang="en-US" sz="1200" dirty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58" y="3078685"/>
            <a:ext cx="7411484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43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tx2"/>
                </a:solidFill>
              </a:rPr>
              <a:t>Results BrDR 7.2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1184"/>
            <a:ext cx="7885289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ITD Will Be Upgrading To v7.2 Next Week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lvl="1"/>
            <a:endParaRPr lang="en-US" sz="1200" dirty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95" y="2738341"/>
            <a:ext cx="6516009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6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44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52388" y="2967566"/>
            <a:ext cx="2196100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Thank You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0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800100"/>
            <a:ext cx="4949895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tx2"/>
                </a:solidFill>
              </a:rPr>
              <a:t>Idaho’s History of Testing</a:t>
            </a:r>
          </a:p>
        </p:txBody>
      </p:sp>
    </p:spTree>
    <p:extLst>
      <p:ext uri="{BB962C8B-B14F-4D97-AF65-F5344CB8AC3E}">
        <p14:creationId xmlns:p14="http://schemas.microsoft.com/office/powerpoint/2010/main" val="22415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7646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BARS to </a:t>
            </a:r>
            <a:r>
              <a:rPr lang="en-US" dirty="0" err="1" smtClean="0">
                <a:solidFill>
                  <a:schemeClr val="tx2"/>
                </a:solidFill>
              </a:rPr>
              <a:t>Virtis</a:t>
            </a:r>
            <a:r>
              <a:rPr lang="en-US" dirty="0" smtClean="0">
                <a:solidFill>
                  <a:schemeClr val="tx2"/>
                </a:solidFill>
              </a:rPr>
              <a:t> (Now </a:t>
            </a:r>
            <a:r>
              <a:rPr lang="en-US" dirty="0" err="1" smtClean="0">
                <a:solidFill>
                  <a:schemeClr val="tx2"/>
                </a:solidFill>
              </a:rPr>
              <a:t>BrR</a:t>
            </a:r>
            <a:r>
              <a:rPr lang="en-US" dirty="0" smtClean="0">
                <a:solidFill>
                  <a:schemeClr val="tx2"/>
                </a:solidFill>
              </a:rPr>
              <a:t>) – 2004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Compared 30 Bridges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Results Were Different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ITD Verified </a:t>
            </a:r>
            <a:r>
              <a:rPr lang="en-US" sz="2400" dirty="0" err="1" smtClean="0">
                <a:solidFill>
                  <a:schemeClr val="tx2"/>
                </a:solidFill>
              </a:rPr>
              <a:t>Virtis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ITD Started Inputting Bridge </a:t>
            </a:r>
            <a:r>
              <a:rPr lang="en-US" dirty="0" err="1" smtClean="0">
                <a:solidFill>
                  <a:schemeClr val="tx2"/>
                </a:solidFill>
              </a:rPr>
              <a:t>Virtis</a:t>
            </a:r>
            <a:r>
              <a:rPr lang="en-US" dirty="0" smtClean="0">
                <a:solidFill>
                  <a:schemeClr val="tx2"/>
                </a:solidFill>
              </a:rPr>
              <a:t> - 2008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Testing Comprised Mainly Of Program Function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800100"/>
            <a:ext cx="4949895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tx2"/>
                </a:solidFill>
              </a:rPr>
              <a:t>Idaho’s History of Testing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115" y="1196829"/>
            <a:ext cx="2026605" cy="1855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605" y="1893991"/>
            <a:ext cx="1638528" cy="1718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347" y="4978823"/>
            <a:ext cx="2040506" cy="1375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626" y="5092009"/>
            <a:ext cx="2040506" cy="114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Idaho Expanded Testing – 2011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Began Modeling More Complicated Bridges With </a:t>
            </a:r>
            <a:r>
              <a:rPr lang="en-US" sz="2400" dirty="0" err="1">
                <a:solidFill>
                  <a:schemeClr val="tx2"/>
                </a:solidFill>
              </a:rPr>
              <a:t>Virtis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Tested Program Functions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Tested Results of 30 Bridges of Various </a:t>
            </a:r>
            <a:r>
              <a:rPr lang="en-US" sz="2400" dirty="0" smtClean="0">
                <a:solidFill>
                  <a:schemeClr val="tx2"/>
                </a:solidFill>
              </a:rPr>
              <a:t>Types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Started Seeing Some Differences Between Versions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Idaho’s History of Testing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347" y="4978823"/>
            <a:ext cx="2040506" cy="1375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626" y="5092009"/>
            <a:ext cx="2040506" cy="114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ITD Used Internal Resources – 2012 to 2016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Compared Results Of All Bridges In Database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In-Depth Review Of A Representative </a:t>
            </a:r>
            <a:r>
              <a:rPr lang="en-US" sz="2400" dirty="0" smtClean="0">
                <a:solidFill>
                  <a:schemeClr val="tx2"/>
                </a:solidFill>
              </a:rPr>
              <a:t>Sample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All Testing Was Completed After The Release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Joined The Beta Testing TAG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Able To Find Issues Before New Version Releases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Still Completed Same Review Process Prior To Upgrading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Idaho’s History of Testing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710" y="4951975"/>
            <a:ext cx="2040506" cy="1375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027" y="5092142"/>
            <a:ext cx="2207397" cy="123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ITD Used Internal Resources – 2012 to 2016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Compared Results Of All Bridges In Database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In-Depth Review Of A Representative </a:t>
            </a:r>
            <a:r>
              <a:rPr lang="en-US" sz="2400" dirty="0" smtClean="0">
                <a:solidFill>
                  <a:schemeClr val="tx2"/>
                </a:solidFill>
              </a:rPr>
              <a:t>Sample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All Testing Was Completed After The Release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Joined The Beta Testing TAG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Able To Find Issues Before New Version Releases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Still Completed Same Review Process Prior To Upgrading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47BA-075A-B747-9F6A-3F50DF26268E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12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Testing BrDR 7.2 Using the ARC Tool in Idaho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01" y="800100"/>
            <a:ext cx="7460092" cy="684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tx2"/>
                </a:solidFill>
              </a:rPr>
              <a:t>Idaho’s History of Testing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710" y="4951975"/>
            <a:ext cx="2040506" cy="1375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027" y="5092142"/>
            <a:ext cx="2207397" cy="123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0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8FCA3C99F6CE4F94AE78A8974FE050" ma:contentTypeVersion="16" ma:contentTypeDescription="Create a new document." ma:contentTypeScope="" ma:versionID="485b74fcd3313a9245567f3225b230a0">
  <xsd:schema xmlns:xsd="http://www.w3.org/2001/XMLSchema" xmlns:xs="http://www.w3.org/2001/XMLSchema" xmlns:p="http://schemas.microsoft.com/office/2006/metadata/properties" xmlns:ns2="72ad8fed-44e6-49bf-9ee2-cd558aeef571" xmlns:ns3="f963e85d-f413-4ccb-aee4-72b2cb8a147b" targetNamespace="http://schemas.microsoft.com/office/2006/metadata/properties" ma:root="true" ma:fieldsID="7218f5101d89879ae4f37c81918bd950" ns2:_="" ns3:_="">
    <xsd:import namespace="72ad8fed-44e6-49bf-9ee2-cd558aeef571"/>
    <xsd:import namespace="f963e85d-f413-4ccb-aee4-72b2cb8a1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d8fed-44e6-49bf-9ee2-cd558aeef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aeaee6-4296-4e86-a8f8-8968b74544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3e85d-f413-4ccb-aee4-72b2cb8a14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f31358-0983-475c-9570-10cf22785111}" ma:internalName="TaxCatchAll" ma:showField="CatchAllData" ma:web="f963e85d-f413-4ccb-aee4-72b2cb8a14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ad8fed-44e6-49bf-9ee2-cd558aeef571">
      <Terms xmlns="http://schemas.microsoft.com/office/infopath/2007/PartnerControls"/>
    </lcf76f155ced4ddcb4097134ff3c332f>
    <TaxCatchAll xmlns="f963e85d-f413-4ccb-aee4-72b2cb8a147b" xsi:nil="true"/>
  </documentManagement>
</p:properties>
</file>

<file path=customXml/itemProps1.xml><?xml version="1.0" encoding="utf-8"?>
<ds:datastoreItem xmlns:ds="http://schemas.openxmlformats.org/officeDocument/2006/customXml" ds:itemID="{EBA4EF6B-B805-4151-98D5-B7E8162321A4}"/>
</file>

<file path=customXml/itemProps2.xml><?xml version="1.0" encoding="utf-8"?>
<ds:datastoreItem xmlns:ds="http://schemas.openxmlformats.org/officeDocument/2006/customXml" ds:itemID="{EB98DA2D-37A9-48BC-9283-4B63676B40E7}"/>
</file>

<file path=customXml/itemProps3.xml><?xml version="1.0" encoding="utf-8"?>
<ds:datastoreItem xmlns:ds="http://schemas.openxmlformats.org/officeDocument/2006/customXml" ds:itemID="{FF4C7329-F3AA-4F98-95F4-9AA115EC0DBB}"/>
</file>

<file path=docProps/app.xml><?xml version="1.0" encoding="utf-8"?>
<Properties xmlns="http://schemas.openxmlformats.org/officeDocument/2006/extended-properties" xmlns:vt="http://schemas.openxmlformats.org/officeDocument/2006/docPropsVTypes">
  <TotalTime>7109</TotalTime>
  <Words>1551</Words>
  <Application>Microsoft Office PowerPoint</Application>
  <PresentationFormat>On-screen Show (4:3)</PresentationFormat>
  <Paragraphs>368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BrDR 7.2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 Hinton</dc:creator>
  <cp:lastModifiedBy>Michael Johnson</cp:lastModifiedBy>
  <cp:revision>156</cp:revision>
  <cp:lastPrinted>2018-09-12T13:29:36Z</cp:lastPrinted>
  <dcterms:created xsi:type="dcterms:W3CDTF">2015-10-01T14:06:18Z</dcterms:created>
  <dcterms:modified xsi:type="dcterms:W3CDTF">2022-08-02T05:00:55Z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0x0101005139E23A4907C044847C03396679221C</vt:lpwstr>
  </property>
</Properties>
</file>