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4"/>
    <p:sldMasterId id="2147483650" r:id="rId5"/>
    <p:sldMasterId id="2147483705" r:id="rId6"/>
  </p:sldMasterIdLst>
  <p:notesMasterIdLst>
    <p:notesMasterId r:id="rId37"/>
  </p:notesMasterIdLst>
  <p:handoutMasterIdLst>
    <p:handoutMasterId r:id="rId38"/>
  </p:handoutMasterIdLst>
  <p:sldIdLst>
    <p:sldId id="673" r:id="rId7"/>
    <p:sldId id="675" r:id="rId8"/>
    <p:sldId id="674" r:id="rId9"/>
    <p:sldId id="423" r:id="rId10"/>
    <p:sldId id="402" r:id="rId11"/>
    <p:sldId id="258" r:id="rId12"/>
    <p:sldId id="259" r:id="rId13"/>
    <p:sldId id="268" r:id="rId14"/>
    <p:sldId id="678" r:id="rId15"/>
    <p:sldId id="274" r:id="rId16"/>
    <p:sldId id="275" r:id="rId17"/>
    <p:sldId id="276" r:id="rId18"/>
    <p:sldId id="260" r:id="rId19"/>
    <p:sldId id="269" r:id="rId20"/>
    <p:sldId id="273" r:id="rId21"/>
    <p:sldId id="270" r:id="rId22"/>
    <p:sldId id="271" r:id="rId23"/>
    <p:sldId id="272" r:id="rId24"/>
    <p:sldId id="677" r:id="rId25"/>
    <p:sldId id="679" r:id="rId26"/>
    <p:sldId id="680" r:id="rId27"/>
    <p:sldId id="681" r:id="rId28"/>
    <p:sldId id="682" r:id="rId29"/>
    <p:sldId id="683" r:id="rId30"/>
    <p:sldId id="684" r:id="rId31"/>
    <p:sldId id="685" r:id="rId32"/>
    <p:sldId id="277" r:id="rId33"/>
    <p:sldId id="278" r:id="rId34"/>
    <p:sldId id="279" r:id="rId35"/>
    <p:sldId id="266" r:id="rId36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hony Hutskow" initials="AH" lastIdx="5" clrIdx="0">
    <p:extLst>
      <p:ext uri="{19B8F6BF-5375-455C-9EA6-DF929625EA0E}">
        <p15:presenceInfo xmlns:p15="http://schemas.microsoft.com/office/powerpoint/2012/main" userId="S::anthony.hutskow@mayvue.com::daf5d6d9-1928-4588-852d-e0f21d5f7d4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008000"/>
    <a:srgbClr val="51C58B"/>
    <a:srgbClr val="0070C0"/>
    <a:srgbClr val="00CCFF"/>
    <a:srgbClr val="00AFFF"/>
    <a:srgbClr val="00C5FF"/>
    <a:srgbClr val="CCFFCC"/>
    <a:srgbClr val="00CC99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0" autoAdjust="0"/>
    <p:restoredTop sz="88014" autoAdjust="0"/>
  </p:normalViewPr>
  <p:slideViewPr>
    <p:cSldViewPr>
      <p:cViewPr varScale="1">
        <p:scale>
          <a:sx n="68" d="100"/>
          <a:sy n="68" d="100"/>
        </p:scale>
        <p:origin x="103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commentAuthors" Target="commentAuthor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4DE17-293F-4394-8B0F-716442037A49}" type="datetimeFigureOut">
              <a:rPr lang="en-US" smtClean="0"/>
              <a:pPr/>
              <a:t>7/22/2019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39047-A728-4C89-8B86-4D130AD924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79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aseline="0"/>
            </a:lvl1pPr>
          </a:lstStyle>
          <a:p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1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endParaRPr lang="en-US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1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8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aseline="0"/>
            </a:lvl1pPr>
          </a:lstStyle>
          <a:p>
            <a:endParaRPr lang="en-US" dirty="0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8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fld id="{A5116B1A-E5E5-4742-A53E-B0AFDFB1142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499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31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9C5805-FFA8-4241-AFCB-05C6022697D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42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9C5805-FFA8-4241-AFCB-05C6022697D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28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89761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5938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2851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4236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124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925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 advTm="1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48304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E3096-D182-4891-B380-CB3D2FFFA78A}" type="datetime1">
              <a:rPr lang="en-US" smtClean="0"/>
              <a:t>7/22/2019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9448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9EF6-3022-4688-BD33-3DE5CA77A111}" type="datetime1">
              <a:rPr lang="en-US" smtClean="0"/>
              <a:t>7/22/2019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3569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3831-8208-4A3A-9C0E-9C0513BF98AF}" type="datetime1">
              <a:rPr lang="en-US" smtClean="0"/>
              <a:t>7/22/2019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7329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27F4-E120-48B8-9E8F-A689C8C717D1}" type="datetime1">
              <a:rPr lang="en-US" smtClean="0"/>
              <a:t>7/22/2019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030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98528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4680-BC61-4CF5-B356-217D5BD18924}" type="datetime1">
              <a:rPr lang="en-US" smtClean="0"/>
              <a:t>7/22/2019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6605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88E9-E2D3-4A35-9CE8-2677877B730F}" type="datetime1">
              <a:rPr lang="en-US" smtClean="0"/>
              <a:t>7/22/2019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7794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8314-CE39-4663-BE19-E2E18D495FB7}" type="datetime1">
              <a:rPr lang="en-US" smtClean="0"/>
              <a:t>7/22/2019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819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0A74-364B-4A2B-BCCF-10DD98308F3B}" type="datetime1">
              <a:rPr lang="en-US" smtClean="0"/>
              <a:t>7/22/2019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7491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32A9-D971-48B8-BF3B-30937CFC93CE}" type="datetime1">
              <a:rPr lang="en-US" smtClean="0"/>
              <a:t>7/22/2019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3176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369BD-18A4-41CE-9FFC-CF10C59FC883}" type="datetime1">
              <a:rPr lang="en-US" smtClean="0"/>
              <a:t>7/22/2019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7715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BE8B8-40FF-446B-B652-D614D87A7A49}" type="datetime1">
              <a:rPr lang="en-US" smtClean="0"/>
              <a:t>7/22/2019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274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8991-D89C-416B-8FB7-0E1DE6F4A720}" type="datetime1">
              <a:rPr lang="en-US" smtClean="0"/>
              <a:t>7/22/2019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81316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191BA-1907-499E-B07B-BD38B5BE4EE6}" type="datetime1">
              <a:rPr lang="en-US" smtClean="0"/>
              <a:t>7/22/2019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75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83E4-EC3E-4B07-9C05-5E934ED68E29}" type="datetime1">
              <a:rPr lang="en-US" smtClean="0"/>
              <a:t>7/22/2019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152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10974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131E-5527-487D-B153-FEFA23123741}" type="datetime1">
              <a:rPr lang="en-US" smtClean="0"/>
              <a:t>7/22/2019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954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95CA-7263-49D2-8B97-4817EDB9FCF6}" type="datetime1">
              <a:rPr lang="en-US" smtClean="0"/>
              <a:t>7/22/2019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2959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8664-86B8-44C6-B02B-AE170E02CC88}" type="datetime1">
              <a:rPr lang="en-US" smtClean="0"/>
              <a:t>7/22/2019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53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42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042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386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8039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2460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601520"/>
            <a:ext cx="372218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EB64160-42AD-4F9E-9F85-FD2663E2157E}" type="slidenum">
              <a:rPr lang="en-US" sz="1600" smtClean="0"/>
              <a:pPr/>
              <a:t>‹#›</a:t>
            </a:fld>
            <a:endParaRPr lang="en-US" sz="1600" dirty="0"/>
          </a:p>
        </p:txBody>
      </p:sp>
      <p:pic>
        <p:nvPicPr>
          <p:cNvPr id="7" name="Picture 4" descr="G:\PROJ\VIRTIS\PM\Rebranding FY2013\Icons and Splash-Screens\Br Rating\Trade Marked\ICONS\AASHTO-Logo_Bridge_Rating_ICON_RGB_128x128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889" y="6095999"/>
            <a:ext cx="644912" cy="64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G:\PROJ\VIRTIS\PM\Rebranding FY2013\Icons and Splash-Screens\AASHTOWare Main\Registered\Splash-Screens\Color\AASHTO-Logo_Main_solid_586x360_gl01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76200"/>
            <a:ext cx="111653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85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703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F37251D-DFB5-45BE-B73C-C1087339BF62}" type="datetime1">
              <a:rPr lang="en-US" smtClean="0"/>
              <a:t>7/22/2019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3E6147D-21D8-4CFC-8AB4-3D66BDB3AFC5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1396" y="6071552"/>
            <a:ext cx="1313862" cy="72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079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/>
            <a:r>
              <a:rPr kumimoji="1" lang="en-US" sz="4000" dirty="0">
                <a:solidFill>
                  <a:schemeClr val="bg1"/>
                </a:solidFill>
              </a:rPr>
              <a:t>AASHTOWare Bridge Task Force</a:t>
            </a:r>
            <a:r>
              <a:rPr kumimoji="1" lang="en-US" sz="4000" dirty="0">
                <a:solidFill>
                  <a:schemeClr val="tx1"/>
                </a:solidFill>
              </a:rPr>
              <a:t/>
            </a:r>
            <a:br>
              <a:rPr kumimoji="1" lang="en-US" sz="4000" dirty="0">
                <a:solidFill>
                  <a:schemeClr val="tx1"/>
                </a:solidFill>
              </a:rPr>
            </a:b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1CA3DD6-153A-4491-A77E-3F464BDF7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99" y="6123336"/>
            <a:ext cx="1188996" cy="7346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90DAE56-EB2A-4520-84C5-A9E86AD8B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6025" y="6056661"/>
            <a:ext cx="1308844" cy="7346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374EECF-543B-496C-BDAA-4ECAC63FC1EE}"/>
              </a:ext>
            </a:extLst>
          </p:cNvPr>
          <p:cNvSpPr txBox="1"/>
          <p:nvPr/>
        </p:nvSpPr>
        <p:spPr>
          <a:xfrm>
            <a:off x="3046341" y="6046613"/>
            <a:ext cx="2425665" cy="5437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July 30,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5AE3188-52A9-403C-8AD6-5A0D017793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AAA7E9D-9A31-4DD2-974B-9638227198E4}"/>
              </a:ext>
            </a:extLst>
          </p:cNvPr>
          <p:cNvSpPr txBox="1"/>
          <p:nvPr/>
        </p:nvSpPr>
        <p:spPr>
          <a:xfrm>
            <a:off x="-76200" y="4961853"/>
            <a:ext cx="6827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Chair - Todd Thompson, PE</a:t>
            </a:r>
          </a:p>
        </p:txBody>
      </p:sp>
    </p:spTree>
    <p:extLst>
      <p:ext uri="{BB962C8B-B14F-4D97-AF65-F5344CB8AC3E}">
        <p14:creationId xmlns:p14="http://schemas.microsoft.com/office/powerpoint/2010/main" val="1002503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FB6D1A-B4D6-4D0D-B820-2F7F24EC6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releases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FD5329-D32B-49D0-9C29-88909AE1B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710" y="1524000"/>
            <a:ext cx="7855443" cy="4195481"/>
          </a:xfrm>
        </p:spPr>
        <p:txBody>
          <a:bodyPr>
            <a:noAutofit/>
          </a:bodyPr>
          <a:lstStyle/>
          <a:p>
            <a:r>
              <a:rPr lang="en-US" sz="2800" dirty="0"/>
              <a:t>7.0 Beta testing</a:t>
            </a:r>
          </a:p>
          <a:p>
            <a:pPr lvl="1"/>
            <a:r>
              <a:rPr lang="en-US" sz="2800" dirty="0"/>
              <a:t>Beta TAG kicked off testing on March 19</a:t>
            </a:r>
          </a:p>
          <a:p>
            <a:pPr lvl="1"/>
            <a:r>
              <a:rPr lang="en-US" sz="2800" dirty="0"/>
              <a:t>Beta 3 released on June 3</a:t>
            </a:r>
          </a:p>
          <a:p>
            <a:pPr lvl="1"/>
            <a:r>
              <a:rPr lang="en-US" sz="2800" dirty="0"/>
              <a:t>Modernized system has more than 2 million lines of code, user interface has more than 800 windows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32BF446-99D0-4242-BF17-5448C941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2801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477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FB6D1A-B4D6-4D0D-B820-2F7F24EC6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releases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FD5329-D32B-49D0-9C29-88909AE1B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475052" cy="4195481"/>
          </a:xfrm>
        </p:spPr>
        <p:txBody>
          <a:bodyPr>
            <a:noAutofit/>
          </a:bodyPr>
          <a:lstStyle/>
          <a:p>
            <a:r>
              <a:rPr lang="en-US" sz="2800" dirty="0"/>
              <a:t>7.0 Beta testing</a:t>
            </a:r>
          </a:p>
          <a:p>
            <a:pPr lvl="1"/>
            <a:r>
              <a:rPr lang="en-US" sz="2800" dirty="0"/>
              <a:t>Strategy is to divide and conquer based on structure types, configurations and features</a:t>
            </a:r>
          </a:p>
          <a:p>
            <a:pPr lvl="1"/>
            <a:r>
              <a:rPr lang="en-US" sz="2800" dirty="0"/>
              <a:t>32 Beta testers from 18 agencies</a:t>
            </a:r>
          </a:p>
          <a:p>
            <a:pPr lvl="1"/>
            <a:r>
              <a:rPr lang="en-US" sz="2800" dirty="0"/>
              <a:t>Identify testing gaps to be filled by third-party testing</a:t>
            </a:r>
          </a:p>
          <a:p>
            <a:pPr lvl="1"/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32BF446-99D0-4242-BF17-5448C941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2801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455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lee\AppData\Local\Temp\1\SNAGHTML107c276.PNG">
            <a:extLst>
              <a:ext uri="{FF2B5EF4-FFF2-40B4-BE49-F238E27FC236}">
                <a16:creationId xmlns="" xmlns:a16="http://schemas.microsoft.com/office/drawing/2014/main" id="{9351EC90-3811-4BE6-AC17-6DCDD68A0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10" y="2101592"/>
            <a:ext cx="8760953" cy="447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FB6D1A-B4D6-4D0D-B820-2F7F24EC6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releases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FD5329-D32B-49D0-9C29-88909AE1B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785" y="1447800"/>
            <a:ext cx="7475052" cy="4195481"/>
          </a:xfrm>
        </p:spPr>
        <p:txBody>
          <a:bodyPr>
            <a:noAutofit/>
          </a:bodyPr>
          <a:lstStyle/>
          <a:p>
            <a:r>
              <a:rPr lang="en-US" sz="2800" dirty="0"/>
              <a:t>Divide and conquer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32BF446-99D0-4242-BF17-5448C941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2801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212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FB6D1A-B4D6-4D0D-B820-2F7F24EC6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</p:spPr>
        <p:txBody>
          <a:bodyPr/>
          <a:lstStyle/>
          <a:p>
            <a:r>
              <a:rPr lang="en-US" dirty="0"/>
              <a:t>7.1 Release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FD5329-D32B-49D0-9C29-88909AE1B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45" y="1600200"/>
            <a:ext cx="7475052" cy="4195481"/>
          </a:xfrm>
        </p:spPr>
        <p:txBody>
          <a:bodyPr>
            <a:noAutofit/>
          </a:bodyPr>
          <a:lstStyle/>
          <a:p>
            <a:r>
              <a:rPr lang="en-US" sz="2800" dirty="0"/>
              <a:t>7.1 release – Fall 2020</a:t>
            </a:r>
          </a:p>
          <a:p>
            <a:r>
              <a:rPr lang="en-US" sz="2800" dirty="0"/>
              <a:t>Specifications updates and bug fixes</a:t>
            </a:r>
          </a:p>
          <a:p>
            <a:r>
              <a:rPr lang="en-US" sz="2800" dirty="0"/>
              <a:t>Modernization </a:t>
            </a:r>
            <a:r>
              <a:rPr lang="en-US" sz="2800" i="1" dirty="0"/>
              <a:t>“Phase 3”</a:t>
            </a:r>
            <a:r>
              <a:rPr lang="en-US" sz="2800" dirty="0"/>
              <a:t>: New features and feature enhancements</a:t>
            </a:r>
          </a:p>
          <a:p>
            <a:pPr lvl="1"/>
            <a:r>
              <a:rPr lang="en-US" sz="2600" dirty="0"/>
              <a:t>Total 38 tasks plus additional to be determined Maintenance and User Group enhancements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32BF446-99D0-4242-BF17-5448C941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2801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966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FB6D1A-B4D6-4D0D-B820-2F7F24EC6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</p:spPr>
        <p:txBody>
          <a:bodyPr/>
          <a:lstStyle/>
          <a:p>
            <a:r>
              <a:rPr lang="en-US" dirty="0"/>
              <a:t>7.1 </a:t>
            </a:r>
            <a:r>
              <a:rPr lang="en-US" dirty="0" smtClean="0"/>
              <a:t>Release </a:t>
            </a:r>
            <a:r>
              <a:rPr lang="en-US" dirty="0"/>
              <a:t>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FD5329-D32B-49D0-9C29-88909AE1B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25" y="1600200"/>
            <a:ext cx="7475052" cy="4195481"/>
          </a:xfrm>
        </p:spPr>
        <p:txBody>
          <a:bodyPr>
            <a:noAutofit/>
          </a:bodyPr>
          <a:lstStyle/>
          <a:p>
            <a:r>
              <a:rPr lang="en-US" sz="2800" dirty="0"/>
              <a:t>Prestressed Concrete Design Tool (Phase 2)</a:t>
            </a:r>
          </a:p>
          <a:p>
            <a:pPr lvl="1"/>
            <a:r>
              <a:rPr lang="en-US" sz="2600" dirty="0"/>
              <a:t>Design all the beams in the cross section with additional design parameters like iteration on number of beams</a:t>
            </a:r>
          </a:p>
          <a:p>
            <a:pPr lvl="1"/>
            <a:r>
              <a:rPr lang="en-US" sz="2600" dirty="0"/>
              <a:t>Line definition entry with user-defined live load distribution factors and dead loads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32BF446-99D0-4242-BF17-5448C941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2801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8774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FB6D1A-B4D6-4D0D-B820-2F7F24EC6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</p:spPr>
        <p:txBody>
          <a:bodyPr/>
          <a:lstStyle/>
          <a:p>
            <a:r>
              <a:rPr lang="en-US" dirty="0"/>
              <a:t>7.1 </a:t>
            </a:r>
            <a:r>
              <a:rPr lang="en-US" dirty="0" smtClean="0"/>
              <a:t>Release </a:t>
            </a:r>
            <a:r>
              <a:rPr lang="en-US" dirty="0"/>
              <a:t>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FD5329-D32B-49D0-9C29-88909AE1B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475052" cy="4195481"/>
          </a:xfrm>
        </p:spPr>
        <p:txBody>
          <a:bodyPr>
            <a:noAutofit/>
          </a:bodyPr>
          <a:lstStyle/>
          <a:p>
            <a:r>
              <a:rPr lang="en-US" sz="2800" dirty="0"/>
              <a:t>Prestressed Concrete Design Tool (Phase 2)</a:t>
            </a:r>
          </a:p>
          <a:p>
            <a:pPr lvl="1"/>
            <a:r>
              <a:rPr lang="en-US" sz="2600" dirty="0"/>
              <a:t>Provide structural framing plan, typical section and beam profile schematics</a:t>
            </a:r>
          </a:p>
          <a:p>
            <a:pPr lvl="1"/>
            <a:r>
              <a:rPr lang="en-US" sz="2600" dirty="0"/>
              <a:t>Create a camber table that includes the PCI multipliers</a:t>
            </a:r>
          </a:p>
          <a:p>
            <a:pPr lvl="1"/>
            <a:r>
              <a:rPr lang="en-US" sz="2600" dirty="0"/>
              <a:t>Compute stability checks for transport</a:t>
            </a:r>
          </a:p>
          <a:p>
            <a:pPr lvl="1"/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32BF446-99D0-4242-BF17-5448C941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2801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754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FB6D1A-B4D6-4D0D-B820-2F7F24EC6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</p:spPr>
        <p:txBody>
          <a:bodyPr/>
          <a:lstStyle/>
          <a:p>
            <a:r>
              <a:rPr lang="en-US" dirty="0"/>
              <a:t>7.1 </a:t>
            </a:r>
            <a:r>
              <a:rPr lang="en-US" dirty="0" smtClean="0"/>
              <a:t>Release </a:t>
            </a:r>
            <a:r>
              <a:rPr lang="en-US" dirty="0"/>
              <a:t>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FD5329-D32B-49D0-9C29-88909AE1B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2052925"/>
            <a:ext cx="7475052" cy="4195481"/>
          </a:xfrm>
        </p:spPr>
        <p:txBody>
          <a:bodyPr>
            <a:noAutofit/>
          </a:bodyPr>
          <a:lstStyle/>
          <a:p>
            <a:r>
              <a:rPr lang="en-US" sz="2800" dirty="0"/>
              <a:t>Steel Plate Girder Design Tool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32BF446-99D0-4242-BF17-5448C941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2801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050" name="Picture 2" descr="C:\Users\Hlee\AppData\Local\Temp\1\SNAGHTMLd2db9d.PNG">
            <a:extLst>
              <a:ext uri="{FF2B5EF4-FFF2-40B4-BE49-F238E27FC236}">
                <a16:creationId xmlns="" xmlns:a16="http://schemas.microsoft.com/office/drawing/2014/main" id="{E0730D8A-8703-43D4-9696-670DA1A8F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108" y="2620432"/>
            <a:ext cx="7385685" cy="419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252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FB6D1A-B4D6-4D0D-B820-2F7F24EC6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</p:spPr>
        <p:txBody>
          <a:bodyPr/>
          <a:lstStyle/>
          <a:p>
            <a:r>
              <a:rPr lang="en-US" dirty="0"/>
              <a:t>7.1 </a:t>
            </a:r>
            <a:r>
              <a:rPr lang="en-US" dirty="0" smtClean="0"/>
              <a:t>Release </a:t>
            </a:r>
            <a:r>
              <a:rPr lang="en-US" dirty="0"/>
              <a:t>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FD5329-D32B-49D0-9C29-88909AE1B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265" y="1600200"/>
            <a:ext cx="7475052" cy="4195481"/>
          </a:xfrm>
        </p:spPr>
        <p:txBody>
          <a:bodyPr>
            <a:noAutofit/>
          </a:bodyPr>
          <a:lstStyle/>
          <a:p>
            <a:r>
              <a:rPr lang="en-US" sz="2800" dirty="0"/>
              <a:t>AASHTO Timber Engine</a:t>
            </a:r>
          </a:p>
          <a:p>
            <a:pPr lvl="1"/>
            <a:r>
              <a:rPr lang="en-US" sz="2600" dirty="0"/>
              <a:t>Replace MADERO plus…</a:t>
            </a:r>
          </a:p>
          <a:p>
            <a:pPr lvl="1"/>
            <a:r>
              <a:rPr lang="en-US" sz="2600" dirty="0"/>
              <a:t>ASR and LRFR capability</a:t>
            </a:r>
          </a:p>
          <a:p>
            <a:pPr lvl="1"/>
            <a:r>
              <a:rPr lang="en-US" sz="2600" dirty="0"/>
              <a:t>Support timber glulam beams</a:t>
            </a:r>
          </a:p>
          <a:p>
            <a:pPr lvl="1"/>
            <a:r>
              <a:rPr lang="en-US" sz="2600" dirty="0"/>
              <a:t>Axle weight reduction for timber deck rating per AASHTO Standard Specifications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32BF446-99D0-4242-BF17-5448C941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2801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884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FB6D1A-B4D6-4D0D-B820-2F7F24EC6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</p:spPr>
        <p:txBody>
          <a:bodyPr/>
          <a:lstStyle/>
          <a:p>
            <a:r>
              <a:rPr lang="en-US" dirty="0"/>
              <a:t>7.1 </a:t>
            </a:r>
            <a:r>
              <a:rPr lang="en-US" dirty="0" smtClean="0"/>
              <a:t>Release </a:t>
            </a:r>
            <a:r>
              <a:rPr lang="en-US" dirty="0"/>
              <a:t>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FD5329-D32B-49D0-9C29-88909AE1B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05" y="1524000"/>
            <a:ext cx="7475052" cy="4195481"/>
          </a:xfrm>
        </p:spPr>
        <p:txBody>
          <a:bodyPr>
            <a:noAutofit/>
          </a:bodyPr>
          <a:lstStyle/>
          <a:p>
            <a:r>
              <a:rPr lang="en-US" sz="2800" dirty="0"/>
              <a:t>Improved and additional reporting capabilities</a:t>
            </a:r>
          </a:p>
          <a:p>
            <a:pPr lvl="1"/>
            <a:r>
              <a:rPr lang="en-US" sz="2600" dirty="0"/>
              <a:t>17 recommendations from BrDR Report TAG</a:t>
            </a:r>
            <a:endParaRPr lang="en-US" sz="2800" dirty="0"/>
          </a:p>
          <a:p>
            <a:r>
              <a:rPr lang="en-US" sz="2800" dirty="0"/>
              <a:t>BrM Web Service Integration (RIPI funded)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32BF446-99D0-4242-BF17-5448C941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2801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788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FB6D1A-B4D6-4D0D-B820-2F7F24EC6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</p:spPr>
        <p:txBody>
          <a:bodyPr/>
          <a:lstStyle/>
          <a:p>
            <a:r>
              <a:rPr lang="en-US" dirty="0"/>
              <a:t>7.1 Release(Cont’d)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FD5329-D32B-49D0-9C29-88909AE1B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785" y="1524000"/>
            <a:ext cx="7475052" cy="4195481"/>
          </a:xfrm>
        </p:spPr>
        <p:txBody>
          <a:bodyPr>
            <a:noAutofit/>
          </a:bodyPr>
          <a:lstStyle/>
          <a:p>
            <a:pPr lvl="0"/>
            <a:r>
              <a:rPr lang="en-US" sz="2800" dirty="0"/>
              <a:t>Schedule Based RC I-Beam with Post Tensioning (Mississippi, Caltrans and Task Force funded)</a:t>
            </a:r>
          </a:p>
          <a:p>
            <a:pPr lvl="0"/>
            <a:r>
              <a:rPr lang="en-US" sz="2800" dirty="0"/>
              <a:t>Phi Factor for moment MCB PT (BRDRSUP-1620) (Caltrans funded)</a:t>
            </a:r>
          </a:p>
          <a:p>
            <a:pPr lvl="0"/>
            <a:r>
              <a:rPr lang="en-US" sz="2800" dirty="0"/>
              <a:t>LLDF for one or two cell box girders (BRDRSUP-1621) (Caltrans funded)</a:t>
            </a:r>
          </a:p>
          <a:p>
            <a:pPr lvl="0"/>
            <a:r>
              <a:rPr lang="en-US" sz="2800" dirty="0"/>
              <a:t>Limiting Level Rule on single lane (BRDRSUP-1622) (Caltrans funded)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32BF446-99D0-4242-BF17-5448C941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2801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894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228600" y="2286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AASHTOWare Bridge Rating and Design Update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61943EB-42FB-4E70-8DF0-32D06AC68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759" y="1481137"/>
            <a:ext cx="3178976" cy="19192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643F15B-483F-47E5-ADBD-7D08B753F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267" y="2895600"/>
            <a:ext cx="3356291" cy="199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85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FB6D1A-B4D6-4D0D-B820-2F7F24EC6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</p:spPr>
        <p:txBody>
          <a:bodyPr/>
          <a:lstStyle/>
          <a:p>
            <a:r>
              <a:rPr lang="en-US" dirty="0"/>
              <a:t>7.1 Release(Cont’d)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FD5329-D32B-49D0-9C29-88909AE1B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225" y="1331259"/>
            <a:ext cx="7475052" cy="4195481"/>
          </a:xfrm>
        </p:spPr>
        <p:txBody>
          <a:bodyPr>
            <a:noAutofit/>
          </a:bodyPr>
          <a:lstStyle/>
          <a:p>
            <a:pPr lvl="0"/>
            <a:r>
              <a:rPr lang="en-US" sz="2800" dirty="0"/>
              <a:t>Limit applicability range values to lever rule (BRDRSUP-1623) (Caltrans funded)</a:t>
            </a:r>
          </a:p>
          <a:p>
            <a:pPr lvl="0"/>
            <a:r>
              <a:rPr lang="en-US" sz="2800" dirty="0"/>
              <a:t>User-defined load distribution (DC2) to MCB Webs (BRDRSUP-938) (Caltrans funded)</a:t>
            </a:r>
          </a:p>
          <a:p>
            <a:pPr lvl="0"/>
            <a:r>
              <a:rPr lang="en-US" sz="2800" dirty="0"/>
              <a:t>Establish LLDF using full box case (BRDRSUP-1624) (Caltrans funded)</a:t>
            </a:r>
          </a:p>
          <a:p>
            <a:pPr lvl="0"/>
            <a:r>
              <a:rPr lang="en-US" sz="2800" dirty="0"/>
              <a:t>Difference in skew between adjacent supports override (BRDRSUP-936) (Caltrans funded)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32BF446-99D0-4242-BF17-5448C941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2801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05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FB6D1A-B4D6-4D0D-B820-2F7F24EC6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</p:spPr>
        <p:txBody>
          <a:bodyPr/>
          <a:lstStyle/>
          <a:p>
            <a:r>
              <a:rPr lang="en-US" dirty="0"/>
              <a:t>7.1 Release(Cont’d)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FD5329-D32B-49D0-9C29-88909AE1B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785" y="1524000"/>
            <a:ext cx="7475052" cy="4195481"/>
          </a:xfrm>
        </p:spPr>
        <p:txBody>
          <a:bodyPr>
            <a:noAutofit/>
          </a:bodyPr>
          <a:lstStyle/>
          <a:p>
            <a:pPr lvl="0"/>
            <a:r>
              <a:rPr lang="en-US" sz="2800" dirty="0"/>
              <a:t>Range of applicability for slabs (BRDRSUP-1627) (Caltrans funded)</a:t>
            </a:r>
          </a:p>
          <a:p>
            <a:pPr lvl="0"/>
            <a:r>
              <a:rPr lang="en-US" sz="2800" dirty="0"/>
              <a:t>Report writer for girder-floor beam-stringer systems (BRDRSUP-1628) (Caltrans funded)</a:t>
            </a:r>
          </a:p>
          <a:p>
            <a:pPr lvl="0"/>
            <a:r>
              <a:rPr lang="en-US" sz="2800" dirty="0"/>
              <a:t>Analyze local web yielding and local web crippling for steel beam ends (BRDRSUP-695)  (TAG #1 Request)</a:t>
            </a:r>
          </a:p>
          <a:p>
            <a:pPr lvl="0"/>
            <a:r>
              <a:rPr lang="en-US" sz="2800" dirty="0"/>
              <a:t>LLDF for steel beam-timber deck (BRDRSUP-1029) (TAG #3 Request)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32BF446-99D0-4242-BF17-5448C941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2801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170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FB6D1A-B4D6-4D0D-B820-2F7F24EC6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</p:spPr>
        <p:txBody>
          <a:bodyPr/>
          <a:lstStyle/>
          <a:p>
            <a:r>
              <a:rPr lang="en-US" dirty="0"/>
              <a:t>7.1 Release(Cont’d)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FD5329-D32B-49D0-9C29-88909AE1B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030" y="1524000"/>
            <a:ext cx="7475052" cy="4195481"/>
          </a:xfrm>
        </p:spPr>
        <p:txBody>
          <a:bodyPr>
            <a:noAutofit/>
          </a:bodyPr>
          <a:lstStyle/>
          <a:p>
            <a:pPr lvl="0"/>
            <a:r>
              <a:rPr lang="en-US" sz="2800" dirty="0"/>
              <a:t>Steel Channel for Exterior Girders (BRDRSUP-9313) (TAG #4 Request)</a:t>
            </a:r>
          </a:p>
          <a:p>
            <a:pPr lvl="0"/>
            <a:r>
              <a:rPr lang="en-US" sz="2800" dirty="0"/>
              <a:t>Hinges in Girder Floor Systems (BRDRSUP-581) (TAG #5 Request)</a:t>
            </a:r>
          </a:p>
          <a:p>
            <a:pPr lvl="0"/>
            <a:r>
              <a:rPr lang="en-US" sz="2800" dirty="0"/>
              <a:t>Model Section Loss in PS Girders (BRDRSUP-641) (TAG #6 Request)</a:t>
            </a:r>
          </a:p>
          <a:p>
            <a:pPr lvl="0"/>
            <a:r>
              <a:rPr lang="en-US" sz="2800" dirty="0"/>
              <a:t>Girder Profile schematic for cross-section based members (BRDRSUP-728 and 1435) (TAG #7 Request)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32BF446-99D0-4242-BF17-5448C941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2801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9872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FB6D1A-B4D6-4D0D-B820-2F7F24EC6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</p:spPr>
        <p:txBody>
          <a:bodyPr/>
          <a:lstStyle/>
          <a:p>
            <a:r>
              <a:rPr lang="en-US" dirty="0"/>
              <a:t>7.1 Release(Cont’d)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FD5329-D32B-49D0-9C29-88909AE1B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785" y="1331259"/>
            <a:ext cx="7475052" cy="4195481"/>
          </a:xfrm>
        </p:spPr>
        <p:txBody>
          <a:bodyPr>
            <a:noAutofit/>
          </a:bodyPr>
          <a:lstStyle/>
          <a:p>
            <a:pPr lvl="0"/>
            <a:r>
              <a:rPr lang="en-US" sz="2800" dirty="0"/>
              <a:t>Cover Plates on both surfaces of flange (VI 11366) (TAG #9 Request)</a:t>
            </a:r>
          </a:p>
          <a:p>
            <a:pPr lvl="0"/>
            <a:r>
              <a:rPr lang="en-US" sz="2800" dirty="0"/>
              <a:t>Slab section schematic including reinforcing steel (BRDRSUP-1444) (TAG #10 Request)</a:t>
            </a:r>
          </a:p>
          <a:p>
            <a:pPr lvl="0"/>
            <a:r>
              <a:rPr lang="en-US" sz="2800" dirty="0"/>
              <a:t>Show PS strands on girder profile schematic (BRDRSUP-1431) (TAG #11 Request)</a:t>
            </a:r>
          </a:p>
          <a:p>
            <a:pPr lvl="0"/>
            <a:r>
              <a:rPr lang="en-US" sz="2800" dirty="0"/>
              <a:t>Option to account for 100% Section Loss (BRDRSUP-1436) (TAG #12 Request)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32BF446-99D0-4242-BF17-5448C941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2801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789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FB6D1A-B4D6-4D0D-B820-2F7F24EC6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</p:spPr>
        <p:txBody>
          <a:bodyPr/>
          <a:lstStyle/>
          <a:p>
            <a:r>
              <a:rPr lang="en-US" dirty="0"/>
              <a:t>7.1 Release(Cont’d)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FD5329-D32B-49D0-9C29-88909AE1B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710" y="1524000"/>
            <a:ext cx="7475052" cy="4195481"/>
          </a:xfrm>
        </p:spPr>
        <p:txBody>
          <a:bodyPr>
            <a:noAutofit/>
          </a:bodyPr>
          <a:lstStyle/>
          <a:p>
            <a:pPr lvl="0"/>
            <a:r>
              <a:rPr lang="en-US" sz="2800" dirty="0"/>
              <a:t>Allow MPF reduction due to low ADTT (BRDRSUP-97) (TAG #13 Request)</a:t>
            </a:r>
          </a:p>
          <a:p>
            <a:pPr lvl="0"/>
            <a:r>
              <a:rPr lang="en-US" sz="2800" dirty="0"/>
              <a:t>Rate culverts with variable thickness slabs and walls (BRDRSUP-732) (TAG #14 Request)</a:t>
            </a:r>
          </a:p>
          <a:p>
            <a:r>
              <a:rPr lang="en-US" sz="2800" dirty="0"/>
              <a:t>3D Analysis for superstructure with hinges (BRDRSUP-553) (Illinois Funded)</a:t>
            </a:r>
          </a:p>
          <a:p>
            <a:pPr lvl="0"/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32BF446-99D0-4242-BF17-5448C941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2801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505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FB6D1A-B4D6-4D0D-B820-2F7F24EC6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</p:spPr>
        <p:txBody>
          <a:bodyPr/>
          <a:lstStyle/>
          <a:p>
            <a:r>
              <a:rPr lang="en-US" dirty="0"/>
              <a:t>7.1 Release(Cont’d)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FD5329-D32B-49D0-9C29-88909AE1B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785" y="1447800"/>
            <a:ext cx="7475052" cy="4195481"/>
          </a:xfrm>
        </p:spPr>
        <p:txBody>
          <a:bodyPr>
            <a:noAutofit/>
          </a:bodyPr>
          <a:lstStyle/>
          <a:p>
            <a:pPr lvl="0"/>
            <a:r>
              <a:rPr lang="en-US" sz="2800" dirty="0"/>
              <a:t>Load Rating Tool’s Permit Analysis Settings enhancement (Minnesota Funded)</a:t>
            </a:r>
          </a:p>
          <a:p>
            <a:pPr lvl="0"/>
            <a:r>
              <a:rPr lang="en-US" sz="2800" dirty="0"/>
              <a:t>Allow users to specific custom file paths for various output</a:t>
            </a:r>
          </a:p>
          <a:p>
            <a:r>
              <a:rPr lang="en-US" sz="2800" dirty="0"/>
              <a:t>$150,000 for User Requested Enhancements from 2019 RADBUG meeting</a:t>
            </a:r>
          </a:p>
          <a:p>
            <a:pPr lvl="0"/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32BF446-99D0-4242-BF17-5448C941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2801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123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FB6D1A-B4D6-4D0D-B820-2F7F24EC6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</p:spPr>
        <p:txBody>
          <a:bodyPr/>
          <a:lstStyle/>
          <a:p>
            <a:r>
              <a:rPr lang="en-US" dirty="0"/>
              <a:t>Enhancements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FD5329-D32B-49D0-9C29-88909AE1B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785" y="1447800"/>
            <a:ext cx="7475052" cy="4195481"/>
          </a:xfrm>
        </p:spPr>
        <p:txBody>
          <a:bodyPr>
            <a:noAutofit/>
          </a:bodyPr>
          <a:lstStyle/>
          <a:p>
            <a:pPr lvl="0"/>
            <a:r>
              <a:rPr lang="en-US" sz="2800" dirty="0"/>
              <a:t>Task Force is looking for ideas and input from the RADBUG community and officers</a:t>
            </a:r>
          </a:p>
          <a:p>
            <a:pPr lvl="1"/>
            <a:r>
              <a:rPr lang="en-US" sz="2600" dirty="0"/>
              <a:t>Visit with Task Force members one on one with your ideas</a:t>
            </a:r>
          </a:p>
          <a:p>
            <a:pPr lvl="1"/>
            <a:r>
              <a:rPr lang="en-US" sz="2600" dirty="0"/>
              <a:t>Discuss it in the business meetings</a:t>
            </a:r>
          </a:p>
          <a:p>
            <a:pPr lvl="1"/>
            <a:r>
              <a:rPr lang="en-US" sz="2600" dirty="0"/>
              <a:t>Present some ideas in the Q&amp;A session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32BF446-99D0-4242-BF17-5448C941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2801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13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FB6D1A-B4D6-4D0D-B820-2F7F24EC6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281722" cy="1400530"/>
          </a:xfrm>
        </p:spPr>
        <p:txBody>
          <a:bodyPr/>
          <a:lstStyle/>
          <a:p>
            <a:r>
              <a:rPr lang="en-US" sz="4400" dirty="0"/>
              <a:t>Data integration endeavors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FD5329-D32B-49D0-9C29-88909AE1B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2052925"/>
            <a:ext cx="7475052" cy="4195481"/>
          </a:xfrm>
        </p:spPr>
        <p:txBody>
          <a:bodyPr>
            <a:noAutofit/>
          </a:bodyPr>
          <a:lstStyle/>
          <a:p>
            <a:r>
              <a:rPr lang="en-US" sz="2800" dirty="0"/>
              <a:t>FHWA Bridge Information Modeling Standardization (HIF-16-011)</a:t>
            </a:r>
          </a:p>
          <a:p>
            <a:pPr lvl="1"/>
            <a:r>
              <a:rPr lang="en-US" sz="2600" dirty="0"/>
              <a:t>Evaluated AASHTOWare IFC Bridge Converter</a:t>
            </a:r>
          </a:p>
          <a:p>
            <a:r>
              <a:rPr lang="en-US" sz="2800" dirty="0"/>
              <a:t>TPF-5(372) Building Information Modeling for Bridges and Structures</a:t>
            </a:r>
          </a:p>
          <a:p>
            <a:pPr lvl="1"/>
            <a:r>
              <a:rPr lang="en-US" sz="2800" dirty="0"/>
              <a:t>Member of the Software Advisory Group</a:t>
            </a: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32BF446-99D0-4242-BF17-5448C941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2801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7333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FB6D1A-B4D6-4D0D-B820-2F7F24EC6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09" y="452718"/>
            <a:ext cx="7386445" cy="1400530"/>
          </a:xfrm>
        </p:spPr>
        <p:txBody>
          <a:bodyPr/>
          <a:lstStyle/>
          <a:p>
            <a:r>
              <a:rPr lang="en-US" sz="4400" dirty="0"/>
              <a:t>BrDR presentations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FD5329-D32B-49D0-9C29-88909AE1B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147" y="1371600"/>
            <a:ext cx="7475052" cy="4195481"/>
          </a:xfrm>
        </p:spPr>
        <p:txBody>
          <a:bodyPr>
            <a:noAutofit/>
          </a:bodyPr>
          <a:lstStyle/>
          <a:p>
            <a:r>
              <a:rPr lang="en-US" sz="2800" dirty="0"/>
              <a:t>TRB – Comparison of Refined Analysis Software for Steel Girder Bridge Design</a:t>
            </a:r>
          </a:p>
          <a:p>
            <a:pPr lvl="1"/>
            <a:r>
              <a:rPr lang="en-US" sz="2600" dirty="0"/>
              <a:t>Presented BrDR refined analysis capabilities and provided benchmark results comparison (DL and LL results are in good agreement)</a:t>
            </a:r>
          </a:p>
          <a:p>
            <a:r>
              <a:rPr lang="en-US" sz="2800" dirty="0"/>
              <a:t>IBC – Bridge Load Rating, Posting and Permitting: Today and Tomorrow</a:t>
            </a:r>
          </a:p>
          <a:p>
            <a:pPr lvl="1"/>
            <a:r>
              <a:rPr lang="en-US" sz="2600" dirty="0"/>
              <a:t>Present BrR load rating capabilities, near and longer term directions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32BF446-99D0-4242-BF17-5448C941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2801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6634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FB6D1A-B4D6-4D0D-B820-2F7F24EC6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09" y="452718"/>
            <a:ext cx="7386445" cy="1400530"/>
          </a:xfrm>
        </p:spPr>
        <p:txBody>
          <a:bodyPr/>
          <a:lstStyle/>
          <a:p>
            <a:r>
              <a:rPr lang="en-US" sz="4400" dirty="0"/>
              <a:t>Task Force members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id="{E7893600-B587-4BFD-BE4E-13684A18AA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6862493"/>
              </p:ext>
            </p:extLst>
          </p:nvPr>
        </p:nvGraphicFramePr>
        <p:xfrm>
          <a:off x="484708" y="1277226"/>
          <a:ext cx="8278292" cy="482092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2664812">
                  <a:extLst>
                    <a:ext uri="{9D8B030D-6E8A-4147-A177-3AD203B41FA5}">
                      <a16:colId xmlns="" xmlns:a16="http://schemas.microsoft.com/office/drawing/2014/main" val="1658795104"/>
                    </a:ext>
                  </a:extLst>
                </a:gridCol>
                <a:gridCol w="3860880">
                  <a:extLst>
                    <a:ext uri="{9D8B030D-6E8A-4147-A177-3AD203B41FA5}">
                      <a16:colId xmlns="" xmlns:a16="http://schemas.microsoft.com/office/drawing/2014/main" val="3721028925"/>
                    </a:ext>
                  </a:extLst>
                </a:gridCol>
                <a:gridCol w="1752600">
                  <a:extLst>
                    <a:ext uri="{9D8B030D-6E8A-4147-A177-3AD203B41FA5}">
                      <a16:colId xmlns="" xmlns:a16="http://schemas.microsoft.com/office/drawing/2014/main" val="2399559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Chair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Todd Thompson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South Dakota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13546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Vice Chair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Eric Christie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Alabama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1016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Member – BrM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Beckie Curtis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Michigan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33756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Member – BrM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Craig Nazareth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Rhode Island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4315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Member – BrM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Kent Miller (Bruce Novakovich)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Nebraska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8911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Member – BrM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David Hedeen (Mark Faulhaber)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Minnesota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8992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FHWA Liaison – BrM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Derek Constable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FHWA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0154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Member – BrD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Dean Teal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Kansas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56311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Member – BrD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Mark Bucci (Jeff Olsen)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Louisiana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47757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Member – BrR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Joshua Dietsche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Wisconsin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3325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Member – BrR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Vinacs Vinayagamoorthy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California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892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Member – BrR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Mike Johnson (Ping Lu)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Idaho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68039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FHWA Liaison – BrDR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Tom Saad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FHWA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1320680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32BF446-99D0-4242-BF17-5448C941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2801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375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FB6D1A-B4D6-4D0D-B820-2F7F24EC6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FD5329-D32B-49D0-9C29-88909AE1B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2052925"/>
            <a:ext cx="7475052" cy="4195481"/>
          </a:xfrm>
        </p:spPr>
        <p:txBody>
          <a:bodyPr>
            <a:noAutofit/>
          </a:bodyPr>
          <a:lstStyle/>
          <a:p>
            <a:r>
              <a:rPr lang="en-US" sz="2800" dirty="0"/>
              <a:t>Modernization status</a:t>
            </a:r>
          </a:p>
          <a:p>
            <a:r>
              <a:rPr lang="en-US" sz="2800" dirty="0"/>
              <a:t>Enhancements in 2020 7.1 release</a:t>
            </a:r>
          </a:p>
          <a:p>
            <a:r>
              <a:rPr lang="en-US" sz="2800" dirty="0"/>
              <a:t>Data integration endeavors</a:t>
            </a:r>
          </a:p>
          <a:p>
            <a:r>
              <a:rPr lang="en-US" sz="2800" dirty="0"/>
              <a:t>BrDR presentations</a:t>
            </a:r>
          </a:p>
          <a:p>
            <a:r>
              <a:rPr lang="en-US" sz="2800" dirty="0"/>
              <a:t>Task Force members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32BF446-99D0-4242-BF17-5448C941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801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96513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FB6D1A-B4D6-4D0D-B820-2F7F24EC6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32BF446-99D0-4242-BF17-5448C941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2801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24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37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ext Box 1028"/>
          <p:cNvSpPr txBox="1">
            <a:spLocks noChangeArrowheads="1"/>
          </p:cNvSpPr>
          <p:nvPr/>
        </p:nvSpPr>
        <p:spPr bwMode="auto">
          <a:xfrm>
            <a:off x="2730500" y="1447800"/>
            <a:ext cx="444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FontTx/>
              <a:buNone/>
            </a:pPr>
            <a:endParaRPr kumimoji="1" lang="en-US" sz="2400"/>
          </a:p>
        </p:txBody>
      </p:sp>
      <p:sp>
        <p:nvSpPr>
          <p:cNvPr id="1031" name="Text Box 1029"/>
          <p:cNvSpPr txBox="1">
            <a:spLocks noChangeArrowheads="1"/>
          </p:cNvSpPr>
          <p:nvPr/>
        </p:nvSpPr>
        <p:spPr bwMode="auto">
          <a:xfrm>
            <a:off x="2857500" y="1676400"/>
            <a:ext cx="6286500" cy="338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1" lang="en-US" sz="1600" b="1" i="1"/>
              <a:t>  </a:t>
            </a:r>
            <a:endParaRPr kumimoji="1" lang="en-US" sz="160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>
                <a:solidFill>
                  <a:schemeClr val="bg1"/>
                </a:solidFill>
              </a:rPr>
              <a:t>Bridge Rating Licensees (FY19)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644099"/>
              </p:ext>
            </p:extLst>
          </p:nvPr>
        </p:nvGraphicFramePr>
        <p:xfrm>
          <a:off x="801687" y="1608138"/>
          <a:ext cx="7580313" cy="464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Worksheet" r:id="rId5" imgW="7553513" imgH="4552774" progId="Excel.Sheet.8">
                  <p:embed/>
                </p:oleObj>
              </mc:Choice>
              <mc:Fallback>
                <p:oleObj name="Worksheet" r:id="rId5" imgW="7553513" imgH="455277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687" y="1608138"/>
                        <a:ext cx="7580313" cy="464026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306352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37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ext Box 1028"/>
          <p:cNvSpPr txBox="1">
            <a:spLocks noChangeArrowheads="1"/>
          </p:cNvSpPr>
          <p:nvPr/>
        </p:nvSpPr>
        <p:spPr bwMode="auto">
          <a:xfrm>
            <a:off x="2730500" y="1447800"/>
            <a:ext cx="444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FontTx/>
              <a:buNone/>
            </a:pPr>
            <a:endParaRPr kumimoji="1" lang="en-US" sz="2400"/>
          </a:p>
        </p:txBody>
      </p:sp>
      <p:sp>
        <p:nvSpPr>
          <p:cNvPr id="1031" name="Text Box 1029"/>
          <p:cNvSpPr txBox="1">
            <a:spLocks noChangeArrowheads="1"/>
          </p:cNvSpPr>
          <p:nvPr/>
        </p:nvSpPr>
        <p:spPr bwMode="auto">
          <a:xfrm>
            <a:off x="2857500" y="1676400"/>
            <a:ext cx="6286500" cy="338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1" lang="en-US" sz="1600" b="1" i="1"/>
              <a:t>  </a:t>
            </a:r>
            <a:endParaRPr kumimoji="1" lang="en-US" sz="160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>
                <a:solidFill>
                  <a:schemeClr val="bg1"/>
                </a:solidFill>
              </a:rPr>
              <a:t>Bridge Design Licensees (FY19)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160917"/>
              </p:ext>
            </p:extLst>
          </p:nvPr>
        </p:nvGraphicFramePr>
        <p:xfrm>
          <a:off x="838200" y="1684337"/>
          <a:ext cx="7456488" cy="464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Worksheet" r:id="rId5" imgW="7429508" imgH="4552774" progId="Excel.Sheet.8">
                  <p:embed/>
                </p:oleObj>
              </mc:Choice>
              <mc:Fallback>
                <p:oleObj name="Worksheet" r:id="rId5" imgW="7429508" imgH="455277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84337"/>
                        <a:ext cx="7456488" cy="464026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42219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FB6D1A-B4D6-4D0D-B820-2F7F24EC6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Release since last annual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FD5329-D32B-49D0-9C29-88909AE1B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2052925"/>
            <a:ext cx="7475052" cy="4195481"/>
          </a:xfrm>
        </p:spPr>
        <p:txBody>
          <a:bodyPr>
            <a:noAutofit/>
          </a:bodyPr>
          <a:lstStyle/>
          <a:p>
            <a:r>
              <a:rPr lang="en-US" sz="2800" dirty="0"/>
              <a:t>6.8.3 release – October 2018</a:t>
            </a:r>
          </a:p>
          <a:p>
            <a:r>
              <a:rPr lang="en-US" sz="2800" dirty="0"/>
              <a:t>Modernization Phase 1</a:t>
            </a:r>
          </a:p>
          <a:p>
            <a:pPr lvl="1"/>
            <a:r>
              <a:rPr lang="en-US" sz="2600" dirty="0"/>
              <a:t>Legacy user interface coupled with both the legacy and modernized analysis modules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32BF446-99D0-4242-BF17-5448C941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2801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30" name="Picture 6" descr="C:\Users\Hlee\AppData\Local\Temp\1\SNAGHTMLa98bcf.PNG">
            <a:extLst>
              <a:ext uri="{FF2B5EF4-FFF2-40B4-BE49-F238E27FC236}">
                <a16:creationId xmlns="" xmlns:a16="http://schemas.microsoft.com/office/drawing/2014/main" id="{BCCC0E90-FD7A-4A93-ABC7-02DB2865C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444" y="4035933"/>
            <a:ext cx="559117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350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FB6D1A-B4D6-4D0D-B820-2F7F24EC6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releases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FD5329-D32B-49D0-9C29-88909AE1B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25" y="1524000"/>
            <a:ext cx="7475052" cy="4195481"/>
          </a:xfrm>
        </p:spPr>
        <p:txBody>
          <a:bodyPr>
            <a:noAutofit/>
          </a:bodyPr>
          <a:lstStyle/>
          <a:p>
            <a:r>
              <a:rPr lang="en-US" sz="2800" dirty="0"/>
              <a:t>Modernization Phase 2 – Fall 2019</a:t>
            </a:r>
          </a:p>
          <a:p>
            <a:r>
              <a:rPr lang="en-US" sz="2800" dirty="0"/>
              <a:t>6.8.4 release</a:t>
            </a:r>
          </a:p>
          <a:p>
            <a:pPr lvl="1"/>
            <a:r>
              <a:rPr lang="en-US" sz="2800" dirty="0"/>
              <a:t>MBE 3</a:t>
            </a:r>
            <a:r>
              <a:rPr lang="en-US" sz="2800" baseline="30000" dirty="0"/>
              <a:t>rd</a:t>
            </a:r>
            <a:r>
              <a:rPr lang="en-US" sz="2800" dirty="0"/>
              <a:t> Edition with 2019 Interim and bug fixes (approx. 200)</a:t>
            </a:r>
          </a:p>
          <a:p>
            <a:pPr lvl="1"/>
            <a:r>
              <a:rPr lang="en-US" sz="2800" dirty="0"/>
              <a:t>Last release of the legacy system, and maintenance, specification updates, and support will cease effective June 30,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32BF446-99D0-4242-BF17-5448C941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2801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32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FB6D1A-B4D6-4D0D-B820-2F7F24EC6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releases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FD5329-D32B-49D0-9C29-88909AE1B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475052" cy="4195481"/>
          </a:xfrm>
        </p:spPr>
        <p:txBody>
          <a:bodyPr>
            <a:noAutofit/>
          </a:bodyPr>
          <a:lstStyle/>
          <a:p>
            <a:r>
              <a:rPr lang="en-US" sz="2800" dirty="0"/>
              <a:t>6.8.4 release</a:t>
            </a:r>
          </a:p>
          <a:p>
            <a:pPr lvl="1"/>
            <a:r>
              <a:rPr lang="en-US" sz="2800" dirty="0"/>
              <a:t>Only critical bug fixes will be incorporated into 6.8.4 going forward</a:t>
            </a:r>
          </a:p>
          <a:p>
            <a:pPr lvl="1"/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32BF446-99D0-4242-BF17-5448C941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2801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433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FB6D1A-B4D6-4D0D-B820-2F7F24EC6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releases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FD5329-D32B-49D0-9C29-88909AE1B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475052" cy="4195481"/>
          </a:xfrm>
        </p:spPr>
        <p:txBody>
          <a:bodyPr>
            <a:noAutofit/>
          </a:bodyPr>
          <a:lstStyle/>
          <a:p>
            <a:r>
              <a:rPr lang="en-US" sz="2800" dirty="0"/>
              <a:t>7.0 release</a:t>
            </a:r>
          </a:p>
          <a:p>
            <a:pPr lvl="1"/>
            <a:r>
              <a:rPr lang="en-US" sz="2600" dirty="0"/>
              <a:t>Modernized user interface coupled with the modernized analysis module</a:t>
            </a:r>
          </a:p>
          <a:p>
            <a:pPr lvl="1"/>
            <a:r>
              <a:rPr lang="en-US" sz="2600" dirty="0"/>
              <a:t>Same bug fixes and Spec Updates 6.8.4</a:t>
            </a:r>
          </a:p>
          <a:p>
            <a:pPr lvl="1"/>
            <a:r>
              <a:rPr lang="en-US" sz="2600" dirty="0"/>
              <a:t>Also includes 3 Load Rating Tool enhancements</a:t>
            </a:r>
          </a:p>
          <a:p>
            <a:pPr lvl="2"/>
            <a:r>
              <a:rPr lang="en-US" sz="2400" dirty="0"/>
              <a:t>Culvert – LFR (Funded by Idaho)</a:t>
            </a:r>
          </a:p>
          <a:p>
            <a:pPr lvl="2"/>
            <a:r>
              <a:rPr lang="en-US" sz="2400" dirty="0"/>
              <a:t>LFR Floor Systems (Funded by Illinois)</a:t>
            </a:r>
          </a:p>
          <a:p>
            <a:pPr lvl="2"/>
            <a:r>
              <a:rPr lang="en-US" sz="2400" dirty="0"/>
              <a:t>LFR for MCB (Funded by Mississippi)</a:t>
            </a:r>
          </a:p>
          <a:p>
            <a:pPr lvl="1"/>
            <a:endParaRPr lang="en-US" sz="2600" dirty="0"/>
          </a:p>
          <a:p>
            <a:pPr lvl="1"/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32BF446-99D0-4242-BF17-5448C941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2801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560552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5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39E23A4907C044847C03396679221C" ma:contentTypeVersion="0" ma:contentTypeDescription="Create a new document." ma:contentTypeScope="" ma:versionID="09b0fe2fdb0c817808257580682b014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ac3a7447a7246b5c45829a245a11fa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687713-A1B7-4EA0-B576-5E049EAC44F7}">
  <ds:schemaRefs>
    <ds:schemaRef ds:uri="http://schemas.microsoft.com/office/infopath/2007/PartnerControls"/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7805E29-D820-4C4F-9ECA-63C25CC101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EB602B2-EF27-4357-B111-1856F79347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08 SCOBS Pontis only</Template>
  <TotalTime>12502</TotalTime>
  <Words>1095</Words>
  <Application>Microsoft Office PowerPoint</Application>
  <PresentationFormat>On-screen Show (4:3)</PresentationFormat>
  <Paragraphs>190</Paragraphs>
  <Slides>30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Century Gothic</vt:lpstr>
      <vt:lpstr>Segoe UI Semibold</vt:lpstr>
      <vt:lpstr>Wingdings 3</vt:lpstr>
      <vt:lpstr>5_Default Design</vt:lpstr>
      <vt:lpstr>3_Default Design</vt:lpstr>
      <vt:lpstr>Ion</vt:lpstr>
      <vt:lpstr>Worksheet</vt:lpstr>
      <vt:lpstr>AASHTOWare Bridge Task Force </vt:lpstr>
      <vt:lpstr>PowerPoint Presentation</vt:lpstr>
      <vt:lpstr>Agenda</vt:lpstr>
      <vt:lpstr>PowerPoint Presentation</vt:lpstr>
      <vt:lpstr>PowerPoint Presentation</vt:lpstr>
      <vt:lpstr>Release since last annual meeting</vt:lpstr>
      <vt:lpstr>Coming releases</vt:lpstr>
      <vt:lpstr>Coming releases (Cont’d)</vt:lpstr>
      <vt:lpstr>Coming releases (Cont’d)</vt:lpstr>
      <vt:lpstr>Coming releases (Cont’d)</vt:lpstr>
      <vt:lpstr>Coming releases (Cont’d)</vt:lpstr>
      <vt:lpstr>Coming releases (Cont’d)</vt:lpstr>
      <vt:lpstr>7.1 Release</vt:lpstr>
      <vt:lpstr>7.1 Release (Cont’d)</vt:lpstr>
      <vt:lpstr>7.1 Release (Cont’d)</vt:lpstr>
      <vt:lpstr>7.1 Release (Cont’d)</vt:lpstr>
      <vt:lpstr>7.1 Release (Cont’d)</vt:lpstr>
      <vt:lpstr>7.1 Release (Cont’d)</vt:lpstr>
      <vt:lpstr>7.1 Release(Cont’d)</vt:lpstr>
      <vt:lpstr>7.1 Release(Cont’d)</vt:lpstr>
      <vt:lpstr>7.1 Release(Cont’d)</vt:lpstr>
      <vt:lpstr>7.1 Release(Cont’d)</vt:lpstr>
      <vt:lpstr>7.1 Release(Cont’d)</vt:lpstr>
      <vt:lpstr>7.1 Release(Cont’d)</vt:lpstr>
      <vt:lpstr>7.1 Release(Cont’d)</vt:lpstr>
      <vt:lpstr>Enhancements</vt:lpstr>
      <vt:lpstr>Data integration endeavors</vt:lpstr>
      <vt:lpstr>BrDR presentations</vt:lpstr>
      <vt:lpstr>Task Force members</vt:lpstr>
      <vt:lpstr>Thank You!</vt:lpstr>
    </vt:vector>
  </TitlesOfParts>
  <Company>PDT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Update</dc:title>
  <dc:creator>Herman Lee;Thompson, Todd</dc:creator>
  <cp:lastModifiedBy>Tarwater Judy</cp:lastModifiedBy>
  <cp:revision>802</cp:revision>
  <cp:lastPrinted>2018-06-20T13:26:15Z</cp:lastPrinted>
  <dcterms:created xsi:type="dcterms:W3CDTF">2009-06-07T15:24:57Z</dcterms:created>
  <dcterms:modified xsi:type="dcterms:W3CDTF">2019-07-22T22:41:07Z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0x0101005139E23A4907C044847C03396679221C</vt:lpwstr>
  </property>
</Properties>
</file>