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37"/>
  </p:notesMasterIdLst>
  <p:sldIdLst>
    <p:sldId id="256" r:id="rId2"/>
    <p:sldId id="278" r:id="rId3"/>
    <p:sldId id="258" r:id="rId4"/>
    <p:sldId id="270" r:id="rId5"/>
    <p:sldId id="267" r:id="rId6"/>
    <p:sldId id="285" r:id="rId7"/>
    <p:sldId id="286" r:id="rId8"/>
    <p:sldId id="287" r:id="rId9"/>
    <p:sldId id="268" r:id="rId10"/>
    <p:sldId id="279" r:id="rId11"/>
    <p:sldId id="277" r:id="rId12"/>
    <p:sldId id="264" r:id="rId13"/>
    <p:sldId id="290" r:id="rId14"/>
    <p:sldId id="284" r:id="rId15"/>
    <p:sldId id="272" r:id="rId16"/>
    <p:sldId id="281" r:id="rId17"/>
    <p:sldId id="282" r:id="rId18"/>
    <p:sldId id="283" r:id="rId19"/>
    <p:sldId id="265" r:id="rId20"/>
    <p:sldId id="266" r:id="rId21"/>
    <p:sldId id="288" r:id="rId22"/>
    <p:sldId id="262" r:id="rId23"/>
    <p:sldId id="259" r:id="rId24"/>
    <p:sldId id="271" r:id="rId25"/>
    <p:sldId id="269" r:id="rId26"/>
    <p:sldId id="263" r:id="rId27"/>
    <p:sldId id="257" r:id="rId28"/>
    <p:sldId id="273" r:id="rId29"/>
    <p:sldId id="274" r:id="rId30"/>
    <p:sldId id="289" r:id="rId31"/>
    <p:sldId id="260" r:id="rId32"/>
    <p:sldId id="280" r:id="rId33"/>
    <p:sldId id="261" r:id="rId34"/>
    <p:sldId id="275" r:id="rId35"/>
    <p:sldId id="276" r:id="rId3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rnioglo, Igor@DOT" initials="CI" lastIdx="3" clrIdx="0">
    <p:extLst>
      <p:ext uri="{19B8F6BF-5375-455C-9EA6-DF929625EA0E}">
        <p15:presenceInfo xmlns:p15="http://schemas.microsoft.com/office/powerpoint/2012/main" userId="S-1-5-21-3697733453-1562081657-700838642-437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3959" autoAdjust="0"/>
  </p:normalViewPr>
  <p:slideViewPr>
    <p:cSldViewPr snapToGrid="0">
      <p:cViewPr varScale="1">
        <p:scale>
          <a:sx n="111" d="100"/>
          <a:sy n="111" d="100"/>
        </p:scale>
        <p:origin x="420" y="78"/>
      </p:cViewPr>
      <p:guideLst>
        <p:guide orient="horz" pos="336"/>
        <p:guide pos="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2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601824-244F-4667-B3B8-52E5F4FA0B0E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C6642E-A624-4DEC-BA35-3A81C359E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05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Sample of detailed archive data of completed bridge.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We have similar results for Flexural, Shear, Overload as applicable. For Each girder, each vehicle, “Full box”, and Individual Webs of MCB.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Archive provides a detailed rating record, allows us to answer questions from internal/external partners quickly (counties, Caltrans bridge design).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66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70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Comes with default </a:t>
            </a:r>
            <a:r>
              <a:rPr lang="en-US" dirty="0" err="1"/>
              <a:t>BrR</a:t>
            </a:r>
            <a:r>
              <a:rPr lang="en-US" dirty="0"/>
              <a:t> installation but needs to be enabled in GUI using Admin Utility.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Pre-computed data is generated in Tool and influence lines stored for high-speed rating when needed at a later date.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scenario is run.  If passes, analysis stops.  If 1</a:t>
            </a:r>
            <a:r>
              <a:rPr lang="en-US" baseline="30000" dirty="0"/>
              <a:t>st</a:t>
            </a:r>
            <a:r>
              <a:rPr lang="en-US" dirty="0"/>
              <a:t> scenario fails, continues to 2</a:t>
            </a:r>
            <a:r>
              <a:rPr lang="en-US" baseline="30000" dirty="0"/>
              <a:t>nd</a:t>
            </a:r>
            <a:r>
              <a:rPr lang="en-US" dirty="0"/>
              <a:t> and so on.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Tool has restriction for speed (remove impact) and restrict traffic to no other vehicles on bridge (One Lane Restriction) which are CT’s most common restrictions for permitting.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24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1. Generate pre-computed data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2. Process Permit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47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There’s an ongoing effort to add LRFR into Rating Tool.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Currently, this tool is available only for ‘multi-girder bridge with steel, RC or PS concrete members.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Other girder types will be added to the Rating Tool in 7.1 version.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Since ‘Permit’ vehicle category can’t be rated, not able to rate mixed type vehicles, e.g. permit with adjacent design/legal traffic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17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Regression data can be generated 2 ways: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Run in </a:t>
            </a:r>
            <a:r>
              <a:rPr lang="en-US" dirty="0" err="1"/>
              <a:t>BrR</a:t>
            </a:r>
            <a:r>
              <a:rPr lang="en-US" dirty="0"/>
              <a:t> with Output/Regression data analysis setting checked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Run within Tool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When analysis is run, 1 RTU and 1 SCA file is generated for each member alternative 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RTU: data for NCHRP 12-50 reports (DL, LL, capacity,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SCA: spec article data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4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Tolerance is set and report summary shows which Reports are out of tolerance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Plot of both runs is available for each Report ID for comparison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57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Need to download separate text comparison software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 each article, side by side text comparison.  Differences are highlighted.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60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Currently limited to the following types: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Steel and open concrete girders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Trusses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Concrete deck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Wood deck and beams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Batch analysis version of RTU does not have option to compare only selected reports, only all.  Single bridge version has option to select only desired reports. </a:t>
            </a: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8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Select multiple bridges.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Right click, ‘Rate’.  Pick ‘Analysis Setting’. Click OK to begin rating analysis.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Right click, ‘Rating Results’ to view results of each bridge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‘View Structure Rating Results’ for the selected vehicle gives RFs for all superstructure definitions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‘View Member Rating Results’ for the selected superstructure gives RFs for all members.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Print option available for each window of results.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3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57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Tools available with </a:t>
            </a:r>
            <a:r>
              <a:rPr lang="en-US" dirty="0" err="1"/>
              <a:t>AASHTOWare</a:t>
            </a:r>
            <a:r>
              <a:rPr lang="en-US" dirty="0"/>
              <a:t> had limitations and did no meet our immediate needs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2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Developed by student assistant and engineer with basic knowledge of VBA.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Why VBA with Excel?  That is what we knew and had available to us.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Lots of Google ‘how to…’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VBA macros used to interact with </a:t>
            </a:r>
            <a:r>
              <a:rPr lang="en-US" dirty="0" err="1"/>
              <a:t>BrR</a:t>
            </a:r>
            <a:r>
              <a:rPr lang="en-US" dirty="0"/>
              <a:t> by clicking the pointer at specific locations on screen in the proper sequence and proper timing in order to execute the desired actions in </a:t>
            </a:r>
            <a:r>
              <a:rPr lang="en-US" dirty="0" err="1"/>
              <a:t>BrR</a:t>
            </a:r>
            <a:r>
              <a:rPr lang="en-US" dirty="0"/>
              <a:t> to extract needed information or to run analysis.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77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Explain the parts of the spreadsheet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1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Girder type data is imported since the BrRSummary spreadsheet cannot handle all girder types (e.g. truss).  Tool determines if it should/shouldn’t auto analyze bridge based on girder type.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133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Auto screenshots include superstructure and girder type of 1st superstructure,  number of superstructure definitions, if LLDFs are hard-coded.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This is data that we were interested in gathering; not all are necessary for purpose of batch analysis.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04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Screen recording shows Tool in action.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Describe what will happen before clicking ‘Play’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Click ‘Collect Data from </a:t>
            </a:r>
            <a:r>
              <a:rPr lang="en-US" dirty="0" err="1"/>
              <a:t>BrR</a:t>
            </a:r>
            <a:r>
              <a:rPr lang="en-US" dirty="0"/>
              <a:t>’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Each bridge on list is processed sequentially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Data is extracted from model and stored in spreadsheet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1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Describe what will happen before clicking ‘Play’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User reviews extracted data and in blue shaded columns, converts screenshot data to digital data if macro hasn’t.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Click ‘Run Analysis’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Screen recording shows Tool in action.  Each bridge is: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Analyzed in </a:t>
            </a:r>
            <a:r>
              <a:rPr lang="en-US" dirty="0" err="1"/>
              <a:t>BrR</a:t>
            </a:r>
            <a:endParaRPr lang="en-US" dirty="0"/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Detailed report is generated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en-US" dirty="0"/>
              <a:t>Results are saved in BrRSummary spreadsheet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07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As mentioned previously, one of the counties in CA had estimated $3,500 per bridge to re-analyze for EV2/EV3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34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AutoNum type="arabicPeriod"/>
            </a:pPr>
            <a:r>
              <a:rPr lang="en-US" dirty="0"/>
              <a:t>Saves detailed results in </a:t>
            </a:r>
            <a:r>
              <a:rPr lang="en-US" dirty="0" err="1"/>
              <a:t>BrRSumary</a:t>
            </a:r>
            <a:r>
              <a:rPr lang="en-US" dirty="0"/>
              <a:t> spreadsheet for each bridge.  Benchmark (Ver A) and beta (Ver B)</a:t>
            </a:r>
          </a:p>
          <a:p>
            <a:pPr marL="232943" indent="-232943">
              <a:buAutoNum type="arabicPeriod"/>
            </a:pPr>
            <a:r>
              <a:rPr lang="en-US" dirty="0"/>
              <a:t>Using separate tool with macros (shown) for all test bridges auto compare RFs, all vehicles.  Results outside of tolerance (set at 5%) are shaded red.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62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3. Separate spreadsheet tool with macros.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Compares moment/shear, DL/LL, capacity.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Max differences are summarized and differences outside of tolerance (set at 5%) are shaded red.  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Side by side comparison at all 1/10 pts can be viewed.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5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We have ~350 bridge models that were analyzed before EV2 / EV3 requirements came out.  These bridges needed to be re-analyzed to include these vehicles by December 2019.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742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Example of moment demand comparison of permit P-15 truck.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06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Can select batch of bridges for permit request and view rating in detail for controlling bridge.  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Maintenance plan:  update model as needed (overlay, condition, </a:t>
            </a:r>
            <a:r>
              <a:rPr lang="en-US" dirty="0" err="1"/>
              <a:t>etc</a:t>
            </a:r>
            <a:r>
              <a:rPr lang="en-US" dirty="0"/>
              <a:t>) and re-analyze in new version of </a:t>
            </a:r>
            <a:r>
              <a:rPr lang="en-US" dirty="0" err="1"/>
              <a:t>BrR</a:t>
            </a:r>
            <a:r>
              <a:rPr lang="en-US" dirty="0"/>
              <a:t> every 2-4 years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960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Benefits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Turn on for a batch of bridges when leaving work, come in morning with batch complete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Frees engineer from repetitive tasks to focus on other work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Can be run on multiple PCs to analyze large batch of bridges quickly and run after hours without impacting other work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Limitations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Sensitive since Tool uses excel VBA and relies on manipulating the pointer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7.0 changes GUI, won’t work as-is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71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API = Application Programming Interface</a:t>
            </a:r>
          </a:p>
          <a:p>
            <a:endParaRPr lang="en-US" dirty="0"/>
          </a:p>
          <a:p>
            <a:pPr marL="36900" indent="0">
              <a:buNone/>
            </a:pPr>
            <a:r>
              <a:rPr lang="en-US" dirty="0"/>
              <a:t>Existing tools: </a:t>
            </a:r>
            <a:r>
              <a:rPr lang="en-US" sz="1200" dirty="0">
                <a:solidFill>
                  <a:srgbClr val="00B0F0"/>
                </a:solidFill>
              </a:rPr>
              <a:t>(1) Load Rating Tool</a:t>
            </a:r>
          </a:p>
          <a:p>
            <a:pPr marL="36900" indent="0">
              <a:buNone/>
            </a:pPr>
            <a:r>
              <a:rPr lang="en-US" sz="1200" dirty="0">
                <a:solidFill>
                  <a:srgbClr val="00B0F0"/>
                </a:solidFill>
              </a:rPr>
              <a:t>	(2) Regression Testing Utility</a:t>
            </a:r>
            <a:r>
              <a:rPr lang="en-US" sz="1200" dirty="0"/>
              <a:t> </a:t>
            </a:r>
          </a:p>
          <a:p>
            <a:pPr marL="36900" indent="0">
              <a:buNone/>
            </a:pPr>
            <a:r>
              <a:rPr lang="en-US" sz="1200" dirty="0">
                <a:solidFill>
                  <a:srgbClr val="00B0F0"/>
                </a:solidFill>
              </a:rPr>
              <a:t>	(3) Rating from Project Explorer </a:t>
            </a:r>
          </a:p>
          <a:p>
            <a:pPr marL="369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my opinion, the most promising tool for enhancement is the Regression Testing Utility since it already has most of the detailed data and results. </a:t>
            </a:r>
            <a:endParaRPr lang="en-US" sz="1200" dirty="0">
              <a:solidFill>
                <a:srgbClr val="00B0F0"/>
              </a:solidFill>
            </a:endParaRPr>
          </a:p>
          <a:p>
            <a:endParaRPr lang="en-US" dirty="0"/>
          </a:p>
          <a:p>
            <a:pPr marL="228600" indent="-228600">
              <a:buFont typeface="+mj-lt"/>
              <a:buAutoNum type="alphaLcParenR"/>
            </a:pPr>
            <a:r>
              <a:rPr lang="en-US" dirty="0"/>
              <a:t>E.g. location (route, post mile, county), bridge type, year built, </a:t>
            </a:r>
            <a:r>
              <a:rPr lang="en-US" dirty="0" err="1"/>
              <a:t>etc</a:t>
            </a:r>
            <a:r>
              <a:rPr lang="en-US" dirty="0"/>
              <a:t> with option to add and remove individual bridges from rate list.</a:t>
            </a:r>
          </a:p>
          <a:p>
            <a:pPr marL="228600" indent="-228600">
              <a:buFont typeface="+mj-lt"/>
              <a:buAutoNum type="alphaLcParenR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dirty="0"/>
              <a:t>**Permitting: case w/ &amp; w/o IM, pass or fail, if multiple structures in model, which structures pass, which fail.  Pos M, Neg M, Shear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545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Comparison used for comparing new run with older run and determining reasons for differences </a:t>
            </a:r>
          </a:p>
          <a:p>
            <a:pPr marL="174708" marR="0" lvl="0" indent="-17470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or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For comparing versions of software and determining reasons for differences . Provides user confidence.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Allow user to generate more detailed reports directly from within higher level reports.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62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41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Desirable to check new versions of software by running test models on new version and comparing results to previous version. Provides user confidence.  </a:t>
            </a:r>
          </a:p>
          <a:p>
            <a:pPr marL="174708" marR="0" lvl="0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About 350-400 permit requests are routed through the load rating Permits Specialist.  This is in addition to the automated system. </a:t>
            </a:r>
          </a:p>
          <a:p>
            <a:pPr marL="174708" marR="0" lvl="0" indent="-174708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Biggest load to date ~1.6 million pounds 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Before going into batch analysis, will discuss Caltrans rating data archiving</a:t>
            </a: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35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a brief description of the type of data that Caltrans archives when a bridge is load rated in </a:t>
            </a:r>
            <a:r>
              <a:rPr lang="en-US" dirty="0" err="1"/>
              <a:t>BrR</a:t>
            </a:r>
            <a:r>
              <a:rPr lang="en-US" dirty="0"/>
              <a:t>. </a:t>
            </a:r>
          </a:p>
          <a:p>
            <a:r>
              <a:rPr lang="en-US" dirty="0"/>
              <a:t>BrRSummary spreadsheet tool is not able to handle some superstructure types:  truss, FBS.  Detailed report is generated in </a:t>
            </a:r>
            <a:r>
              <a:rPr lang="en-US" dirty="0" err="1"/>
              <a:t>BrR</a:t>
            </a:r>
            <a:r>
              <a:rPr lang="en-US" dirty="0"/>
              <a:t> and copied into tool.  Tool generates desired format of summary and detailed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03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to generate archive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90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Process to generate archive data. </a:t>
            </a:r>
          </a:p>
          <a:p>
            <a:pPr marL="171450" indent="-171450" defTabSz="931774">
              <a:buFont typeface="Arial" panose="020B0604020202020204" pitchFamily="34" charset="0"/>
              <a:buChar char="•"/>
              <a:defRPr/>
            </a:pPr>
            <a:r>
              <a:rPr lang="en-US" dirty="0"/>
              <a:t>Hope that format will remain the same for 7.0 so we can continue using this tool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92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Process to generate archive data.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57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Sample of archive data of completed bridge.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C6642E-A624-4DEC-BA35-3A81C359E6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3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4936C-2AE9-4E34-B4E8-4C4AFD57F57F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54670-F6D3-4401-BFD8-38ADF7EDDBB1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E35B-A40A-4FE6-91AE-D7E3DAA3A63F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9780-137C-44B5-A576-21F2CCD58F21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D1D1A-EE2B-441C-ABAC-9FB36C42CAC8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8754-B2CF-43FB-B1EA-BC52E446F463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88172-CEA7-493F-9BBC-E7221BB5241F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C1E8-6A5B-4C03-9DA7-1AB967BD9BDA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9E56-2E75-4455-B55C-BB62D5F43700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6C47-FEFC-4AEB-A0C9-25B33229F5F0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95036" y="6169025"/>
            <a:ext cx="753545" cy="365125"/>
          </a:xfrm>
        </p:spPr>
        <p:txBody>
          <a:bodyPr/>
          <a:lstStyle>
            <a:lvl1pPr>
              <a:defRPr sz="1400"/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FD86-C555-4FF3-840F-7B15E0514607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79A3-994E-4AE7-BD70-EBD122DFE08C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05D7-1F51-4A13-BD1D-FE9C6AC283DF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37D54-605B-4DE9-9D98-AAA296BDDFAA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C1F4-CB61-4882-A19D-6599854B684F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CCB1B-D989-44C2-8F84-7823721C7D24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553C9-422E-48D7-AF95-44A179EE8549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6E479D2-2D77-450F-88AA-1410549FF1D5}" type="datetime1">
              <a:rPr lang="en-US" smtClean="0"/>
              <a:t>8/5/2019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A019C-F1F1-439E-BC4F-1FE0DCF37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1565900"/>
            <a:ext cx="9440034" cy="1828801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Batch Analysis of </a:t>
            </a:r>
            <a:r>
              <a:rPr lang="en-US" dirty="0" err="1">
                <a:solidFill>
                  <a:srgbClr val="FFC000"/>
                </a:solidFill>
              </a:rPr>
              <a:t>BrR</a:t>
            </a:r>
            <a:r>
              <a:rPr lang="en-US" dirty="0">
                <a:solidFill>
                  <a:srgbClr val="FFC000"/>
                </a:solidFill>
              </a:rPr>
              <a:t>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E8E6D-EA08-4992-99A0-A5E546516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0377" y="3433147"/>
            <a:ext cx="1686832" cy="1049867"/>
          </a:xfrm>
        </p:spPr>
        <p:txBody>
          <a:bodyPr/>
          <a:lstStyle/>
          <a:p>
            <a:pPr algn="l"/>
            <a:r>
              <a:rPr lang="en-US" dirty="0"/>
              <a:t>July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19D5B-7767-4D4C-90AD-A8BB439A2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468" y="4979463"/>
            <a:ext cx="2350470" cy="1444423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CD8F421-CDB3-42D4-B511-67AA48D2D536}"/>
              </a:ext>
            </a:extLst>
          </p:cNvPr>
          <p:cNvSpPr txBox="1">
            <a:spLocks/>
          </p:cNvSpPr>
          <p:nvPr/>
        </p:nvSpPr>
        <p:spPr>
          <a:xfrm>
            <a:off x="3492634" y="3429000"/>
            <a:ext cx="6529189" cy="4576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Presented by:  California DOT / Igor Chernioglo, P.E.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EA140-DC36-4D23-8CD4-ABFBA25FA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539995"/>
            <a:ext cx="3333950" cy="57788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175133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1380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553" y="1322381"/>
            <a:ext cx="6558894" cy="46116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Sheet 1 of 19 clip of detailed results for this bridge: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0295C-06F3-451C-B6D4-372BB0698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822" y="1921670"/>
            <a:ext cx="6477403" cy="39881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546F3-8CB1-4A92-B917-6FCBF306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2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4002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75105"/>
            <a:ext cx="10353762" cy="4613267"/>
          </a:xfrm>
        </p:spPr>
        <p:txBody>
          <a:bodyPr>
            <a:normAutofit/>
          </a:bodyPr>
          <a:lstStyle/>
          <a:p>
            <a:r>
              <a:rPr lang="en-US" sz="2200" dirty="0">
                <a:effectLst/>
              </a:rPr>
              <a:t>Lots of data for lots of bridges. </a:t>
            </a:r>
          </a:p>
          <a:p>
            <a:r>
              <a:rPr lang="en-US" sz="2200" dirty="0">
                <a:effectLst/>
              </a:rPr>
              <a:t>Need </a:t>
            </a:r>
            <a:r>
              <a:rPr lang="en-US" sz="2200" u="sng" dirty="0">
                <a:solidFill>
                  <a:srgbClr val="FFC000"/>
                </a:solidFill>
                <a:effectLst/>
              </a:rPr>
              <a:t>automated </a:t>
            </a:r>
            <a:r>
              <a:rPr lang="en-US" sz="2200" u="sng" dirty="0">
                <a:solidFill>
                  <a:srgbClr val="FFC000"/>
                </a:solidFill>
              </a:rPr>
              <a:t>Batch analysis and processing</a:t>
            </a:r>
            <a:r>
              <a:rPr lang="en-US" sz="2200" dirty="0">
                <a:solidFill>
                  <a:srgbClr val="FFC000"/>
                </a:solidFill>
              </a:rPr>
              <a:t> </a:t>
            </a:r>
            <a:r>
              <a:rPr lang="en-US" sz="2200" dirty="0"/>
              <a:t>tool to utilize when applicable.</a:t>
            </a:r>
          </a:p>
          <a:p>
            <a:pPr marL="36900" indent="0">
              <a:buNone/>
            </a:pPr>
            <a:endParaRPr lang="en-US" sz="2200" dirty="0"/>
          </a:p>
          <a:p>
            <a:pPr marL="36900" indent="0">
              <a:buNone/>
            </a:pPr>
            <a:r>
              <a:rPr lang="en-US" sz="2200" dirty="0"/>
              <a:t>Some built-in tools are available in </a:t>
            </a:r>
            <a:r>
              <a:rPr lang="en-US" sz="2200" dirty="0" err="1"/>
              <a:t>BrR</a:t>
            </a:r>
            <a:r>
              <a:rPr lang="en-US" sz="2200" dirty="0"/>
              <a:t> to analyze multiple bridges.  Each has its own functionality and limitations.  </a:t>
            </a:r>
          </a:p>
          <a:p>
            <a:pPr marL="36900" indent="0">
              <a:buNone/>
            </a:pPr>
            <a:r>
              <a:rPr lang="en-US" sz="2200" dirty="0">
                <a:solidFill>
                  <a:srgbClr val="00B0F0"/>
                </a:solidFill>
              </a:rPr>
              <a:t>	(1) Load Rating Tool</a:t>
            </a:r>
          </a:p>
          <a:p>
            <a:pPr marL="36900" indent="0">
              <a:buNone/>
            </a:pPr>
            <a:r>
              <a:rPr lang="en-US" sz="2200" dirty="0">
                <a:solidFill>
                  <a:srgbClr val="00B0F0"/>
                </a:solidFill>
              </a:rPr>
              <a:t>	(2) Regression Testing Utility</a:t>
            </a:r>
            <a:r>
              <a:rPr lang="en-US" sz="2200" dirty="0"/>
              <a:t> </a:t>
            </a:r>
          </a:p>
          <a:p>
            <a:pPr marL="36900" indent="0">
              <a:buNone/>
            </a:pPr>
            <a:r>
              <a:rPr lang="en-US" sz="2200" dirty="0">
                <a:solidFill>
                  <a:srgbClr val="00B0F0"/>
                </a:solidFill>
              </a:rPr>
              <a:t>	(3) Rating from Project Explorer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EE4C3-3D9E-44DD-AA41-06A4337C8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2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6" y="400599"/>
            <a:ext cx="10858500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(1):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(1) Load Rating Tool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595" y="1541811"/>
            <a:ext cx="10353762" cy="4058751"/>
          </a:xfrm>
        </p:spPr>
        <p:txBody>
          <a:bodyPr/>
          <a:lstStyle/>
          <a:p>
            <a:r>
              <a:rPr lang="en-US" sz="2200" dirty="0"/>
              <a:t>Multiple bridges can be analyzed.</a:t>
            </a:r>
          </a:p>
          <a:p>
            <a:r>
              <a:rPr lang="en-US" sz="2200" dirty="0"/>
              <a:t>Multiple scenarios can be run (e.g. no restrictions, speed restricted with reduced or no IM) </a:t>
            </a:r>
          </a:p>
          <a:p>
            <a:r>
              <a:rPr lang="en-US" sz="2200" dirty="0"/>
              <a:t>After analysis is pre-computed and stored, rating is very fast</a:t>
            </a:r>
          </a:p>
          <a:p>
            <a:pPr marL="4500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B9C16-95A7-44D8-B075-768DB5952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80" y="3571187"/>
            <a:ext cx="8979895" cy="24283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DF81A-A4C1-4604-A1F3-D907E9C2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7334"/>
            <a:ext cx="10934699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(2):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(1) Load Rating Tool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3AF059-81D3-4432-93DF-BD5CBF8EC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" y="1242986"/>
            <a:ext cx="3667642" cy="2962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5E4B7-EB07-4C33-8BC3-F2FA8E0C9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08" y="2784016"/>
            <a:ext cx="4542767" cy="35184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1F718E-115A-4B09-B4FB-AFA6C12F832C}"/>
              </a:ext>
            </a:extLst>
          </p:cNvPr>
          <p:cNvSpPr/>
          <p:nvPr/>
        </p:nvSpPr>
        <p:spPr>
          <a:xfrm>
            <a:off x="2824180" y="1936751"/>
            <a:ext cx="545856" cy="420914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Image result for pointer icon">
            <a:extLst>
              <a:ext uri="{FF2B5EF4-FFF2-40B4-BE49-F238E27FC236}">
                <a16:creationId xmlns:a16="http://schemas.microsoft.com/office/drawing/2014/main" id="{F8C24D65-BB3A-4B07-9ABF-5946AD33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80" y="2150334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pointer icon">
            <a:extLst>
              <a:ext uri="{FF2B5EF4-FFF2-40B4-BE49-F238E27FC236}">
                <a16:creationId xmlns:a16="http://schemas.microsoft.com/office/drawing/2014/main" id="{C8C86E7D-A91D-42A0-ACAF-6E7FB0A2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693" y="5817459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A5048-2268-4D16-A14D-6A336FD27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947" y="1444107"/>
            <a:ext cx="4401698" cy="3444466"/>
          </a:xfrm>
          <a:prstGeom prst="rect">
            <a:avLst/>
          </a:prstGeom>
        </p:spPr>
      </p:pic>
      <p:pic>
        <p:nvPicPr>
          <p:cNvPr id="15" name="Picture 4" descr="Image result for pointer icon">
            <a:extLst>
              <a:ext uri="{FF2B5EF4-FFF2-40B4-BE49-F238E27FC236}">
                <a16:creationId xmlns:a16="http://schemas.microsoft.com/office/drawing/2014/main" id="{3FAE670D-0CFB-4B38-973C-52F1FECD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963" y="4780211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EA74171-7AF2-4F08-8524-225DA26D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758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7073"/>
            <a:ext cx="10934699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(3):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(1) Load Rating Tool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210796"/>
            <a:ext cx="10353762" cy="4058751"/>
          </a:xfrm>
        </p:spPr>
        <p:txBody>
          <a:bodyPr/>
          <a:lstStyle/>
          <a:p>
            <a:r>
              <a:rPr lang="en-US" sz="2200" dirty="0"/>
              <a:t>Limitations:</a:t>
            </a:r>
          </a:p>
          <a:p>
            <a:pPr lvl="1"/>
            <a:r>
              <a:rPr lang="en-US" sz="2200" dirty="0"/>
              <a:t>LFR only.  Most CT bridges analyzed with LRFR. </a:t>
            </a:r>
          </a:p>
          <a:p>
            <a:pPr lvl="1"/>
            <a:r>
              <a:rPr lang="en-US" sz="2200" dirty="0"/>
              <a:t>Variable axle vehicles not supported. </a:t>
            </a:r>
          </a:p>
          <a:p>
            <a:pPr lvl="1"/>
            <a:r>
              <a:rPr lang="en-US" sz="2200" dirty="0"/>
              <a:t>Only Inventory and Operating category vehicles.</a:t>
            </a:r>
          </a:p>
          <a:p>
            <a:pPr lvl="1"/>
            <a:r>
              <a:rPr lang="en-US" sz="2200" dirty="0"/>
              <a:t>Report very limited.  Only controlling RF reported.</a:t>
            </a:r>
          </a:p>
          <a:p>
            <a:pPr lvl="1"/>
            <a:r>
              <a:rPr lang="en-US" sz="2200" dirty="0"/>
              <a:t>Pre-computed data is lost when </a:t>
            </a:r>
            <a:r>
              <a:rPr lang="en-US" sz="2200" dirty="0" err="1"/>
              <a:t>BrR</a:t>
            </a:r>
            <a:r>
              <a:rPr lang="en-US" sz="2200" dirty="0"/>
              <a:t> is updated to newer version.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3421CC-0C73-492C-8F0B-AFC9FB0A2F6E}"/>
              </a:ext>
            </a:extLst>
          </p:cNvPr>
          <p:cNvGrpSpPr/>
          <p:nvPr/>
        </p:nvGrpSpPr>
        <p:grpSpPr>
          <a:xfrm>
            <a:off x="8982359" y="1357998"/>
            <a:ext cx="2152650" cy="1571625"/>
            <a:chOff x="8982359" y="1357998"/>
            <a:chExt cx="2152650" cy="15716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E61BD-F1FF-419E-ADEA-21B6896D6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2359" y="1357998"/>
              <a:ext cx="2152650" cy="15716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8BFCEF6-B021-4AD2-B637-547D37BD16F0}"/>
                </a:ext>
              </a:extLst>
            </p:cNvPr>
            <p:cNvSpPr/>
            <p:nvPr/>
          </p:nvSpPr>
          <p:spPr>
            <a:xfrm>
              <a:off x="9258584" y="1821018"/>
              <a:ext cx="1847763" cy="50743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E6FF712-2E1F-4DEE-B8F8-01F3661B4F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59466" y="2364305"/>
              <a:ext cx="1056977" cy="37846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A50A1D3-3F57-4ACF-B1B0-E64BEACEAB4E}"/>
                </a:ext>
              </a:extLst>
            </p:cNvPr>
            <p:cNvCxnSpPr/>
            <p:nvPr/>
          </p:nvCxnSpPr>
          <p:spPr>
            <a:xfrm flipV="1">
              <a:off x="9318849" y="2364305"/>
              <a:ext cx="938213" cy="3296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C9B7E3C-2B57-4820-A2A9-BA149CDC9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5707" y="4043044"/>
            <a:ext cx="9994823" cy="2453007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5EB3C0C-5E5E-4115-8EB4-CDC327E8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7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7" y="398499"/>
            <a:ext cx="1159112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(4):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(2) Regression Testing 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85" y="1406230"/>
            <a:ext cx="6743418" cy="5187628"/>
          </a:xfrm>
        </p:spPr>
        <p:txBody>
          <a:bodyPr>
            <a:normAutofit/>
          </a:bodyPr>
          <a:lstStyle/>
          <a:p>
            <a:r>
              <a:rPr lang="en-US" sz="2200" dirty="0"/>
              <a:t>Multiple bridges can be analyzed. </a:t>
            </a:r>
          </a:p>
          <a:p>
            <a:r>
              <a:rPr lang="en-US" sz="2200" dirty="0"/>
              <a:t>Use:  Analyze model(s) in 2 versions of software and compare results (NCHRP 12-50 report formats) and spec articles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48851-3D31-4DC8-B36D-A19B84D1892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04686" y="3152951"/>
            <a:ext cx="4858385" cy="2656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F43F6C-D9B3-47BD-B065-ABF8A53DC6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87085" y="4496178"/>
            <a:ext cx="2800392" cy="1953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8293A-0CD2-4024-B7F2-E3846C0DB36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780610" y="1542231"/>
            <a:ext cx="3923665" cy="27901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ACDE9-B031-47F2-8593-D00503CC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66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7" y="390739"/>
            <a:ext cx="1159112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(5):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(2) Regression Testing Utility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9B61FC-209A-42EC-9398-A0DD54F3AA3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831703" y="2148173"/>
            <a:ext cx="4738821" cy="3657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CB4E6-E4A9-4273-AF47-BD0B5008830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64370" y="2148173"/>
            <a:ext cx="5777881" cy="36577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1996A5-3C88-44D8-8FF6-E1702F886451}"/>
              </a:ext>
            </a:extLst>
          </p:cNvPr>
          <p:cNvSpPr/>
          <p:nvPr/>
        </p:nvSpPr>
        <p:spPr>
          <a:xfrm>
            <a:off x="940570" y="1539237"/>
            <a:ext cx="34815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Comparison of .</a:t>
            </a:r>
            <a:r>
              <a:rPr lang="en-US" sz="22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rtu</a:t>
            </a: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reports: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3E799C-BB18-46EA-A023-F68C9871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2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7" y="410124"/>
            <a:ext cx="1159112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(6):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(2) Regression Testing Utility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40D7C-7BBB-4BF1-B6D9-19AE088AE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99" y="2177677"/>
            <a:ext cx="6062526" cy="3592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F38EF-0EAA-45FF-8720-6C941D12FD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" y="2177677"/>
            <a:ext cx="4884670" cy="31702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1A0B03-10EA-4806-B200-B78FA86E043D}"/>
              </a:ext>
            </a:extLst>
          </p:cNvPr>
          <p:cNvSpPr/>
          <p:nvPr/>
        </p:nvSpPr>
        <p:spPr>
          <a:xfrm>
            <a:off x="943195" y="1563682"/>
            <a:ext cx="35092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Comparison of .</a:t>
            </a:r>
            <a:r>
              <a:rPr lang="en-US" sz="22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sca</a:t>
            </a: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reports: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6A213-2E16-458D-AF31-D675D74A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87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37" y="410124"/>
            <a:ext cx="11591125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(7):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(2) Regression Testing 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157" y="1660298"/>
            <a:ext cx="8486494" cy="4673827"/>
          </a:xfrm>
        </p:spPr>
        <p:txBody>
          <a:bodyPr>
            <a:normAutofit/>
          </a:bodyPr>
          <a:lstStyle/>
          <a:p>
            <a:r>
              <a:rPr lang="en-US" sz="2200" dirty="0"/>
              <a:t>Works wells for detailed comparison of differences between runs.  Good for ‘digging in’.</a:t>
            </a:r>
          </a:p>
          <a:p>
            <a:r>
              <a:rPr lang="en-US" sz="2200" dirty="0"/>
              <a:t>Limitations</a:t>
            </a:r>
          </a:p>
          <a:p>
            <a:pPr lvl="1"/>
            <a:r>
              <a:rPr lang="en-US" sz="2200" dirty="0"/>
              <a:t>No comparison available for RFs.</a:t>
            </a:r>
          </a:p>
          <a:p>
            <a:pPr lvl="1"/>
            <a:r>
              <a:rPr lang="en-US" sz="2200" dirty="0"/>
              <a:t>Comparison is at member level. Not available at superstructure or bridge level.</a:t>
            </a:r>
          </a:p>
          <a:p>
            <a:pPr lvl="1"/>
            <a:r>
              <a:rPr lang="en-US" sz="2200" dirty="0"/>
              <a:t>Not available for all structure types (e.g. box girders).</a:t>
            </a:r>
          </a:p>
          <a:p>
            <a:pPr lvl="1"/>
            <a:r>
              <a:rPr lang="en-US" sz="2200" dirty="0"/>
              <a:t>Always checks all reports making testing of batch tedious. 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78A75-FB40-476A-B645-1CE475C4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9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8" y="422541"/>
            <a:ext cx="11320463" cy="97045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III. Available Batch Analysis Tools (8):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00B0F0"/>
                </a:solidFill>
              </a:rPr>
              <a:t>(3) Rating from Project Explorer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101" y="1449672"/>
            <a:ext cx="8102302" cy="4058751"/>
          </a:xfrm>
        </p:spPr>
        <p:txBody>
          <a:bodyPr/>
          <a:lstStyle/>
          <a:p>
            <a:r>
              <a:rPr lang="en-US" sz="2200" dirty="0"/>
              <a:t>Multiple bridges can be selected and rated at the same time</a:t>
            </a:r>
          </a:p>
          <a:p>
            <a:r>
              <a:rPr lang="en-US" sz="2200" dirty="0"/>
              <a:t>Limitations:</a:t>
            </a:r>
          </a:p>
          <a:p>
            <a:pPr lvl="1"/>
            <a:r>
              <a:rPr lang="en-US" sz="2200" dirty="0"/>
              <a:t>Limited results: load rating as RF and Tons and for structure and each member. </a:t>
            </a:r>
          </a:p>
          <a:p>
            <a:pPr lvl="1"/>
            <a:r>
              <a:rPr lang="en-US" sz="2200" dirty="0"/>
              <a:t>Reports are not available &amp; no export option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94C944-63D4-4EDB-A9AE-E3CFCCAC8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559"/>
          <a:stretch/>
        </p:blipFill>
        <p:spPr>
          <a:xfrm>
            <a:off x="373854" y="3728399"/>
            <a:ext cx="5609812" cy="251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81562-EC1B-4FB6-9AC6-FA607C360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48"/>
          <a:stretch/>
        </p:blipFill>
        <p:spPr>
          <a:xfrm>
            <a:off x="6493628" y="3649959"/>
            <a:ext cx="5357813" cy="970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1C359C-7C6F-4DA2-A3EA-A83F25E7F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91" b="41086"/>
          <a:stretch/>
        </p:blipFill>
        <p:spPr>
          <a:xfrm>
            <a:off x="6558879" y="5212831"/>
            <a:ext cx="5197352" cy="12373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FBCF4C-E5FB-4FD0-8069-F930EDEB2FBA}"/>
              </a:ext>
            </a:extLst>
          </p:cNvPr>
          <p:cNvSpPr/>
          <p:nvPr/>
        </p:nvSpPr>
        <p:spPr>
          <a:xfrm>
            <a:off x="363206" y="5882340"/>
            <a:ext cx="5458430" cy="10458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E1F419-C64F-4AFD-8DAA-F9183950B0AB}"/>
              </a:ext>
            </a:extLst>
          </p:cNvPr>
          <p:cNvCxnSpPr/>
          <p:nvPr/>
        </p:nvCxnSpPr>
        <p:spPr>
          <a:xfrm flipV="1">
            <a:off x="5294376" y="4213624"/>
            <a:ext cx="1051560" cy="48522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7424D3F-5AF9-4FB8-B21E-17E3A7800C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20" r="2407" b="14206"/>
          <a:stretch/>
        </p:blipFill>
        <p:spPr>
          <a:xfrm>
            <a:off x="8155625" y="3343274"/>
            <a:ext cx="1505900" cy="219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C9508C-6154-4682-903B-1735A80E49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1" t="16099" r="1887" b="17425"/>
          <a:stretch/>
        </p:blipFill>
        <p:spPr>
          <a:xfrm>
            <a:off x="8313045" y="4753772"/>
            <a:ext cx="1504951" cy="221616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25E97C-DBB3-4CCB-95A2-0761EEBC1F07}"/>
              </a:ext>
            </a:extLst>
          </p:cNvPr>
          <p:cNvCxnSpPr>
            <a:cxnSpLocks/>
          </p:cNvCxnSpPr>
          <p:nvPr/>
        </p:nvCxnSpPr>
        <p:spPr>
          <a:xfrm>
            <a:off x="9057270" y="4924056"/>
            <a:ext cx="0" cy="47541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34D2E8B-6124-455A-A95D-B5BF772CA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68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8863"/>
            <a:ext cx="10353762" cy="97045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C000"/>
                </a:solidFill>
                <a:effectLst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512" y="1390649"/>
            <a:ext cx="6731341" cy="4524375"/>
          </a:xfrm>
        </p:spPr>
        <p:txBody>
          <a:bodyPr>
            <a:normAutofit lnSpcReduction="10000"/>
          </a:bodyPr>
          <a:lstStyle/>
          <a:p>
            <a:pPr marL="6084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effectLst/>
              </a:rPr>
              <a:t>Managing Bridge Rating Data</a:t>
            </a:r>
          </a:p>
          <a:p>
            <a:pPr marL="6084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effectLst/>
              </a:rPr>
              <a:t>Caltrans Rating Data Archiving</a:t>
            </a:r>
          </a:p>
          <a:p>
            <a:pPr marL="6084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effectLst/>
              </a:rPr>
              <a:t>Available Batch Analysis Tools</a:t>
            </a:r>
          </a:p>
          <a:p>
            <a:pPr marL="6084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effectLst/>
              </a:rPr>
              <a:t>CT Batch Analysis Tool</a:t>
            </a:r>
          </a:p>
          <a:p>
            <a:pPr marL="608400" indent="-57150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effectLst/>
              </a:rPr>
              <a:t>Possible Future Tool Development </a:t>
            </a:r>
            <a:br>
              <a:rPr lang="en-US" sz="2800" dirty="0">
                <a:effectLst/>
              </a:rPr>
            </a:br>
            <a:r>
              <a:rPr lang="en-US" sz="2800" dirty="0">
                <a:effectLst/>
              </a:rPr>
              <a:t>for </a:t>
            </a:r>
            <a:r>
              <a:rPr lang="en-US" sz="2800" dirty="0" err="1">
                <a:effectLst/>
              </a:rPr>
              <a:t>AASHTOWare</a:t>
            </a:r>
            <a:endParaRPr lang="en-US" sz="2800" dirty="0">
              <a:effectLst/>
            </a:endParaRPr>
          </a:p>
          <a:p>
            <a:endParaRPr lang="en-US" sz="2200" dirty="0">
              <a:effectLst/>
            </a:endParaRPr>
          </a:p>
          <a:p>
            <a:endParaRPr lang="en-US" sz="2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FF0E6-B33D-4802-BA83-74B4890A3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17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9257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04482"/>
            <a:ext cx="10353762" cy="5265863"/>
          </a:xfrm>
        </p:spPr>
        <p:txBody>
          <a:bodyPr>
            <a:normAutofit/>
          </a:bodyPr>
          <a:lstStyle/>
          <a:p>
            <a:r>
              <a:rPr lang="en-US" sz="2200" dirty="0"/>
              <a:t>Needed a tool that can:</a:t>
            </a:r>
          </a:p>
          <a:p>
            <a:pPr lvl="1"/>
            <a:r>
              <a:rPr lang="en-US" sz="2200" dirty="0"/>
              <a:t>Analyzes bridges in batches</a:t>
            </a:r>
          </a:p>
          <a:p>
            <a:pPr lvl="1"/>
            <a:r>
              <a:rPr lang="en-US" sz="2200" dirty="0"/>
              <a:t>Store detailed rating information at bridge, superstructure and member level</a:t>
            </a:r>
          </a:p>
          <a:p>
            <a:pPr lvl="1"/>
            <a:r>
              <a:rPr lang="en-US" sz="2200" dirty="0"/>
              <a:t>Compare RFs, capacity, demands with previous runs </a:t>
            </a:r>
          </a:p>
          <a:p>
            <a:pPr marL="450000" lvl="1" indent="0">
              <a:buNone/>
            </a:pPr>
            <a:br>
              <a:rPr lang="en-US" sz="2200" dirty="0"/>
            </a:br>
            <a:r>
              <a:rPr lang="en-US" sz="2200" dirty="0"/>
              <a:t>Existing built-in tools </a:t>
            </a:r>
            <a:r>
              <a:rPr lang="en-US" sz="2200" dirty="0">
                <a:solidFill>
                  <a:srgbClr val="FFC000"/>
                </a:solidFill>
              </a:rPr>
              <a:t>(1) </a:t>
            </a:r>
            <a:r>
              <a:rPr lang="en-US" sz="2200" dirty="0">
                <a:solidFill>
                  <a:srgbClr val="00B0F0"/>
                </a:solidFill>
              </a:rPr>
              <a:t>Load Rating Tool, </a:t>
            </a:r>
            <a:r>
              <a:rPr lang="en-US" sz="2200" dirty="0">
                <a:solidFill>
                  <a:srgbClr val="FFC000"/>
                </a:solidFill>
              </a:rPr>
              <a:t>(2) </a:t>
            </a:r>
            <a:r>
              <a:rPr lang="en-US" sz="2200" dirty="0">
                <a:solidFill>
                  <a:srgbClr val="00B0F0"/>
                </a:solidFill>
              </a:rPr>
              <a:t>Regression Testing Utility, </a:t>
            </a:r>
            <a:r>
              <a:rPr lang="en-US" sz="2200" dirty="0">
                <a:solidFill>
                  <a:srgbClr val="FFC000"/>
                </a:solidFill>
              </a:rPr>
              <a:t>(3) </a:t>
            </a:r>
            <a:r>
              <a:rPr lang="en-US" sz="2200" dirty="0">
                <a:solidFill>
                  <a:srgbClr val="00B0F0"/>
                </a:solidFill>
              </a:rPr>
              <a:t>Rating from Project Explorer </a:t>
            </a:r>
            <a:r>
              <a:rPr lang="en-US" sz="2200" dirty="0"/>
              <a:t> did not meet our needs.  </a:t>
            </a:r>
          </a:p>
          <a:p>
            <a:pPr lvl="1"/>
            <a:endParaRPr lang="en-US" sz="2200" dirty="0"/>
          </a:p>
          <a:p>
            <a:r>
              <a:rPr lang="en-US" sz="2200" dirty="0"/>
              <a:t>New in-house </a:t>
            </a:r>
            <a:r>
              <a:rPr lang="en-US" sz="2200" dirty="0">
                <a:solidFill>
                  <a:srgbClr val="FFC000"/>
                </a:solidFill>
              </a:rPr>
              <a:t>‘Batch Analysis’</a:t>
            </a:r>
            <a:r>
              <a:rPr lang="en-US" sz="2200" dirty="0"/>
              <a:t> spreadsheet tool in combination with other tools developed.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D257-139C-4912-842B-0F86A633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00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443" y="229257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80657"/>
            <a:ext cx="10353762" cy="5265863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Tool Function: Batch analysis of bridges.  </a:t>
            </a:r>
          </a:p>
          <a:p>
            <a:pPr lvl="1"/>
            <a:r>
              <a:rPr lang="en-US" sz="2200" dirty="0"/>
              <a:t>Save </a:t>
            </a:r>
            <a:r>
              <a:rPr lang="en-US" sz="2200" dirty="0" err="1">
                <a:solidFill>
                  <a:srgbClr val="FFC000"/>
                </a:solidFill>
              </a:rPr>
              <a:t>BrRSummary</a:t>
            </a:r>
            <a:r>
              <a:rPr lang="en-US" sz="2200" dirty="0"/>
              <a:t> spreadsheet for each.</a:t>
            </a:r>
          </a:p>
          <a:p>
            <a:pPr lvl="1"/>
            <a:r>
              <a:rPr lang="en-US" sz="2200" dirty="0" err="1"/>
              <a:t>BrRSummary</a:t>
            </a:r>
            <a:r>
              <a:rPr lang="en-US" sz="2200" dirty="0"/>
              <a:t> spreadsheet includes detailed and summarized rating information for bridge, each superstructure definition and each member (RF, capacity, demand) that can be used for various purposes. </a:t>
            </a:r>
          </a:p>
          <a:p>
            <a:pPr marL="36900" indent="0">
              <a:buNone/>
            </a:pPr>
            <a:r>
              <a:rPr lang="en-US" sz="2200" dirty="0"/>
              <a:t>Tool Methodology:</a:t>
            </a:r>
          </a:p>
          <a:p>
            <a:pPr lvl="1"/>
            <a:r>
              <a:rPr lang="en-US" sz="2200" dirty="0"/>
              <a:t>Mimics actions of a user.  Controls the mouse pointer to open, extract pre-determined bridge data, analyze in </a:t>
            </a:r>
            <a:r>
              <a:rPr lang="en-US" sz="2200" dirty="0" err="1"/>
              <a:t>BrR</a:t>
            </a:r>
            <a:r>
              <a:rPr lang="en-US" sz="2200" dirty="0"/>
              <a:t>, and save results in BrRSummary spreadsheet for each bridge.</a:t>
            </a:r>
          </a:p>
          <a:p>
            <a:pPr lvl="1"/>
            <a:r>
              <a:rPr lang="en-US" sz="2200" dirty="0"/>
              <a:t>Macros automate repetitive actions of user to analyze and save results for batch of bridges.</a:t>
            </a:r>
          </a:p>
          <a:p>
            <a:pPr lvl="1"/>
            <a:r>
              <a:rPr lang="en-US" sz="2200" dirty="0"/>
              <a:t>If a model fails to run, Tool makes note and moves on to next bridge.  </a:t>
            </a:r>
          </a:p>
          <a:p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CB5B8-F4A7-40F6-848C-A6983FEA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71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5224-539E-4F2C-9413-5933DEFD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3157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(3)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76B146F-4C7A-414F-9BC8-D2463F00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8390626" cy="489383"/>
          </a:xfrm>
        </p:spPr>
        <p:txBody>
          <a:bodyPr/>
          <a:lstStyle/>
          <a:p>
            <a:r>
              <a:rPr lang="en-US" dirty="0"/>
              <a:t>Play video recording of screen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631BB-61E1-486A-BB6D-814BCAB3B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11" y="1616639"/>
            <a:ext cx="11302588" cy="46769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6A90F1-8D7C-47CD-901D-C329D31B2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11" y="1616639"/>
            <a:ext cx="7334250" cy="7524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95914-7093-4429-A44F-CAD11224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620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71025"/>
            <a:ext cx="10353762" cy="2100986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en-US" sz="2200" dirty="0"/>
              <a:t>Process:</a:t>
            </a:r>
          </a:p>
          <a:p>
            <a:r>
              <a:rPr lang="en-US" sz="2200" dirty="0"/>
              <a:t>Initial set-up requires user to size </a:t>
            </a:r>
            <a:r>
              <a:rPr lang="en-US" sz="2200" dirty="0" err="1"/>
              <a:t>BrR</a:t>
            </a:r>
            <a:r>
              <a:rPr lang="en-US" sz="2200" dirty="0"/>
              <a:t> window to a specific size, locate (</a:t>
            </a:r>
            <a:r>
              <a:rPr lang="en-US" sz="2200" dirty="0" err="1"/>
              <a:t>x,y</a:t>
            </a:r>
            <a:r>
              <a:rPr lang="en-US" sz="2200" dirty="0"/>
              <a:t>) coordinates of certain locations of </a:t>
            </a:r>
            <a:r>
              <a:rPr lang="en-US" sz="2200" dirty="0" err="1"/>
              <a:t>BrR</a:t>
            </a:r>
            <a:r>
              <a:rPr lang="en-US" sz="2200" dirty="0"/>
              <a:t> window, and define location of files (models, BrRSummary).</a:t>
            </a:r>
          </a:p>
          <a:p>
            <a:r>
              <a:rPr lang="en-US" sz="2200" dirty="0"/>
              <a:t>Export </a:t>
            </a:r>
            <a:r>
              <a:rPr lang="en-US" sz="2200" dirty="0" err="1"/>
              <a:t>BrR</a:t>
            </a:r>
            <a:r>
              <a:rPr lang="en-US" sz="2200" dirty="0"/>
              <a:t> models to a folder on local or network drive. 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C8E57-E380-4B6C-8824-7970FB771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3721608"/>
            <a:ext cx="1228725" cy="523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DAFAF-ACE3-4BD4-B982-5BD1D54BC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73" y="4893619"/>
            <a:ext cx="1038225" cy="5048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263342-3EE1-4B4E-870A-BB7D461B5503}"/>
              </a:ext>
            </a:extLst>
          </p:cNvPr>
          <p:cNvSpPr/>
          <p:nvPr/>
        </p:nvSpPr>
        <p:spPr>
          <a:xfrm>
            <a:off x="2397272" y="3721608"/>
            <a:ext cx="8870285" cy="52387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User selects folder where models are located and all file names are gathered.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09B63E-DEF7-47C6-8CA3-660DFBD68647}"/>
              </a:ext>
            </a:extLst>
          </p:cNvPr>
          <p:cNvSpPr/>
          <p:nvPr/>
        </p:nvSpPr>
        <p:spPr>
          <a:xfrm>
            <a:off x="2397272" y="4893619"/>
            <a:ext cx="8473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0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Girder type data is imported from external list of all CT bridges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0219-0460-42BC-838E-C4F74B97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34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5169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A3DCF-F2DE-4676-9018-D12DDE461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22" y="1243719"/>
            <a:ext cx="1133475" cy="49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A25FF-03BD-4FF8-B4A1-DFC94D849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4990926"/>
            <a:ext cx="1228725" cy="523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263342-3EE1-4B4E-870A-BB7D461B5503}"/>
              </a:ext>
            </a:extLst>
          </p:cNvPr>
          <p:cNvSpPr/>
          <p:nvPr/>
        </p:nvSpPr>
        <p:spPr>
          <a:xfrm>
            <a:off x="2718166" y="1113652"/>
            <a:ext cx="8583168" cy="526126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Pre-determined data is extracted from </a:t>
            </a:r>
            <a:r>
              <a:rPr lang="en-US" sz="22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BrR</a:t>
            </a: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models.  Auto screenshots are taken of data from </a:t>
            </a:r>
            <a:r>
              <a:rPr lang="en-US" sz="2200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BrR</a:t>
            </a: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and saved. 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Online text recognition tool is used to automatically extract data from some screenshots 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User reviews data.  Based on gathered screenshot data, user converts remaining required entries to digital data (e.g. number of superstructure definitions). </a:t>
            </a: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endParaRPr lang="en-US" sz="2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</a:endParaRPr>
          </a:p>
          <a:p>
            <a:pPr marL="36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Models are auto run sequentially and BrRSummary spreadsheets are saved for each bridge.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E8AB60-5CB2-4182-BEA9-B9A65EDE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541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5224-539E-4F2C-9413-5933DEFD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418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(6)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76B146F-4C7A-414F-9BC8-D2463F00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8390626" cy="489383"/>
          </a:xfrm>
        </p:spPr>
        <p:txBody>
          <a:bodyPr/>
          <a:lstStyle/>
          <a:p>
            <a:r>
              <a:rPr lang="en-US" dirty="0"/>
              <a:t>Play video recording of screen</a:t>
            </a:r>
          </a:p>
        </p:txBody>
      </p:sp>
      <p:pic>
        <p:nvPicPr>
          <p:cNvPr id="4" name="CollectDataCut">
            <a:hlinkClick r:id="" action="ppaction://media"/>
            <a:extLst>
              <a:ext uri="{FF2B5EF4-FFF2-40B4-BE49-F238E27FC236}">
                <a16:creationId xmlns:a16="http://schemas.microsoft.com/office/drawing/2014/main" id="{F9D70F82-0156-4DD2-812D-107341209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24" y="1833563"/>
            <a:ext cx="12192000" cy="4256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26737-E191-45FE-A050-B22A3EC38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3938" y="1186592"/>
            <a:ext cx="1133475" cy="495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9FE162-03E0-4D00-8BCE-84CA6FE07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24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5224-539E-4F2C-9413-5933DEFDD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1227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(7)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264DD-F8AD-4E68-854E-85DF7B442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8390626" cy="489383"/>
          </a:xfrm>
        </p:spPr>
        <p:txBody>
          <a:bodyPr/>
          <a:lstStyle/>
          <a:p>
            <a:r>
              <a:rPr lang="en-US" dirty="0"/>
              <a:t>Play video recording of screen</a:t>
            </a:r>
          </a:p>
        </p:txBody>
      </p:sp>
      <p:pic>
        <p:nvPicPr>
          <p:cNvPr id="3" name="RunAnalysis-Cut">
            <a:hlinkClick r:id="" action="ppaction://media"/>
            <a:extLst>
              <a:ext uri="{FF2B5EF4-FFF2-40B4-BE49-F238E27FC236}">
                <a16:creationId xmlns:a16="http://schemas.microsoft.com/office/drawing/2014/main" id="{FE84888D-7D1F-4D99-8E63-A289C7BEB9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09750"/>
            <a:ext cx="12192000" cy="4248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290A5D-B42B-4E62-BFE8-580DBBD05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1637" y="1166475"/>
            <a:ext cx="1228725" cy="5238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F4577-1386-455C-B38E-8C0B3A51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4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7703-0984-4984-A7BB-9979B7A4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9151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(8)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ACE6-EADC-4A1A-B717-C7A8910E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88972"/>
            <a:ext cx="10353762" cy="5339877"/>
          </a:xfrm>
        </p:spPr>
        <p:txBody>
          <a:bodyPr>
            <a:normAutofit/>
          </a:bodyPr>
          <a:lstStyle/>
          <a:p>
            <a:r>
              <a:rPr lang="en-US" sz="2200" dirty="0"/>
              <a:t>Uses to date:</a:t>
            </a:r>
          </a:p>
          <a:p>
            <a:pPr lvl="1"/>
            <a:r>
              <a:rPr lang="en-US" sz="2200" dirty="0"/>
              <a:t>Re-analyzing old models (760+) with current version of </a:t>
            </a:r>
            <a:r>
              <a:rPr lang="en-US" sz="2200" dirty="0" err="1"/>
              <a:t>BrR</a:t>
            </a:r>
            <a:r>
              <a:rPr lang="en-US" sz="2200" dirty="0"/>
              <a:t> (initial step to load rating maintenance).  </a:t>
            </a:r>
          </a:p>
          <a:p>
            <a:pPr lvl="1"/>
            <a:r>
              <a:rPr lang="en-US" sz="2200" dirty="0"/>
              <a:t>Analyzing existing models of 350 bridges for EV2/EV3 </a:t>
            </a:r>
          </a:p>
          <a:p>
            <a:pPr lvl="1"/>
            <a:r>
              <a:rPr lang="en-US" sz="2200" dirty="0"/>
              <a:t>Beta testing of 6.8.3.  </a:t>
            </a:r>
          </a:p>
          <a:p>
            <a:pPr lvl="2"/>
            <a:r>
              <a:rPr lang="en-US" sz="2200" dirty="0"/>
              <a:t>Batch of bridges (tot 140) run in official release and beta versions of software.  Results saved in </a:t>
            </a:r>
            <a:r>
              <a:rPr lang="en-US" sz="2200" dirty="0" err="1"/>
              <a:t>BrRSummary</a:t>
            </a:r>
            <a:r>
              <a:rPr lang="en-US" sz="2200" dirty="0"/>
              <a:t> spreadsheets.</a:t>
            </a:r>
          </a:p>
          <a:p>
            <a:pPr lvl="2"/>
            <a:r>
              <a:rPr lang="en-US" sz="2200" dirty="0"/>
              <a:t>Additional spreadsheet tools with macros developed to compare results (RF, demand, capacity) in order to identify bugs in beta version of software.  Multiple batch runs due to multiple Beta releases. 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7B7EE-6799-4B03-90BF-3BEF60C4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5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7703-0984-4984-A7BB-9979B7A4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9150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(9)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ACE6-EADC-4A1A-B717-C7A8910E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729" y="1199600"/>
            <a:ext cx="10353762" cy="5516512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Beta Testing:</a:t>
            </a:r>
          </a:p>
          <a:p>
            <a:pPr marL="810000" lvl="2" indent="0">
              <a:buNone/>
            </a:pPr>
            <a:r>
              <a:rPr lang="en-US" sz="2200" dirty="0"/>
              <a:t>1. Run Batch Analysis Tool for (a) benchmark and (b) new version of software.  </a:t>
            </a:r>
          </a:p>
          <a:p>
            <a:pPr marL="810000" lvl="2" indent="0">
              <a:buNone/>
            </a:pPr>
            <a:r>
              <a:rPr lang="en-US" sz="2200" dirty="0"/>
              <a:t>2. Level 1 Comparison. </a:t>
            </a:r>
          </a:p>
          <a:p>
            <a:pPr lvl="3"/>
            <a:r>
              <a:rPr lang="en-US" sz="2200" dirty="0"/>
              <a:t>‘RF Comparison’ of all test bridges, all vehicles. </a:t>
            </a:r>
          </a:p>
          <a:p>
            <a:pPr lvl="2"/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36D6C-D10D-4896-80F3-30708B763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077" y="3221578"/>
            <a:ext cx="8658225" cy="29941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B8247-3755-44C5-8FF4-60556B63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588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F7726F-5390-4566-83C0-C1971B9D0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68" y="3217101"/>
            <a:ext cx="7764725" cy="3219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17703-0984-4984-A7BB-9979B7A4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29150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(10)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ACE6-EADC-4A1A-B717-C7A8910E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532" y="1199600"/>
            <a:ext cx="10353762" cy="5516512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Beta Testing (</a:t>
            </a:r>
            <a:r>
              <a:rPr lang="en-US" sz="2200" dirty="0" err="1"/>
              <a:t>cont</a:t>
            </a:r>
            <a:r>
              <a:rPr lang="en-US" sz="2200" dirty="0"/>
              <a:t>):</a:t>
            </a:r>
          </a:p>
          <a:p>
            <a:pPr marL="810000" lvl="2" indent="0">
              <a:buNone/>
            </a:pPr>
            <a:r>
              <a:rPr lang="en-US" sz="2200" dirty="0"/>
              <a:t>3. Level 2 Comparison. </a:t>
            </a:r>
          </a:p>
          <a:p>
            <a:pPr lvl="3"/>
            <a:r>
              <a:rPr lang="en-US" sz="2200" dirty="0"/>
              <a:t>For bridges outside of tolerance for RFs, generate detailed comparison for selected vehicles to determine source of discrepancy. 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3D5E4C-3A82-4161-A158-EE45F1579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32" y="2937473"/>
            <a:ext cx="6455723" cy="279558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44A3D-84FF-4ED9-AFDC-20F284E3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1886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I. Managing Bridge Rating Data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342581"/>
            <a:ext cx="10353762" cy="5086794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California DOT (</a:t>
            </a:r>
            <a:r>
              <a:rPr lang="en-US" sz="2200" dirty="0" err="1"/>
              <a:t>CalTrans</a:t>
            </a:r>
            <a:r>
              <a:rPr lang="en-US" sz="2200" dirty="0"/>
              <a:t> / CT) Bridge Ratings:</a:t>
            </a:r>
          </a:p>
          <a:p>
            <a:r>
              <a:rPr lang="en-US" sz="2200" dirty="0"/>
              <a:t>About 25,000 bridges (state + local)</a:t>
            </a:r>
          </a:p>
          <a:p>
            <a:r>
              <a:rPr lang="en-US" sz="2200" dirty="0"/>
              <a:t>6,700+ </a:t>
            </a:r>
            <a:r>
              <a:rPr lang="en-US" sz="2200" dirty="0" err="1"/>
              <a:t>BrR</a:t>
            </a:r>
            <a:r>
              <a:rPr lang="en-US" sz="2200" dirty="0"/>
              <a:t> models as of July 2019</a:t>
            </a:r>
          </a:p>
          <a:p>
            <a:r>
              <a:rPr lang="en-US" sz="2200" dirty="0">
                <a:effectLst/>
              </a:rPr>
              <a:t>Currently load rating for 20 vehicles (1-design, 8-legal, 2-EV, 9-CA permit). New vehicles or adjustments sometimes necessary.  </a:t>
            </a:r>
          </a:p>
          <a:p>
            <a:pPr lvl="1"/>
            <a:r>
              <a:rPr lang="en-US" sz="2200" dirty="0">
                <a:effectLst/>
              </a:rPr>
              <a:t>Analyze existing models for EV2/EV3; county estimate $3,500 or about 20 hours per bridge.</a:t>
            </a:r>
          </a:p>
          <a:p>
            <a:r>
              <a:rPr lang="en-US" sz="2200" dirty="0">
                <a:effectLst/>
              </a:rPr>
              <a:t>Load ratings need to be maintained and updated periodically for changes in conditions, code, and software</a:t>
            </a:r>
            <a:r>
              <a:rPr lang="en-US" sz="2200" dirty="0"/>
              <a:t>. </a:t>
            </a:r>
            <a:endParaRPr lang="en-US" sz="2200" dirty="0"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26F2D-EE7E-4739-82DD-B407414A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93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17703-0984-4984-A7BB-9979B7A4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9150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(11)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1ACE6-EADC-4A1A-B717-C7A8910EE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44" y="1303388"/>
            <a:ext cx="6655747" cy="5544537"/>
          </a:xfrm>
        </p:spPr>
        <p:txBody>
          <a:bodyPr>
            <a:normAutofit/>
          </a:bodyPr>
          <a:lstStyle/>
          <a:p>
            <a:pPr lvl="1"/>
            <a:r>
              <a:rPr lang="en-US" sz="2200" dirty="0"/>
              <a:t>Beta Testing (</a:t>
            </a:r>
            <a:r>
              <a:rPr lang="en-US" sz="2200" dirty="0" err="1"/>
              <a:t>cont</a:t>
            </a:r>
            <a:r>
              <a:rPr lang="en-US" sz="2200" dirty="0"/>
              <a:t>):</a:t>
            </a:r>
          </a:p>
          <a:p>
            <a:pPr marL="810000" lvl="2" indent="0">
              <a:buNone/>
            </a:pPr>
            <a:r>
              <a:rPr lang="en-US" sz="2000" dirty="0"/>
              <a:t>3. Level 2 Comparison. </a:t>
            </a:r>
          </a:p>
          <a:p>
            <a:pPr lvl="3"/>
            <a:r>
              <a:rPr lang="en-US" sz="2000" dirty="0"/>
              <a:t>Side-by-side comparison of results from 2 runs.  </a:t>
            </a:r>
          </a:p>
          <a:p>
            <a:pPr lvl="3"/>
            <a:r>
              <a:rPr lang="en-US" sz="2000" dirty="0"/>
              <a:t>Maximum discrepancies are summarized.</a:t>
            </a:r>
          </a:p>
          <a:p>
            <a:pPr lvl="3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EBEB2-FACE-47C2-81F2-3E18C7798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4" r="5415"/>
          <a:stretch/>
        </p:blipFill>
        <p:spPr>
          <a:xfrm>
            <a:off x="6953250" y="1476375"/>
            <a:ext cx="4714876" cy="3905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8B1622-FEF9-48F8-92C5-629FCB0CA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7" y="3429000"/>
            <a:ext cx="6455723" cy="27955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A68BEE-5C31-4E8A-AEC1-B4D828032300}"/>
              </a:ext>
            </a:extLst>
          </p:cNvPr>
          <p:cNvSpPr/>
          <p:nvPr/>
        </p:nvSpPr>
        <p:spPr>
          <a:xfrm>
            <a:off x="11267557" y="3429000"/>
            <a:ext cx="400569" cy="219075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274179-5664-4DF9-AB1D-779EF15298CC}"/>
              </a:ext>
            </a:extLst>
          </p:cNvPr>
          <p:cNvSpPr/>
          <p:nvPr/>
        </p:nvSpPr>
        <p:spPr>
          <a:xfrm>
            <a:off x="11343757" y="5162550"/>
            <a:ext cx="400569" cy="219075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D4B7D4-723D-445F-AE0B-1676642D2716}"/>
              </a:ext>
            </a:extLst>
          </p:cNvPr>
          <p:cNvSpPr/>
          <p:nvPr/>
        </p:nvSpPr>
        <p:spPr>
          <a:xfrm>
            <a:off x="3231249" y="4736305"/>
            <a:ext cx="400569" cy="219075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0DA48-DB9C-42E2-87B7-61F8C6CB6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973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3198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(12)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12035"/>
            <a:ext cx="10353762" cy="5107815"/>
          </a:xfrm>
        </p:spPr>
        <p:txBody>
          <a:bodyPr>
            <a:normAutofit/>
          </a:bodyPr>
          <a:lstStyle/>
          <a:p>
            <a:r>
              <a:rPr lang="en-US" sz="2200" dirty="0"/>
              <a:t>Possible future use:</a:t>
            </a:r>
          </a:p>
          <a:p>
            <a:pPr lvl="1"/>
            <a:r>
              <a:rPr lang="en-US" sz="2200" dirty="0"/>
              <a:t>Permitting.  Run batch of bridges along proposed route and determine controlling bridge.  View detailed results for controlling bridge if needed. </a:t>
            </a:r>
          </a:p>
          <a:p>
            <a:pPr lvl="1"/>
            <a:r>
              <a:rPr lang="en-US" sz="2200" dirty="0"/>
              <a:t>Maintenance plan for load ratings.  Run all bridge models at regular interval to keep ratings up to date.</a:t>
            </a:r>
          </a:p>
          <a:p>
            <a:pPr lvl="2"/>
            <a:r>
              <a:rPr lang="en-US" sz="2000" dirty="0"/>
              <a:t>Auto-compare to previous ratings.  For results within tolerance, finalize new rating with minimal work. </a:t>
            </a:r>
          </a:p>
          <a:p>
            <a:pPr lvl="2"/>
            <a:r>
              <a:rPr lang="en-US" sz="2000" dirty="0"/>
              <a:t>Ensures ratings reflect current condition of structure.</a:t>
            </a:r>
          </a:p>
          <a:p>
            <a:pPr lvl="2"/>
            <a:r>
              <a:rPr lang="en-US" sz="2000" dirty="0"/>
              <a:t>Ensures ratings are per current code.</a:t>
            </a:r>
          </a:p>
          <a:p>
            <a:pPr lvl="2"/>
            <a:r>
              <a:rPr lang="en-US" sz="2000" dirty="0"/>
              <a:t>Ensures models remain usable.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8A22A-1FD6-476B-B900-37101D97D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95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33198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IV. CT Batch Analysis Tool (13)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F9A16E2-964D-457D-8B65-CE9FB9FC5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58427"/>
              </p:ext>
            </p:extLst>
          </p:nvPr>
        </p:nvGraphicFramePr>
        <p:xfrm>
          <a:off x="591576" y="1683708"/>
          <a:ext cx="10998200" cy="40884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04249">
                  <a:extLst>
                    <a:ext uri="{9D8B030D-6E8A-4147-A177-3AD203B41FA5}">
                      <a16:colId xmlns:a16="http://schemas.microsoft.com/office/drawing/2014/main" val="3879461216"/>
                    </a:ext>
                  </a:extLst>
                </a:gridCol>
                <a:gridCol w="6893951">
                  <a:extLst>
                    <a:ext uri="{9D8B030D-6E8A-4147-A177-3AD203B41FA5}">
                      <a16:colId xmlns:a16="http://schemas.microsoft.com/office/drawing/2014/main" val="3885636367"/>
                    </a:ext>
                  </a:extLst>
                </a:gridCol>
              </a:tblGrid>
              <a:tr h="545126">
                <a:tc>
                  <a:txBody>
                    <a:bodyPr/>
                    <a:lstStyle/>
                    <a:p>
                      <a:pPr marL="36900" indent="0" algn="ctr">
                        <a:buNone/>
                      </a:pPr>
                      <a:r>
                        <a:rPr lang="en-US" sz="2200" u="none" dirty="0"/>
                        <a:t>Benefits of Tool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6900" indent="0" algn="ctr">
                        <a:buNone/>
                      </a:pPr>
                      <a:r>
                        <a:rPr lang="en-US" sz="2200" u="none" dirty="0"/>
                        <a:t>Limitations of Tool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3989047"/>
                  </a:ext>
                </a:extLst>
              </a:tr>
              <a:tr h="354331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Repetitive tasks automated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Production can be increased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Auto run after hours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Run on multiple PCs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Sensitive to the monitor settings, OS, Office version.  Use on a specific machine may require ‘fine-tuning’ of code.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Requires dedicated PC, preferably 2 monitors.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Needs maintenance. If </a:t>
                      </a:r>
                      <a:r>
                        <a:rPr lang="en-US" sz="2200" dirty="0" err="1"/>
                        <a:t>BrR</a:t>
                      </a:r>
                      <a:r>
                        <a:rPr lang="en-US" sz="2200" dirty="0"/>
                        <a:t> update changes GUI, the Tool may not work.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/>
                        <a:t>Since in-house </a:t>
                      </a:r>
                      <a:r>
                        <a:rPr lang="en-US" sz="2200" dirty="0" err="1"/>
                        <a:t>BrRSummary</a:t>
                      </a:r>
                      <a:r>
                        <a:rPr lang="en-US" sz="2200" dirty="0"/>
                        <a:t> spreadsheet is used, results that can be saved are limited to </a:t>
                      </a:r>
                      <a:r>
                        <a:rPr lang="en-US" sz="2200" dirty="0" err="1"/>
                        <a:t>BrRSummary</a:t>
                      </a:r>
                      <a:r>
                        <a:rPr lang="en-US" sz="2200" dirty="0"/>
                        <a:t> capability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54136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1471E1-5855-483A-8FA7-2C501ED8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601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19075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V. Possible Future Development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75250"/>
            <a:ext cx="10353762" cy="52779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Develop similar tool with </a:t>
            </a:r>
            <a:r>
              <a:rPr lang="en-US" sz="2200" dirty="0" err="1"/>
              <a:t>AASHTOWare</a:t>
            </a:r>
            <a:r>
              <a:rPr lang="en-US" sz="2200" dirty="0"/>
              <a:t>: </a:t>
            </a:r>
          </a:p>
          <a:p>
            <a:r>
              <a:rPr lang="en-US" sz="2200" dirty="0">
                <a:solidFill>
                  <a:srgbClr val="00B0F0"/>
                </a:solidFill>
              </a:rPr>
              <a:t>New 3</a:t>
            </a:r>
            <a:r>
              <a:rPr lang="en-US" sz="2200" baseline="30000" dirty="0">
                <a:solidFill>
                  <a:srgbClr val="00B0F0"/>
                </a:solidFill>
              </a:rPr>
              <a:t>rd</a:t>
            </a:r>
            <a:r>
              <a:rPr lang="en-US" sz="2200" dirty="0">
                <a:solidFill>
                  <a:srgbClr val="00B0F0"/>
                </a:solidFill>
              </a:rPr>
              <a:t> party API </a:t>
            </a:r>
            <a:r>
              <a:rPr lang="en-US" sz="2200" dirty="0"/>
              <a:t>. With API, </a:t>
            </a:r>
            <a:r>
              <a:rPr lang="en-US" sz="2200" dirty="0" err="1"/>
              <a:t>BrR</a:t>
            </a:r>
            <a:r>
              <a:rPr lang="en-US" sz="2200" dirty="0"/>
              <a:t> functions and model data can be accessed directly (no need to mimic manual methods). Can run in background. </a:t>
            </a:r>
          </a:p>
          <a:p>
            <a:r>
              <a:rPr lang="en-US" sz="2200" dirty="0">
                <a:solidFill>
                  <a:srgbClr val="00B0F0"/>
                </a:solidFill>
              </a:rPr>
              <a:t>Enhance</a:t>
            </a:r>
            <a:r>
              <a:rPr lang="en-US" sz="2200" dirty="0"/>
              <a:t> one of </a:t>
            </a:r>
            <a:r>
              <a:rPr lang="en-US" sz="2200" dirty="0">
                <a:solidFill>
                  <a:srgbClr val="00B0F0"/>
                </a:solidFill>
              </a:rPr>
              <a:t>existing </a:t>
            </a:r>
            <a:r>
              <a:rPr lang="en-US" sz="2200" dirty="0" err="1">
                <a:solidFill>
                  <a:srgbClr val="00B0F0"/>
                </a:solidFill>
              </a:rPr>
              <a:t>BrR</a:t>
            </a:r>
            <a:r>
              <a:rPr lang="en-US" sz="2200" dirty="0">
                <a:solidFill>
                  <a:srgbClr val="00B0F0"/>
                </a:solidFill>
              </a:rPr>
              <a:t> Tools.</a:t>
            </a:r>
          </a:p>
          <a:p>
            <a:endParaRPr lang="en-US" sz="2200" dirty="0"/>
          </a:p>
          <a:p>
            <a:r>
              <a:rPr lang="en-US" sz="2200" dirty="0"/>
              <a:t>The software can be developed with the following desirable features:</a:t>
            </a:r>
          </a:p>
          <a:p>
            <a:pPr marL="450000" lvl="1" indent="0">
              <a:buNone/>
            </a:pPr>
            <a:r>
              <a:rPr lang="en-US" sz="2200" dirty="0"/>
              <a:t>a. Flexible, multi-criteria search and filter of </a:t>
            </a:r>
            <a:r>
              <a:rPr lang="en-US" sz="2200" dirty="0" err="1"/>
              <a:t>BrR</a:t>
            </a:r>
            <a:r>
              <a:rPr lang="en-US" sz="2200" dirty="0"/>
              <a:t> bridges to be analyzed. </a:t>
            </a:r>
          </a:p>
          <a:p>
            <a:pPr marL="450000" lvl="1" indent="0">
              <a:buNone/>
            </a:pPr>
            <a:r>
              <a:rPr lang="en-US" sz="2200" dirty="0"/>
              <a:t>b. Reporting of results:</a:t>
            </a:r>
          </a:p>
          <a:p>
            <a:pPr lvl="2"/>
            <a:r>
              <a:rPr lang="en-US" sz="2200" dirty="0"/>
              <a:t>Overall summary Report of results for all bridges in batch.</a:t>
            </a:r>
          </a:p>
          <a:p>
            <a:pPr lvl="2"/>
            <a:r>
              <a:rPr lang="en-US" sz="2200" dirty="0"/>
              <a:t>Summarized and Detailed Report of results for each bridge, similar to CT </a:t>
            </a:r>
            <a:r>
              <a:rPr lang="en-US" sz="2200" dirty="0" err="1"/>
              <a:t>BrRSummary</a:t>
            </a:r>
            <a:r>
              <a:rPr lang="en-US" sz="2200" dirty="0"/>
              <a:t> tool.</a:t>
            </a:r>
          </a:p>
          <a:p>
            <a:pPr marL="907200" lvl="1" indent="-457200">
              <a:buAutoNum type="arabicPeriod"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18DBA-DFAA-4773-A3AB-FDA33E116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067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466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V. Possible Future Development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75250"/>
            <a:ext cx="10353762" cy="5277950"/>
          </a:xfrm>
        </p:spPr>
        <p:txBody>
          <a:bodyPr>
            <a:normAutofit/>
          </a:bodyPr>
          <a:lstStyle/>
          <a:p>
            <a:pPr marL="450000" lvl="1" indent="0">
              <a:buNone/>
            </a:pPr>
            <a:r>
              <a:rPr lang="en-US" sz="2200" dirty="0"/>
              <a:t>c. Comparison of results: </a:t>
            </a:r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pPr marL="450000" lvl="1" indent="0">
              <a:buNone/>
            </a:pPr>
            <a:r>
              <a:rPr lang="en-US" sz="2200" dirty="0"/>
              <a:t>    </a:t>
            </a:r>
            <a:r>
              <a:rPr lang="en-US" dirty="0"/>
              <a:t>M=Moment   S=Shear</a:t>
            </a:r>
          </a:p>
          <a:p>
            <a:pPr lvl="1"/>
            <a:r>
              <a:rPr lang="en-US" sz="2200" dirty="0"/>
              <a:t>Can be generated using separate ‘Report’ for each level</a:t>
            </a:r>
          </a:p>
          <a:p>
            <a:pPr marL="450000" lvl="1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BEDA6F-CB85-49E9-9D2D-288B6F05E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00182"/>
              </p:ext>
            </p:extLst>
          </p:nvPr>
        </p:nvGraphicFramePr>
        <p:xfrm>
          <a:off x="1118046" y="1891665"/>
          <a:ext cx="10353762" cy="265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51254">
                  <a:extLst>
                    <a:ext uri="{9D8B030D-6E8A-4147-A177-3AD203B41FA5}">
                      <a16:colId xmlns:a16="http://schemas.microsoft.com/office/drawing/2014/main" val="3879461216"/>
                    </a:ext>
                  </a:extLst>
                </a:gridCol>
                <a:gridCol w="3451254">
                  <a:extLst>
                    <a:ext uri="{9D8B030D-6E8A-4147-A177-3AD203B41FA5}">
                      <a16:colId xmlns:a16="http://schemas.microsoft.com/office/drawing/2014/main" val="3885636367"/>
                    </a:ext>
                  </a:extLst>
                </a:gridCol>
                <a:gridCol w="3451254">
                  <a:extLst>
                    <a:ext uri="{9D8B030D-6E8A-4147-A177-3AD203B41FA5}">
                      <a16:colId xmlns:a16="http://schemas.microsoft.com/office/drawing/2014/main" val="875696285"/>
                    </a:ext>
                  </a:extLst>
                </a:gridCol>
              </a:tblGrid>
              <a:tr h="315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Bridge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Superstructure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Member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89047"/>
                  </a:ext>
                </a:extLst>
              </a:tr>
              <a:tr h="17135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M&amp;S RFs for each 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/>
                        <a:t>For all 1/10 pts. &amp; critical POIs:</a:t>
                      </a:r>
                      <a:endParaRPr lang="en-US" dirty="0"/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M&amp;S RFs for each vehicle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LLDFs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dirty="0"/>
                        <a:t>For all 1/10 pts. &amp; critical POIs:</a:t>
                      </a:r>
                      <a:endParaRPr lang="en-US" dirty="0"/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/>
                        <a:t>M&amp;S RFs for each vehicle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LLDFs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M&amp;S capacity</a:t>
                      </a:r>
                      <a:endParaRPr lang="en-US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M&amp;S DL demands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M&amp;S LL demands for each vehicle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75413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13EE2-753E-4CBF-8CE3-136662C16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010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0CBB-B587-4E34-8D9F-EED14C8DF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495" y="894250"/>
            <a:ext cx="10353762" cy="5277950"/>
          </a:xfrm>
        </p:spPr>
        <p:txBody>
          <a:bodyPr>
            <a:normAutofit/>
          </a:bodyPr>
          <a:lstStyle/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3F0BB-6EBC-4E29-AB8A-20A54E88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90825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C3FA1-CD00-4365-AE47-47961703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64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1886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I. Managing Bridge Rating Data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9" y="1189313"/>
            <a:ext cx="10353762" cy="48196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California DOT (</a:t>
            </a:r>
            <a:r>
              <a:rPr lang="en-US" sz="2200" dirty="0" err="1"/>
              <a:t>CalTrans</a:t>
            </a:r>
            <a:r>
              <a:rPr lang="en-US" sz="2200" dirty="0"/>
              <a:t> / CT) Bridge Ratings (</a:t>
            </a:r>
            <a:r>
              <a:rPr lang="en-US" sz="2200" dirty="0" err="1"/>
              <a:t>cont</a:t>
            </a:r>
            <a:r>
              <a:rPr lang="en-US" sz="2200" dirty="0"/>
              <a:t>):</a:t>
            </a:r>
            <a:endParaRPr lang="en-US" sz="2200" dirty="0">
              <a:effectLst/>
            </a:endParaRPr>
          </a:p>
          <a:p>
            <a:r>
              <a:rPr lang="en-US" sz="2200" dirty="0" err="1">
                <a:effectLst/>
              </a:rPr>
              <a:t>BrR</a:t>
            </a:r>
            <a:r>
              <a:rPr lang="en-US" sz="2200" dirty="0">
                <a:effectLst/>
              </a:rPr>
              <a:t> software, the main bridge rating tool, is updated 1-2x a year.</a:t>
            </a:r>
          </a:p>
          <a:p>
            <a:r>
              <a:rPr lang="en-US" sz="2200" dirty="0">
                <a:effectLst/>
              </a:rPr>
              <a:t>Regularly route heavy permit vehicles. </a:t>
            </a: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endParaRPr lang="en-US" sz="2200" dirty="0">
              <a:effectLst/>
            </a:endParaRPr>
          </a:p>
          <a:p>
            <a:pPr marL="36900" indent="0">
              <a:buNone/>
            </a:pPr>
            <a:r>
              <a:rPr lang="en-US" sz="2200" dirty="0">
                <a:effectLst/>
              </a:rPr>
              <a:t>To manage all of the above efficiently, </a:t>
            </a:r>
            <a:r>
              <a:rPr lang="en-US" sz="2200" dirty="0">
                <a:solidFill>
                  <a:srgbClr val="FFC000"/>
                </a:solidFill>
                <a:effectLst/>
              </a:rPr>
              <a:t>need automation</a:t>
            </a:r>
            <a:r>
              <a:rPr lang="en-US" sz="2200" dirty="0">
                <a:effectLst/>
              </a:rPr>
              <a:t> when possible/applicable.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D3099-1F41-4F01-A941-59085151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A1F90A-306A-43DA-AAAA-A791349E2A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07" y="2764857"/>
            <a:ext cx="8393986" cy="26477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582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24002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22899"/>
            <a:ext cx="10353762" cy="4058751"/>
          </a:xfrm>
        </p:spPr>
        <p:txBody>
          <a:bodyPr>
            <a:normAutofit/>
          </a:bodyPr>
          <a:lstStyle/>
          <a:p>
            <a:r>
              <a:rPr lang="en-US" sz="2200" dirty="0"/>
              <a:t>For each bridge that is load rated in </a:t>
            </a:r>
            <a:r>
              <a:rPr lang="en-US" sz="2200" dirty="0" err="1"/>
              <a:t>BrR</a:t>
            </a:r>
            <a:r>
              <a:rPr lang="en-US" sz="2200" dirty="0"/>
              <a:t>, CT generates and archives a detailed report.  </a:t>
            </a:r>
          </a:p>
          <a:p>
            <a:r>
              <a:rPr lang="en-US" sz="2200" dirty="0"/>
              <a:t>In-house ‘</a:t>
            </a:r>
            <a:r>
              <a:rPr lang="en-US" sz="2200" dirty="0">
                <a:solidFill>
                  <a:srgbClr val="FFC000"/>
                </a:solidFill>
              </a:rPr>
              <a:t>BrRSummary</a:t>
            </a:r>
            <a:r>
              <a:rPr lang="en-US" sz="2200" dirty="0"/>
              <a:t>’ spreadsheet tool is used to extract and archive results for </a:t>
            </a:r>
            <a:r>
              <a:rPr lang="en-US" sz="2200" u="sng" dirty="0"/>
              <a:t>each vehicle and each member</a:t>
            </a:r>
            <a:r>
              <a:rPr lang="en-US" sz="2200" dirty="0">
                <a:effectLst/>
              </a:rPr>
              <a:t> using data from </a:t>
            </a:r>
            <a:r>
              <a:rPr lang="en-US" sz="2200" dirty="0" err="1">
                <a:effectLst/>
              </a:rPr>
              <a:t>BrR</a:t>
            </a:r>
            <a:r>
              <a:rPr lang="en-US" sz="2200" dirty="0">
                <a:effectLst/>
              </a:rPr>
              <a:t> ‘Detailed Rating Results’ report</a:t>
            </a:r>
            <a:endParaRPr lang="en-US" sz="2200" u="sng" dirty="0"/>
          </a:p>
          <a:p>
            <a:pPr lvl="1"/>
            <a:r>
              <a:rPr lang="en-US" sz="2200" dirty="0"/>
              <a:t>Summary sheet: controlling RF, load action and location. </a:t>
            </a:r>
          </a:p>
          <a:p>
            <a:pPr lvl="1"/>
            <a:r>
              <a:rPr lang="en-US" sz="2200" dirty="0"/>
              <a:t>Detailed output: Shear and Moment demand, capacity and RFs are reported at all 1/10 pts</a:t>
            </a:r>
          </a:p>
          <a:p>
            <a:pPr lvl="1"/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62BA4-87A1-44AA-9A56-7A3FCE70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96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8271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368" y="1603559"/>
            <a:ext cx="7295632" cy="405875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To generate report for archiving, CT load rater:</a:t>
            </a:r>
          </a:p>
          <a:p>
            <a:pPr marL="494100" indent="-457200">
              <a:buFont typeface="+mj-lt"/>
              <a:buAutoNum type="arabicPeriod"/>
            </a:pPr>
            <a:r>
              <a:rPr lang="en-US" sz="2200" dirty="0"/>
              <a:t>Runs analysis in </a:t>
            </a:r>
            <a:r>
              <a:rPr lang="en-US" sz="2200" dirty="0" err="1"/>
              <a:t>BrR</a:t>
            </a:r>
            <a:endParaRPr lang="en-US" sz="2200" dirty="0"/>
          </a:p>
          <a:p>
            <a:pPr marL="494100" indent="-457200">
              <a:buFont typeface="+mj-lt"/>
              <a:buAutoNum type="arabicPeriod"/>
            </a:pPr>
            <a:r>
              <a:rPr lang="en-US" sz="2200" dirty="0"/>
              <a:t>Generates ‘Detailed Rating Result’ report in </a:t>
            </a:r>
            <a:r>
              <a:rPr lang="en-US" sz="2200" dirty="0" err="1"/>
              <a:t>BrR</a:t>
            </a:r>
            <a:endParaRPr lang="en-US" sz="2200" dirty="0"/>
          </a:p>
          <a:p>
            <a:pPr marL="450000" lvl="1" indent="0">
              <a:buNone/>
            </a:pPr>
            <a:endParaRPr lang="en-US" sz="22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E6D85-3184-40B8-AD7E-7B394EC03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61" y="1676400"/>
            <a:ext cx="3647715" cy="4314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4BC350-1CDF-4F02-92F1-A769157EC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4929" y="3833739"/>
            <a:ext cx="5638095" cy="182857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2DF0BC5-80D4-47F0-9961-B1676646011F}"/>
              </a:ext>
            </a:extLst>
          </p:cNvPr>
          <p:cNvCxnSpPr>
            <a:cxnSpLocks/>
          </p:cNvCxnSpPr>
          <p:nvPr/>
        </p:nvCxnSpPr>
        <p:spPr>
          <a:xfrm flipV="1">
            <a:off x="3816001" y="5430350"/>
            <a:ext cx="1095835" cy="1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mage result for pointer icon">
            <a:extLst>
              <a:ext uri="{FF2B5EF4-FFF2-40B4-BE49-F238E27FC236}">
                <a16:creationId xmlns:a16="http://schemas.microsoft.com/office/drawing/2014/main" id="{12790E5E-D37C-4854-A13E-2930E0165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29" y="4309793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CD6CE-3C0A-4374-B731-F4318035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5036" y="6169025"/>
            <a:ext cx="753545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26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30704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118" y="753301"/>
            <a:ext cx="10790881" cy="1892198"/>
          </a:xfrm>
        </p:spPr>
        <p:txBody>
          <a:bodyPr>
            <a:normAutofit/>
          </a:bodyPr>
          <a:lstStyle/>
          <a:p>
            <a:pPr marL="450000" lvl="1" indent="0">
              <a:buNone/>
            </a:pPr>
            <a:endParaRPr lang="en-US" sz="2200" dirty="0"/>
          </a:p>
          <a:p>
            <a:pPr marL="36900" indent="0">
              <a:buNone/>
            </a:pPr>
            <a:r>
              <a:rPr lang="en-US" sz="2200" dirty="0"/>
              <a:t>3. Copy and paste report contents into </a:t>
            </a:r>
            <a:r>
              <a:rPr lang="en-US" sz="2200" dirty="0" err="1"/>
              <a:t>BrRSummary</a:t>
            </a:r>
            <a:r>
              <a:rPr lang="en-US" sz="2200" dirty="0"/>
              <a:t> spreadsheet and click ‘Generate…’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CA1FC5A-22F8-4025-95BB-B7C488AD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23" y="2027725"/>
            <a:ext cx="4528759" cy="45384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BC40CE6-50CB-4F0C-85E9-40FC1206C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25" y="1682260"/>
            <a:ext cx="4111456" cy="4883963"/>
          </a:xfrm>
          <a:prstGeom prst="rect">
            <a:avLst/>
          </a:prstGeom>
        </p:spPr>
      </p:pic>
      <p:pic>
        <p:nvPicPr>
          <p:cNvPr id="37" name="Picture 4" descr="Image result for pointer icon">
            <a:extLst>
              <a:ext uri="{FF2B5EF4-FFF2-40B4-BE49-F238E27FC236}">
                <a16:creationId xmlns:a16="http://schemas.microsoft.com/office/drawing/2014/main" id="{D43659C0-CCCF-4E38-8C76-0D1216CA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303" y="2364494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 result for pointer icon">
            <a:extLst>
              <a:ext uri="{FF2B5EF4-FFF2-40B4-BE49-F238E27FC236}">
                <a16:creationId xmlns:a16="http://schemas.microsoft.com/office/drawing/2014/main" id="{E3B6B6D1-3AB8-42F3-A788-FFA487BE0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65" y="2112685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2B773-FB7D-43B1-BDCA-FB0B7D7F7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3352" y="2777840"/>
            <a:ext cx="2826648" cy="3321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819B3-28DA-42A5-B89F-43CEE70F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64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40646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960265"/>
            <a:ext cx="5896580" cy="1892198"/>
          </a:xfrm>
        </p:spPr>
        <p:txBody>
          <a:bodyPr>
            <a:normAutofit/>
          </a:bodyPr>
          <a:lstStyle/>
          <a:p>
            <a:pPr marL="450000" lvl="1" indent="0">
              <a:buNone/>
            </a:pPr>
            <a:endParaRPr lang="en-US" sz="2200" dirty="0"/>
          </a:p>
          <a:p>
            <a:r>
              <a:rPr lang="en-US" sz="2200" dirty="0"/>
              <a:t>Summary of controlling RFs is reported</a:t>
            </a:r>
          </a:p>
          <a:p>
            <a:r>
              <a:rPr lang="en-US" sz="2200" dirty="0"/>
              <a:t>Detailed rating information in separate tabs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1B845A-FD11-4FC9-9461-9185B683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7" y="1327803"/>
            <a:ext cx="4363149" cy="5182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71757-238F-4DED-AA40-30A65B2A0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480828"/>
            <a:ext cx="6925280" cy="3716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F5ED00-152B-4F3A-9A2A-2077F4DF0A45}"/>
              </a:ext>
            </a:extLst>
          </p:cNvPr>
          <p:cNvSpPr txBox="1">
            <a:spLocks/>
          </p:cNvSpPr>
          <p:nvPr/>
        </p:nvSpPr>
        <p:spPr>
          <a:xfrm>
            <a:off x="5029200" y="5564652"/>
            <a:ext cx="5896580" cy="189219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0000" lvl="1" indent="0">
              <a:buFont typeface="Wingdings 2" charset="2"/>
              <a:buNone/>
            </a:pPr>
            <a:endParaRPr lang="en-US" sz="2200" dirty="0"/>
          </a:p>
          <a:p>
            <a:r>
              <a:rPr lang="en-US" sz="2200" dirty="0"/>
              <a:t>Report is saved in PDF form and archived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8AEC48-7AEB-4401-8A47-688BE3F98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255133"/>
            <a:ext cx="6419761" cy="2642602"/>
          </a:xfrm>
          <a:prstGeom prst="rect">
            <a:avLst/>
          </a:prstGeom>
        </p:spPr>
      </p:pic>
      <p:pic>
        <p:nvPicPr>
          <p:cNvPr id="10" name="Picture 4" descr="Image result for pointer icon">
            <a:extLst>
              <a:ext uri="{FF2B5EF4-FFF2-40B4-BE49-F238E27FC236}">
                <a16:creationId xmlns:a16="http://schemas.microsoft.com/office/drawing/2014/main" id="{E640DFD4-F22B-42E0-8F47-3E5D2CC4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840" y="2621451"/>
            <a:ext cx="633682" cy="63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7A6A38-7692-4E34-A0B1-4FC8A9E5455E}"/>
              </a:ext>
            </a:extLst>
          </p:cNvPr>
          <p:cNvSpPr/>
          <p:nvPr/>
        </p:nvSpPr>
        <p:spPr>
          <a:xfrm>
            <a:off x="781050" y="6238875"/>
            <a:ext cx="3419475" cy="18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51C05D-34EC-41AE-BC36-A4B12484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56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>
            <a:hlinkClick r:id="" action="ppaction://ole?verb=0"/>
            <a:extLst>
              <a:ext uri="{FF2B5EF4-FFF2-40B4-BE49-F238E27FC236}">
                <a16:creationId xmlns:a16="http://schemas.microsoft.com/office/drawing/2014/main" id="{5548D252-EF6B-4D30-AE27-B575F29865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248458"/>
              </p:ext>
            </p:extLst>
          </p:nvPr>
        </p:nvGraphicFramePr>
        <p:xfrm>
          <a:off x="10119979" y="15120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showAsIcon="1" r:id="rId4" imgW="914400" imgH="771480" progId="Acrobat.Document.DC">
                  <p:embed/>
                </p:oleObj>
              </mc:Choice>
              <mc:Fallback>
                <p:oleObj name="Acrobat Document" showAsIcon="1" r:id="rId4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19979" y="151207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DF1A0F8-ED0B-467D-841C-7329A7FE3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13803"/>
            <a:ext cx="10353762" cy="97045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II. CT Rating Data Archiving (5)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496E-59B0-4349-B1FD-FF49D2B00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88" y="1436681"/>
            <a:ext cx="6558894" cy="46116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200" dirty="0"/>
              <a:t>Sheet 1 of 19 of detailed results for this bridge: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E5322-2C0F-4058-9ED2-7084F3526A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69" y="1515979"/>
            <a:ext cx="3913701" cy="4981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9B575-1E76-4358-8C99-489465E99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0030" y="1897842"/>
            <a:ext cx="7024946" cy="4058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B9EFFCB-D855-410F-9B0E-528EA209DDC8}"/>
              </a:ext>
            </a:extLst>
          </p:cNvPr>
          <p:cNvSpPr txBox="1">
            <a:spLocks/>
          </p:cNvSpPr>
          <p:nvPr/>
        </p:nvSpPr>
        <p:spPr>
          <a:xfrm>
            <a:off x="625751" y="1054817"/>
            <a:ext cx="3745546" cy="92232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200" dirty="0">
                <a:solidFill>
                  <a:srgbClr val="FFC000"/>
                </a:solidFill>
              </a:rPr>
              <a:t>BrRSummary</a:t>
            </a:r>
            <a:r>
              <a:rPr lang="en-US" sz="2200" dirty="0"/>
              <a:t> tool output.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D4A875-3D7D-4F67-A81C-9938EB290CA7}"/>
              </a:ext>
            </a:extLst>
          </p:cNvPr>
          <p:cNvSpPr/>
          <p:nvPr/>
        </p:nvSpPr>
        <p:spPr>
          <a:xfrm>
            <a:off x="4730030" y="6017644"/>
            <a:ext cx="63650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900" indent="0">
              <a:buNone/>
            </a:pPr>
            <a:r>
              <a:rPr lang="en-US" sz="2200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Some bridges have over 100 pages of results. </a:t>
            </a:r>
            <a:endParaRPr lang="en-US" sz="2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8A166-704B-4474-AB2D-5803B3E9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1" name="Object 10">
            <a:hlinkClick r:id="" action="ppaction://ole?verb=0"/>
            <a:extLst>
              <a:ext uri="{FF2B5EF4-FFF2-40B4-BE49-F238E27FC236}">
                <a16:creationId xmlns:a16="http://schemas.microsoft.com/office/drawing/2014/main" id="{F90516ED-32C4-4D6D-98E7-CD5B551EF8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30474"/>
              </p:ext>
            </p:extLst>
          </p:nvPr>
        </p:nvGraphicFramePr>
        <p:xfrm>
          <a:off x="9877425" y="610557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showAsIcon="1" r:id="rId8" imgW="914400" imgH="771480" progId="Acrobat.Document.DC">
                  <p:embed/>
                </p:oleObj>
              </mc:Choice>
              <mc:Fallback>
                <p:oleObj name="Acrobat Document" showAsIcon="1" r:id="rId8" imgW="914400" imgH="7714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77425" y="610557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35906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8038</TotalTime>
  <Words>3065</Words>
  <Application>Microsoft Office PowerPoint</Application>
  <PresentationFormat>Widescreen</PresentationFormat>
  <Paragraphs>370</Paragraphs>
  <Slides>35</Slides>
  <Notes>35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Calisto MT</vt:lpstr>
      <vt:lpstr>Trebuchet MS</vt:lpstr>
      <vt:lpstr>Wingdings 2</vt:lpstr>
      <vt:lpstr>Slate</vt:lpstr>
      <vt:lpstr>Adobe Acrobat Document</vt:lpstr>
      <vt:lpstr>Batch Analysis of BrR Models</vt:lpstr>
      <vt:lpstr>Contents</vt:lpstr>
      <vt:lpstr>I. Managing Bridge Rating Data (1)</vt:lpstr>
      <vt:lpstr>I. Managing Bridge Rating Data (2)</vt:lpstr>
      <vt:lpstr>II. CT Rating Data Archiving (1)</vt:lpstr>
      <vt:lpstr>II. CT Rating Data Archiving (2)</vt:lpstr>
      <vt:lpstr>II. CT Rating Data Archiving (3)</vt:lpstr>
      <vt:lpstr>II. CT Rating Data Archiving (4)</vt:lpstr>
      <vt:lpstr>II. CT Rating Data Archiving (5)</vt:lpstr>
      <vt:lpstr>II. CT Rating Data Archiving (6)</vt:lpstr>
      <vt:lpstr>II. CT Rating Data Archiving (7)</vt:lpstr>
      <vt:lpstr>III. Available Batch Analysis Tools (1):  (1) Load Rating Tool</vt:lpstr>
      <vt:lpstr>III. Available Batch Analysis Tools (2):  (1) Load Rating Tool</vt:lpstr>
      <vt:lpstr>III. Available Batch Analysis Tools (3):  (1) Load Rating Tool</vt:lpstr>
      <vt:lpstr>III. Available Batch Analysis Tools (4):  (2) Regression Testing Utility</vt:lpstr>
      <vt:lpstr>III. Available Batch Analysis Tools (5):  (2) Regression Testing Utility</vt:lpstr>
      <vt:lpstr>III. Available Batch Analysis Tools (6):  (2) Regression Testing Utility</vt:lpstr>
      <vt:lpstr>III. Available Batch Analysis Tools (7):  (2) Regression Testing Utility</vt:lpstr>
      <vt:lpstr>III. Available Batch Analysis Tools (8):  (3) Rating from Project Explorer</vt:lpstr>
      <vt:lpstr>IV. CT Batch Analysis Tool (1)</vt:lpstr>
      <vt:lpstr>IV. CT Batch Analysis Tool (2)</vt:lpstr>
      <vt:lpstr>IV. CT Batch Analysis Tool (3)</vt:lpstr>
      <vt:lpstr>IV. CT Batch Analysis Tool (4)</vt:lpstr>
      <vt:lpstr>IV. CT Batch Analysis Tool (5)</vt:lpstr>
      <vt:lpstr>IV. CT Batch Analysis Tool (6)</vt:lpstr>
      <vt:lpstr>IV. CT Batch Analysis Tool (7)</vt:lpstr>
      <vt:lpstr>IV. CT Batch Analysis Tool (8) </vt:lpstr>
      <vt:lpstr>IV. CT Batch Analysis Tool (9) </vt:lpstr>
      <vt:lpstr>IV. CT Batch Analysis Tool (10) </vt:lpstr>
      <vt:lpstr>IV. CT Batch Analysis Tool (11) </vt:lpstr>
      <vt:lpstr>IV. CT Batch Analysis Tool (12)</vt:lpstr>
      <vt:lpstr>IV. CT Batch Analysis Tool (13)</vt:lpstr>
      <vt:lpstr>V. Possible Future Development (1)</vt:lpstr>
      <vt:lpstr>V. Possible Future Development (2)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Analysis Tool</dc:title>
  <dc:creator>Chernioglo, Igor@DOT</dc:creator>
  <cp:lastModifiedBy>Chernioglo, Igor@DOT</cp:lastModifiedBy>
  <cp:revision>188</cp:revision>
  <cp:lastPrinted>2019-07-24T15:29:28Z</cp:lastPrinted>
  <dcterms:created xsi:type="dcterms:W3CDTF">2019-03-28T17:13:47Z</dcterms:created>
  <dcterms:modified xsi:type="dcterms:W3CDTF">2019-08-05T18:35:14Z</dcterms:modified>
</cp:coreProperties>
</file>