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785" r:id="rId2"/>
  </p:sldMasterIdLst>
  <p:notesMasterIdLst>
    <p:notesMasterId r:id="rId21"/>
  </p:notesMasterIdLst>
  <p:handoutMasterIdLst>
    <p:handoutMasterId r:id="rId22"/>
  </p:handoutMasterIdLst>
  <p:sldIdLst>
    <p:sldId id="268" r:id="rId3"/>
    <p:sldId id="257" r:id="rId4"/>
    <p:sldId id="292" r:id="rId5"/>
    <p:sldId id="301" r:id="rId6"/>
    <p:sldId id="297" r:id="rId7"/>
    <p:sldId id="298" r:id="rId8"/>
    <p:sldId id="299" r:id="rId9"/>
    <p:sldId id="300" r:id="rId10"/>
    <p:sldId id="302" r:id="rId11"/>
    <p:sldId id="303" r:id="rId12"/>
    <p:sldId id="304" r:id="rId13"/>
    <p:sldId id="305" r:id="rId14"/>
    <p:sldId id="267" r:id="rId15"/>
    <p:sldId id="294" r:id="rId16"/>
    <p:sldId id="295" r:id="rId17"/>
    <p:sldId id="296" r:id="rId18"/>
    <p:sldId id="306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CCECFF"/>
    <a:srgbClr val="21D8EB"/>
    <a:srgbClr val="FADA7A"/>
    <a:srgbClr val="FDF1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7906" autoAdjust="0"/>
  </p:normalViewPr>
  <p:slideViewPr>
    <p:cSldViewPr>
      <p:cViewPr varScale="1">
        <p:scale>
          <a:sx n="72" d="100"/>
          <a:sy n="72" d="100"/>
        </p:scale>
        <p:origin x="600" y="5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588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E7F37F-5114-4B6A-A536-8024EBD9B906}" type="doc">
      <dgm:prSet loTypeId="urn:microsoft.com/office/officeart/2005/8/layout/architecture+Icon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EAC1A9-39F2-41A7-AF71-0A2CA516B628}">
      <dgm:prSet custT="1"/>
      <dgm:spPr/>
      <dgm:t>
        <a:bodyPr/>
        <a:lstStyle/>
        <a:p>
          <a:pPr rtl="0"/>
          <a:r>
            <a:rPr lang="en-US" sz="3200" b="1" dirty="0" smtClean="0">
              <a:effectLst/>
            </a:rPr>
            <a:t>Produce reports/results in AASHTOWare Bridge Design and Rating Programs to satisfy Users’ needs</a:t>
          </a:r>
          <a:endParaRPr lang="en-US" sz="3200" b="1" dirty="0">
            <a:effectLst/>
          </a:endParaRPr>
        </a:p>
      </dgm:t>
    </dgm:pt>
    <dgm:pt modelId="{C171DA7B-3E6A-41E3-99B4-D062E36CE523}" type="parTrans" cxnId="{874A94D9-37C6-49B4-8003-89CC57E2A2BA}">
      <dgm:prSet/>
      <dgm:spPr/>
      <dgm:t>
        <a:bodyPr/>
        <a:lstStyle/>
        <a:p>
          <a:endParaRPr lang="en-US" b="1">
            <a:effectLst/>
          </a:endParaRPr>
        </a:p>
      </dgm:t>
    </dgm:pt>
    <dgm:pt modelId="{EB417E9D-00B6-498C-B074-E6730AF033DA}" type="sibTrans" cxnId="{874A94D9-37C6-49B4-8003-89CC57E2A2BA}">
      <dgm:prSet/>
      <dgm:spPr/>
      <dgm:t>
        <a:bodyPr/>
        <a:lstStyle/>
        <a:p>
          <a:endParaRPr lang="en-US" b="1">
            <a:effectLst/>
          </a:endParaRPr>
        </a:p>
      </dgm:t>
    </dgm:pt>
    <dgm:pt modelId="{EFF802EF-E089-450D-8338-40202404DDF1}" type="pres">
      <dgm:prSet presAssocID="{CEE7F37F-5114-4B6A-A536-8024EBD9B90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9C1A79-A658-4215-87B8-40B8A68E2447}" type="pres">
      <dgm:prSet presAssocID="{F0EAC1A9-39F2-41A7-AF71-0A2CA516B628}" presName="vertOne" presStyleCnt="0"/>
      <dgm:spPr/>
    </dgm:pt>
    <dgm:pt modelId="{EF9C0C11-53FC-4891-B28D-1C3C19CBBA9B}" type="pres">
      <dgm:prSet presAssocID="{F0EAC1A9-39F2-41A7-AF71-0A2CA516B62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497D45-98D0-48FA-AEA8-960E891E90BD}" type="pres">
      <dgm:prSet presAssocID="{F0EAC1A9-39F2-41A7-AF71-0A2CA516B628}" presName="horzOne" presStyleCnt="0"/>
      <dgm:spPr/>
    </dgm:pt>
  </dgm:ptLst>
  <dgm:cxnLst>
    <dgm:cxn modelId="{874A94D9-37C6-49B4-8003-89CC57E2A2BA}" srcId="{CEE7F37F-5114-4B6A-A536-8024EBD9B906}" destId="{F0EAC1A9-39F2-41A7-AF71-0A2CA516B628}" srcOrd="0" destOrd="0" parTransId="{C171DA7B-3E6A-41E3-99B4-D062E36CE523}" sibTransId="{EB417E9D-00B6-498C-B074-E6730AF033DA}"/>
    <dgm:cxn modelId="{5724D8A3-8ABD-4EC2-BB3E-FB3067649CF1}" type="presOf" srcId="{CEE7F37F-5114-4B6A-A536-8024EBD9B906}" destId="{EFF802EF-E089-450D-8338-40202404DDF1}" srcOrd="0" destOrd="0" presId="urn:microsoft.com/office/officeart/2005/8/layout/architecture+Icon"/>
    <dgm:cxn modelId="{6C05E14F-C888-4A48-9FCE-AA5528D5E5FA}" type="presOf" srcId="{F0EAC1A9-39F2-41A7-AF71-0A2CA516B628}" destId="{EF9C0C11-53FC-4891-B28D-1C3C19CBBA9B}" srcOrd="0" destOrd="0" presId="urn:microsoft.com/office/officeart/2005/8/layout/architecture+Icon"/>
    <dgm:cxn modelId="{1116DB01-7314-422D-BDA5-62C3BAD2AC3A}" type="presParOf" srcId="{EFF802EF-E089-450D-8338-40202404DDF1}" destId="{079C1A79-A658-4215-87B8-40B8A68E2447}" srcOrd="0" destOrd="0" presId="urn:microsoft.com/office/officeart/2005/8/layout/architecture+Icon"/>
    <dgm:cxn modelId="{A323C4EA-9359-46D4-B331-7DFD4C08E1F1}" type="presParOf" srcId="{079C1A79-A658-4215-87B8-40B8A68E2447}" destId="{EF9C0C11-53FC-4891-B28D-1C3C19CBBA9B}" srcOrd="0" destOrd="0" presId="urn:microsoft.com/office/officeart/2005/8/layout/architecture+Icon"/>
    <dgm:cxn modelId="{76845196-1A05-48F8-8F98-2F464A81CEA1}" type="presParOf" srcId="{079C1A79-A658-4215-87B8-40B8A68E2447}" destId="{E4497D45-98D0-48FA-AEA8-960E891E90BD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06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05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82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24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18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71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67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07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27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6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Friday, August 15,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C:\Users\jskeen\Documents\BRIDGEWare\Rebranded Logos\PNG Format Logos\Bridge\Splash_Screens\AASHTO-Logo_Bridge_Main_RGB_650x360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715000"/>
            <a:ext cx="1752216" cy="967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87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3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699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619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236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14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11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34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0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Friday, August 15,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9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06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8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Friday, August 15, 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2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Friday, August 15, 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2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1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5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Friday, August 15, 2014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pic>
        <p:nvPicPr>
          <p:cNvPr id="13" name="Picture 12" descr="C:\Users\jskeen\Documents\BRIDGEWare\Rebranded Logos\PNG Format Logos\Bridge\Splash_Screens\AASHTO-Logo_Bridge_Design_RGB_650x360.png"/>
          <p:cNvPicPr/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638800"/>
            <a:ext cx="1732915" cy="956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jskeen\Documents\BRIDGEWare\Rebranded Logos\PNG Format Logos\Bridge\Splash_Screens\AASHTO-Logo_Bridge_Rating_RGB_650x360.png"/>
          <p:cNvPicPr/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638165"/>
            <a:ext cx="1732915" cy="956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6604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waheed@dot.state.oh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BRIDGE DESIGN &amp; RATING REPORTS TECHNICAL ADVISORY GROUP (RTAG)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7848600" cy="28956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Amjad Waheed, PE</a:t>
            </a:r>
          </a:p>
          <a:p>
            <a:pPr algn="ctr"/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2014 RADBUG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Traverse City, Michigan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August 13, 2014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0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7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17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 moments/shear/axial forces for various components</a:t>
            </a:r>
          </a:p>
          <a:p>
            <a:pPr marL="514350" lvl="0" indent="-514350">
              <a:buFont typeface="+mj-lt"/>
              <a:buAutoNum type="arabicPeriod" startAt="17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to upload a logo file (jpg/png/gif) in the report header</a:t>
            </a:r>
          </a:p>
          <a:p>
            <a:pPr marL="514350" lvl="0" indent="-514350">
              <a:buFont typeface="+mj-lt"/>
              <a:buAutoNum type="arabicPeriod" startAt="17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truss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 option to generate output reports in the PDF format at member and bridge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</a:p>
          <a:p>
            <a:pPr marL="514350" lvl="0" indent="-514350">
              <a:buFont typeface="+mj-lt"/>
              <a:buAutoNum type="arabicPeriod" startAt="17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headers and other formatting of the XML reports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needed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6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772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 startAt="22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wind data in Substructure Design output report</a:t>
            </a:r>
          </a:p>
          <a:p>
            <a:pPr marL="514350" lvl="0" indent="-514350">
              <a:buFont typeface="+mj-lt"/>
              <a:buAutoNum type="arabicPeriod" startAt="22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eccentricity with the girder reactions in the Substructure</a:t>
            </a:r>
          </a:p>
          <a:p>
            <a:pPr marL="514350" lvl="0" indent="-514350">
              <a:buFont typeface="+mj-lt"/>
              <a:buAutoNum type="arabicPeriod" startAt="22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moment, shear and axial force tables for all members of the culvert analyzed</a:t>
            </a:r>
          </a:p>
          <a:p>
            <a:pPr marL="514350" lvl="0" indent="-514350">
              <a:buFont typeface="+mj-lt"/>
              <a:buAutoNum type="arabicPeriod" startAt="22"/>
            </a:pP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Detailed/comprehensive 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BE level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Modify the Bridge Rating Results report at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to include location of controlling rating factors &amp; limit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state. 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3276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for Modernization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Required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762000" y="381000"/>
            <a:ext cx="7772400" cy="1066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Contractor Recommendations</a:t>
            </a:r>
            <a:endParaRPr 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295400" y="2133600"/>
            <a:ext cx="6248400" cy="77856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categories</a:t>
            </a:r>
            <a:endParaRPr lang="en-US" sz="4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9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639" y="5943600"/>
            <a:ext cx="4877869" cy="5462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295400"/>
            <a:ext cx="7731131" cy="4190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639" y="5943600"/>
            <a:ext cx="4877869" cy="54623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914400"/>
            <a:ext cx="7940940" cy="371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639" y="5943600"/>
            <a:ext cx="4877869" cy="54623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527" y="1524000"/>
            <a:ext cx="877009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639" y="5943600"/>
            <a:ext cx="4877869" cy="5462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48" y="1524000"/>
            <a:ext cx="8688704" cy="27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8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6966" y="381000"/>
            <a:ext cx="6554867" cy="1066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RTAG Update</a:t>
            </a:r>
            <a:endParaRPr lang="en-US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Modernization Meeting in Baker’s Office, Pittsburgh, PA, from July 29-31, 2014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Brainstorming of the modernization ideas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the Enhancement Bucket Lists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the User Interface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Report Enhancements will be rolled into the Modernization</a:t>
            </a:r>
          </a:p>
        </p:txBody>
      </p:sp>
    </p:spTree>
    <p:extLst>
      <p:ext uri="{BB962C8B-B14F-4D97-AF65-F5344CB8AC3E}">
        <p14:creationId xmlns:p14="http://schemas.microsoft.com/office/powerpoint/2010/main" val="268306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531415"/>
            <a:ext cx="1952625" cy="23431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14478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Amjad Waheed, PE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Rating and Bridge Management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Department of Transportation, CO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1980 W. Broad St., Columbus, OH 43223</a:t>
            </a:r>
          </a:p>
          <a:p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awaheed@dot.state.oh.us</a:t>
            </a:r>
            <a:endParaRPr lang="en-US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614-752-9972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9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1371600" y="457200"/>
            <a:ext cx="6554867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Purpose/Goal</a:t>
            </a:r>
            <a:endParaRPr lang="en-US" sz="3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00630018"/>
              </p:ext>
            </p:extLst>
          </p:nvPr>
        </p:nvGraphicFramePr>
        <p:xfrm>
          <a:off x="990600" y="2286000"/>
          <a:ext cx="72390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554867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RTAG MEMBERS</a:t>
            </a:r>
            <a:endParaRPr lang="en-US" sz="36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098069"/>
              </p:ext>
            </p:extLst>
          </p:nvPr>
        </p:nvGraphicFramePr>
        <p:xfrm>
          <a:off x="990600" y="1905000"/>
          <a:ext cx="7169314" cy="320040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36880"/>
                <a:gridCol w="1364865"/>
                <a:gridCol w="2287162"/>
                <a:gridCol w="30804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Beckie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Curtis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Michigan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Cindy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Wang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Ohio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Arthur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D’Andrea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Louisiana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Todd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Thompson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 Dakota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Campisi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en-US" sz="2400" baseline="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York State </a:t>
                      </a:r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Jeff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Olsen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Montana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Amjad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Waheed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Ohio DOT</a:t>
                      </a:r>
                      <a:endParaRPr lang="en-US" sz="2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32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6966" y="381000"/>
            <a:ext cx="6554867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RTAG Update </a:t>
            </a:r>
            <a:b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US" sz="27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RaDbug</a:t>
            </a:r>
            <a:r>
              <a:rPr lang="en-US" sz="27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2013)</a:t>
            </a:r>
            <a:endParaRPr lang="en-US" sz="27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6002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submitted to BrDR TF in November 2013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has 25 recommendation to improve the reports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 asked the contractor to review the recommendations and prepare estimates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Baker (contractor) submitted their responses and estimates (some) to the TF in June 2014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447800"/>
            <a:ext cx="80010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15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Naming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convention for the reports be made standardized &amp;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meaningful.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a list of all reports with short introduction in the help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menu.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 option to include the name of the rater and the date of report generated in the report header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6330" y="533400"/>
            <a:ext cx="5399940" cy="675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RTAG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Recommendations</a:t>
            </a: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6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1066800"/>
            <a:ext cx="815340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 Bridge ID/Bridge Alternate/Structure ID/Structure Alternate in the report header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Options &amp; default values used in the analysis should be shown &amp; labeled accordingly in the reports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summary report of load ratings of all current and existing “Bridge Alternates.”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4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1-2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pages concise rating summary report. 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63425"/>
            <a:ext cx="8001000" cy="356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8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comprehensive report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re-create a bridge data file without going through bridge plans. 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reports generated in the BrDR programs should display which elements of the bridge had been checked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8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dead loads in separate columns (e.g., DC &amp; DW should be in separate columns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2800" dirty="0">
              <a:solidFill>
                <a:srgbClr val="FFFF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6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90600"/>
            <a:ext cx="7772400" cy="3689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11"/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deflections due to parts of dead and live loads separately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</a:pP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live load alone and L+I load moments and shears separately. List impact factor on all reports that include impact of the live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load</a:t>
            </a:r>
          </a:p>
          <a:p>
            <a:pPr marL="514350" marR="0" lvl="0" indent="-5143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11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load forces should be clearly labeled if they are distributed or not distributed. </a:t>
            </a:r>
            <a:endParaRPr lang="en-US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5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772400" cy="373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1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of report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at one place to create a la carte reports (“smart reports”). Provide a report tab listing all the reports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 startAt="1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separate Spec Check Reports of passed and failed checks.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Hyperlinks are good &amp; recommended. 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 startAt="14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all essential cross-section properties at critical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68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0EB353-B075-4294-95C2-1EC6FDA8E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589</Words>
  <Application>Microsoft Office PowerPoint</Application>
  <PresentationFormat>On-screen Show (4:3)</PresentationFormat>
  <Paragraphs>103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Slice</vt:lpstr>
      <vt:lpstr>BRIDGE DESIGN &amp; RATING REPORTS TECHNICAL ADVISORY GROUP (RTAG)</vt:lpstr>
      <vt:lpstr>Purpose/Goal</vt:lpstr>
      <vt:lpstr>RTAG MEMBERS</vt:lpstr>
      <vt:lpstr>RTAG Update  (Since RaDbug 2013)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RTAG Update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2012-07-31T04:53:34Z</dcterms:created>
  <dcterms:modified xsi:type="dcterms:W3CDTF">2014-08-16T02:41:17Z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